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62" r:id="rId3"/>
    <p:sldId id="294" r:id="rId4"/>
    <p:sldId id="267" r:id="rId5"/>
    <p:sldId id="295" r:id="rId6"/>
    <p:sldId id="296" r:id="rId7"/>
    <p:sldId id="265" r:id="rId8"/>
    <p:sldId id="297" r:id="rId9"/>
    <p:sldId id="298" r:id="rId10"/>
    <p:sldId id="299" r:id="rId11"/>
    <p:sldId id="284" r:id="rId12"/>
    <p:sldId id="300" r:id="rId13"/>
    <p:sldId id="288" r:id="rId14"/>
    <p:sldId id="301" r:id="rId15"/>
    <p:sldId id="292" r:id="rId16"/>
    <p:sldId id="302" r:id="rId17"/>
    <p:sldId id="293" r:id="rId18"/>
    <p:sldId id="303" r:id="rId19"/>
  </p:sldIdLst>
  <p:sldSz cx="9144000" cy="5143500" type="screen16x9"/>
  <p:notesSz cx="6858000" cy="9144000"/>
  <p:embeddedFontLst>
    <p:embeddedFont>
      <p:font typeface="Abril Fatface" panose="020B060402020202020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ontserrat Medium" panose="020B0604020202020204" charset="0"/>
      <p:regular r:id="rId26"/>
      <p:bold r:id="rId27"/>
      <p:italic r:id="rId28"/>
      <p:boldItalic r:id="rId29"/>
    </p:embeddedFont>
    <p:embeddedFont>
      <p:font typeface="Montserrat SemiBol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93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e1f5e1f1f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e1f5e1f1f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e1f5e1f1f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e1f5e1f1f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09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98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8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19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l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26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459" name="Google Shape;2459;p2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0" name="Google Shape;2460;p2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1" name="Google Shape;2461;p2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2" name="Google Shape;2462;p2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3" name="Google Shape;2463;p2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4" name="Google Shape;2464;p2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5" name="Google Shape;2465;p2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6" name="Google Shape;2466;p2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7" name="Google Shape;2467;p2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8" name="Google Shape;2468;p2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9" name="Google Shape;2469;p2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0" name="Google Shape;2470;p2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1" name="Google Shape;2471;p2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2" name="Google Shape;2472;p2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3" name="Google Shape;2473;p2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4" name="Google Shape;2474;p2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5" name="Google Shape;2475;p2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6" name="Google Shape;2476;p2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7" name="Google Shape;2477;p2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8" name="Google Shape;2478;p2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9" name="Google Shape;2479;p2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0" name="Google Shape;2480;p2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1" name="Google Shape;2481;p2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2" name="Google Shape;2482;p2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3" name="Google Shape;2483;p2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4" name="Google Shape;2484;p2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5" name="Google Shape;2485;p2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6" name="Google Shape;2486;p2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7" name="Google Shape;2487;p2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8" name="Google Shape;2488;p2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9" name="Google Shape;2489;p2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0" name="Google Shape;2490;p2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1" name="Google Shape;2491;p2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2" name="Google Shape;2492;p2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3" name="Google Shape;2493;p2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4" name="Google Shape;2494;p2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5" name="Google Shape;2495;p2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6" name="Google Shape;2496;p2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7" name="Google Shape;2497;p2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8" name="Google Shape;2498;p2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9" name="Google Shape;2499;p2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0" name="Google Shape;2500;p2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1" name="Google Shape;2501;p2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2" name="Google Shape;2502;p2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3" name="Google Shape;2503;p2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4" name="Google Shape;2504;p2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5" name="Google Shape;2505;p2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6" name="Google Shape;2506;p2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7" name="Google Shape;2507;p2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8" name="Google Shape;2508;p2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09" name="Google Shape;2509;p26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6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6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6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6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6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6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6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6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6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6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6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6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6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6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6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1"/>
          </p:nvPr>
        </p:nvSpPr>
        <p:spPr>
          <a:xfrm>
            <a:off x="484247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6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6"/>
          <p:cNvSpPr/>
          <p:nvPr/>
        </p:nvSpPr>
        <p:spPr>
          <a:xfrm>
            <a:off x="-2971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6"/>
          <p:cNvSpPr/>
          <p:nvPr/>
        </p:nvSpPr>
        <p:spPr>
          <a:xfrm rot="10800000">
            <a:off x="59933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26"/>
          <p:cNvSpPr/>
          <p:nvPr/>
        </p:nvSpPr>
        <p:spPr>
          <a:xfrm rot="10800000">
            <a:off x="59033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6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3" name="Google Shape;2533;p26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4" name="Google Shape;2534;p26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5" name="Google Shape;2535;p26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6" name="Google Shape;2536;p26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7" name="Google Shape;2537;p26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8" name="Google Shape;2538;p26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6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6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" name="Google Shape;2542;p27"/>
          <p:cNvGrpSpPr/>
          <p:nvPr/>
        </p:nvGrpSpPr>
        <p:grpSpPr>
          <a:xfrm flipH="1">
            <a:off x="-30470" y="-51884"/>
            <a:ext cx="9312435" cy="5244324"/>
            <a:chOff x="-170" y="-1888"/>
            <a:chExt cx="9144182" cy="5148055"/>
          </a:xfrm>
        </p:grpSpPr>
        <p:sp>
          <p:nvSpPr>
            <p:cNvPr id="2543" name="Google Shape;2543;p2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4" name="Google Shape;2544;p2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5" name="Google Shape;2545;p2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6" name="Google Shape;2546;p2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7" name="Google Shape;2547;p2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8" name="Google Shape;2548;p2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9" name="Google Shape;2549;p2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0" name="Google Shape;2550;p2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1" name="Google Shape;2551;p2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2" name="Google Shape;2552;p2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3" name="Google Shape;2553;p2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4" name="Google Shape;2554;p2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5" name="Google Shape;2555;p2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6" name="Google Shape;2556;p2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7" name="Google Shape;2557;p2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8" name="Google Shape;2558;p2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9" name="Google Shape;2559;p2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0" name="Google Shape;2560;p2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1" name="Google Shape;2561;p2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2" name="Google Shape;2562;p2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3" name="Google Shape;2563;p2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4" name="Google Shape;2564;p2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5" name="Google Shape;2565;p2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6" name="Google Shape;2566;p2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7" name="Google Shape;2567;p2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8" name="Google Shape;2568;p2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9" name="Google Shape;2569;p2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0" name="Google Shape;2570;p2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1" name="Google Shape;2571;p2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2" name="Google Shape;2572;p2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3" name="Google Shape;2573;p2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4" name="Google Shape;2574;p2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5" name="Google Shape;2575;p2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6" name="Google Shape;2576;p2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7" name="Google Shape;2577;p2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8" name="Google Shape;2578;p2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9" name="Google Shape;2579;p2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0" name="Google Shape;2580;p2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1" name="Google Shape;2581;p2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2" name="Google Shape;2582;p2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3" name="Google Shape;2583;p2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4" name="Google Shape;2584;p2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5" name="Google Shape;2585;p2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6" name="Google Shape;2586;p2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7" name="Google Shape;2587;p2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8" name="Google Shape;2588;p2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9" name="Google Shape;2589;p2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0" name="Google Shape;2590;p2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1" name="Google Shape;2591;p2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2" name="Google Shape;2592;p2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93" name="Google Shape;2593;p27"/>
          <p:cNvSpPr/>
          <p:nvPr/>
        </p:nvSpPr>
        <p:spPr>
          <a:xfrm rot="10800000" flipH="1">
            <a:off x="-233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7"/>
          <p:cNvSpPr/>
          <p:nvPr/>
        </p:nvSpPr>
        <p:spPr>
          <a:xfrm flipH="1">
            <a:off x="748066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7"/>
          <p:cNvSpPr/>
          <p:nvPr/>
        </p:nvSpPr>
        <p:spPr>
          <a:xfrm flipH="1">
            <a:off x="728079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7"/>
          <p:cNvSpPr/>
          <p:nvPr/>
        </p:nvSpPr>
        <p:spPr>
          <a:xfrm flipH="1">
            <a:off x="579423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7"/>
          <p:cNvSpPr/>
          <p:nvPr/>
        </p:nvSpPr>
        <p:spPr>
          <a:xfrm flipH="1">
            <a:off x="672176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7"/>
          <p:cNvSpPr/>
          <p:nvPr/>
        </p:nvSpPr>
        <p:spPr>
          <a:xfrm flipH="1">
            <a:off x="949806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7"/>
          <p:cNvSpPr/>
          <p:nvPr/>
        </p:nvSpPr>
        <p:spPr>
          <a:xfrm flipH="1">
            <a:off x="1072227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7"/>
          <p:cNvSpPr/>
          <p:nvPr/>
        </p:nvSpPr>
        <p:spPr>
          <a:xfrm flipH="1">
            <a:off x="11729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7"/>
          <p:cNvSpPr/>
          <p:nvPr/>
        </p:nvSpPr>
        <p:spPr>
          <a:xfrm flipH="1">
            <a:off x="101284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7"/>
          <p:cNvSpPr/>
          <p:nvPr/>
        </p:nvSpPr>
        <p:spPr>
          <a:xfrm flipH="1">
            <a:off x="1316682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7"/>
          <p:cNvSpPr/>
          <p:nvPr/>
        </p:nvSpPr>
        <p:spPr>
          <a:xfrm flipH="1">
            <a:off x="4198417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7"/>
          <p:cNvSpPr/>
          <p:nvPr/>
        </p:nvSpPr>
        <p:spPr>
          <a:xfrm flipH="1">
            <a:off x="392672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7"/>
          <p:cNvSpPr/>
          <p:nvPr/>
        </p:nvSpPr>
        <p:spPr>
          <a:xfrm flipH="1">
            <a:off x="3638737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7"/>
          <p:cNvSpPr/>
          <p:nvPr/>
        </p:nvSpPr>
        <p:spPr>
          <a:xfrm rot="-8111068" flipH="1">
            <a:off x="946006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7"/>
          <p:cNvSpPr/>
          <p:nvPr/>
        </p:nvSpPr>
        <p:spPr>
          <a:xfrm rot="-8111068" flipH="1">
            <a:off x="1058006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7"/>
          <p:cNvSpPr/>
          <p:nvPr/>
        </p:nvSpPr>
        <p:spPr>
          <a:xfrm rot="-8111068" flipH="1">
            <a:off x="1211180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7"/>
          <p:cNvSpPr/>
          <p:nvPr/>
        </p:nvSpPr>
        <p:spPr>
          <a:xfrm flipH="1">
            <a:off x="32809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7"/>
          <p:cNvSpPr txBox="1">
            <a:spLocks noGrp="1"/>
          </p:cNvSpPr>
          <p:nvPr>
            <p:ph type="subTitle" idx="1"/>
          </p:nvPr>
        </p:nvSpPr>
        <p:spPr>
          <a:xfrm flipH="1">
            <a:off x="170612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"/>
          <p:cNvSpPr/>
          <p:nvPr/>
        </p:nvSpPr>
        <p:spPr>
          <a:xfrm rot="10800000">
            <a:off x="-13639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7"/>
          <p:cNvSpPr/>
          <p:nvPr/>
        </p:nvSpPr>
        <p:spPr>
          <a:xfrm flipH="1">
            <a:off x="26769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7"/>
          <p:cNvSpPr/>
          <p:nvPr/>
        </p:nvSpPr>
        <p:spPr>
          <a:xfrm rot="10800000" flipH="1">
            <a:off x="2724513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7"/>
          <p:cNvSpPr txBox="1">
            <a:spLocks noGrp="1"/>
          </p:cNvSpPr>
          <p:nvPr>
            <p:ph type="title"/>
          </p:nvPr>
        </p:nvSpPr>
        <p:spPr>
          <a:xfrm flipH="1">
            <a:off x="463957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5" name="Google Shape;2615;p27"/>
          <p:cNvSpPr/>
          <p:nvPr/>
        </p:nvSpPr>
        <p:spPr>
          <a:xfrm rot="10800000" flipH="1">
            <a:off x="2676888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7"/>
          <p:cNvSpPr/>
          <p:nvPr/>
        </p:nvSpPr>
        <p:spPr>
          <a:xfrm flipH="1">
            <a:off x="32774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7" name="Google Shape;2617;p27"/>
          <p:cNvCxnSpPr/>
          <p:nvPr/>
        </p:nvCxnSpPr>
        <p:spPr>
          <a:xfrm rot="10800000">
            <a:off x="32809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8" name="Google Shape;2618;p27"/>
          <p:cNvCxnSpPr/>
          <p:nvPr/>
        </p:nvCxnSpPr>
        <p:spPr>
          <a:xfrm rot="10800000">
            <a:off x="32809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9" name="Google Shape;2619;p27"/>
          <p:cNvSpPr/>
          <p:nvPr/>
        </p:nvSpPr>
        <p:spPr>
          <a:xfrm flipH="1">
            <a:off x="32774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27"/>
          <p:cNvCxnSpPr/>
          <p:nvPr/>
        </p:nvCxnSpPr>
        <p:spPr>
          <a:xfrm rot="10800000">
            <a:off x="32809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27"/>
          <p:cNvCxnSpPr/>
          <p:nvPr/>
        </p:nvCxnSpPr>
        <p:spPr>
          <a:xfrm rot="10800000">
            <a:off x="32809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2" name="Google Shape;2622;p27"/>
          <p:cNvSpPr/>
          <p:nvPr/>
        </p:nvSpPr>
        <p:spPr>
          <a:xfrm rot="-5400000" flipH="1">
            <a:off x="-8161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7"/>
          <p:cNvSpPr/>
          <p:nvPr/>
        </p:nvSpPr>
        <p:spPr>
          <a:xfrm rot="-5400000" flipH="1">
            <a:off x="83268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7"/>
          <p:cNvSpPr/>
          <p:nvPr/>
        </p:nvSpPr>
        <p:spPr>
          <a:xfrm rot="5400000" flipH="1">
            <a:off x="296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97" name="Google Shape;297;p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" name="Google Shape;298;p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" name="Google Shape;299;p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" name="Google Shape;300;p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" name="Google Shape;301;p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" name="Google Shape;302;p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" name="Google Shape;303;p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" name="Google Shape;304;p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6" name="Google Shape;306;p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" name="Google Shape;307;p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" name="Google Shape;308;p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" name="Google Shape;309;p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" name="Google Shape;310;p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" name="Google Shape;311;p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" name="Google Shape;312;p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3" name="Google Shape;313;p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4" name="Google Shape;314;p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" name="Google Shape;315;p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" name="Google Shape;316;p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" name="Google Shape;317;p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" name="Google Shape;318;p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" name="Google Shape;319;p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" name="Google Shape;320;p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1" name="Google Shape;321;p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2" name="Google Shape;322;p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3" name="Google Shape;323;p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4" name="Google Shape;324;p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" name="Google Shape;325;p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" name="Google Shape;326;p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" name="Google Shape;327;p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" name="Google Shape;328;p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" name="Google Shape;329;p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" name="Google Shape;330;p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1" name="Google Shape;331;p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2" name="Google Shape;332;p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3" name="Google Shape;333;p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4" name="Google Shape;334;p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5" name="Google Shape;335;p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6" name="Google Shape;336;p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7" name="Google Shape;337;p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" name="Google Shape;338;p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" name="Google Shape;339;p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" name="Google Shape;340;p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" name="Google Shape;341;p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" name="Google Shape;342;p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" name="Google Shape;343;p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4" name="Google Shape;344;p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5" name="Google Shape;345;p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" name="Google Shape;346;p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7" name="Google Shape;347;p4"/>
          <p:cNvSpPr/>
          <p:nvPr/>
        </p:nvSpPr>
        <p:spPr>
          <a:xfrm>
            <a:off x="720000" y="714425"/>
            <a:ext cx="78312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"/>
          <p:cNvSpPr/>
          <p:nvPr/>
        </p:nvSpPr>
        <p:spPr>
          <a:xfrm>
            <a:off x="-263175" y="437050"/>
            <a:ext cx="7992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 txBox="1">
            <a:spLocks noGrp="1"/>
          </p:cNvSpPr>
          <p:nvPr>
            <p:ph type="title"/>
          </p:nvPr>
        </p:nvSpPr>
        <p:spPr>
          <a:xfrm>
            <a:off x="720000" y="545800"/>
            <a:ext cx="65067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"/>
          <p:cNvSpPr txBox="1">
            <a:spLocks noGrp="1"/>
          </p:cNvSpPr>
          <p:nvPr>
            <p:ph type="body" idx="1"/>
          </p:nvPr>
        </p:nvSpPr>
        <p:spPr>
          <a:xfrm>
            <a:off x="796200" y="1249900"/>
            <a:ext cx="7704000" cy="3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-1895475" y="4295775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"/>
          <p:cNvSpPr/>
          <p:nvPr/>
        </p:nvSpPr>
        <p:spPr>
          <a:xfrm>
            <a:off x="156625" y="4168571"/>
            <a:ext cx="225300" cy="222300"/>
          </a:xfrm>
          <a:prstGeom prst="ellipse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"/>
          <p:cNvSpPr/>
          <p:nvPr/>
        </p:nvSpPr>
        <p:spPr>
          <a:xfrm rot="10800000">
            <a:off x="722592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"/>
          <p:cNvSpPr/>
          <p:nvPr/>
        </p:nvSpPr>
        <p:spPr>
          <a:xfrm rot="10800000">
            <a:off x="713585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 rot="5400000">
            <a:off x="6433900" y="1823032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4"/>
          <p:cNvCxnSpPr/>
          <p:nvPr/>
        </p:nvCxnSpPr>
        <p:spPr>
          <a:xfrm rot="5400000">
            <a:off x="6424300" y="1890297"/>
            <a:ext cx="4847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4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"/>
          <p:cNvSpPr/>
          <p:nvPr/>
        </p:nvSpPr>
        <p:spPr>
          <a:xfrm rot="10800000">
            <a:off x="-963233" y="4608573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"/>
          <p:cNvSpPr/>
          <p:nvPr/>
        </p:nvSpPr>
        <p:spPr>
          <a:xfrm rot="5400000">
            <a:off x="6433900" y="6041707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4"/>
          <p:cNvGrpSpPr/>
          <p:nvPr/>
        </p:nvGrpSpPr>
        <p:grpSpPr>
          <a:xfrm rot="5400000">
            <a:off x="6857425" y="92900"/>
            <a:ext cx="1969850" cy="191750"/>
            <a:chOff x="1454525" y="7080325"/>
            <a:chExt cx="1969850" cy="191750"/>
          </a:xfrm>
        </p:grpSpPr>
        <p:sp>
          <p:nvSpPr>
            <p:cNvPr id="367" name="Google Shape;367;p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AEB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397" name="Google Shape;397;p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8" name="Google Shape;398;p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9" name="Google Shape;399;p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0" name="Google Shape;400;p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1" name="Google Shape;401;p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2" name="Google Shape;402;p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4" name="Google Shape;404;p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8" name="Google Shape;408;p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9" name="Google Shape;409;p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0" name="Google Shape;410;p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1" name="Google Shape;411;p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2" name="Google Shape;412;p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3" name="Google Shape;413;p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4" name="Google Shape;414;p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5" name="Google Shape;415;p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6" name="Google Shape;416;p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7" name="Google Shape;417;p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8" name="Google Shape;418;p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9" name="Google Shape;419;p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0" name="Google Shape;420;p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1" name="Google Shape;421;p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2" name="Google Shape;422;p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3" name="Google Shape;423;p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4" name="Google Shape;424;p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5" name="Google Shape;425;p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6" name="Google Shape;426;p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7" name="Google Shape;427;p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8" name="Google Shape;428;p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9" name="Google Shape;429;p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0" name="Google Shape;430;p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1" name="Google Shape;431;p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2" name="Google Shape;432;p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3" name="Google Shape;433;p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4" name="Google Shape;434;p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5" name="Google Shape;435;p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6" name="Google Shape;436;p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7" name="Google Shape;437;p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8" name="Google Shape;438;p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9" name="Google Shape;439;p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0" name="Google Shape;440;p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1" name="Google Shape;441;p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2" name="Google Shape;442;p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3" name="Google Shape;443;p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4" name="Google Shape;444;p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5" name="Google Shape;445;p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6" name="Google Shape;446;p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447" name="Google Shape;447;p5"/>
          <p:cNvSpPr/>
          <p:nvPr/>
        </p:nvSpPr>
        <p:spPr>
          <a:xfrm>
            <a:off x="4841588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706400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874550" y="1240825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"/>
          <p:cNvSpPr/>
          <p:nvPr/>
        </p:nvSpPr>
        <p:spPr>
          <a:xfrm>
            <a:off x="5009750" y="1192300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48416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79799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7064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8447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 rot="5400000">
            <a:off x="40668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 rot="5400000">
            <a:off x="4056375" y="2529975"/>
            <a:ext cx="5163600" cy="2867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 txBox="1">
            <a:spLocks noGrp="1"/>
          </p:cNvSpPr>
          <p:nvPr>
            <p:ph type="title"/>
          </p:nvPr>
        </p:nvSpPr>
        <p:spPr>
          <a:xfrm>
            <a:off x="54629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"/>
          <p:cNvSpPr txBox="1">
            <a:spLocks noGrp="1"/>
          </p:cNvSpPr>
          <p:nvPr>
            <p:ph type="subTitle" idx="1"/>
          </p:nvPr>
        </p:nvSpPr>
        <p:spPr>
          <a:xfrm>
            <a:off x="54629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title" idx="2"/>
          </p:nvPr>
        </p:nvSpPr>
        <p:spPr>
          <a:xfrm>
            <a:off x="13277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ubTitle" idx="3"/>
          </p:nvPr>
        </p:nvSpPr>
        <p:spPr>
          <a:xfrm>
            <a:off x="13277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 txBox="1">
            <a:spLocks noGrp="1"/>
          </p:cNvSpPr>
          <p:nvPr>
            <p:ph type="title" idx="4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466" name="Google Shape;466;p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9" name="Google Shape;499;p5"/>
          <p:cNvCxnSpPr>
            <a:stCxn id="49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5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413147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5"/>
          <p:cNvCxnSpPr/>
          <p:nvPr/>
        </p:nvCxnSpPr>
        <p:spPr>
          <a:xfrm>
            <a:off x="500942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76300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"/>
          <p:cNvCxnSpPr/>
          <p:nvPr/>
        </p:nvCxnSpPr>
        <p:spPr>
          <a:xfrm>
            <a:off x="8266975" y="2743200"/>
            <a:ext cx="28500" cy="2562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1" name="Google Shape;511;p5"/>
          <p:cNvCxnSpPr>
            <a:stCxn id="510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/>
          <p:nvPr/>
        </p:nvSpPr>
        <p:spPr>
          <a:xfrm rot="5400000">
            <a:off x="905071" y="-47938"/>
            <a:ext cx="899400" cy="1011600"/>
          </a:xfrm>
          <a:prstGeom prst="pie">
            <a:avLst>
              <a:gd name="adj1" fmla="val 5362061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10800000">
            <a:off x="1829083" y="-10700"/>
            <a:ext cx="2264100" cy="4515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021489" y="-2428"/>
            <a:ext cx="441900" cy="4362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2139723" y="-2428"/>
            <a:ext cx="441900" cy="43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-15975" y="-107"/>
            <a:ext cx="451500" cy="44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429748" y="-2904"/>
            <a:ext cx="451500" cy="445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flipH="1">
            <a:off x="5860600" y="-30850"/>
            <a:ext cx="1614000" cy="4794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 rot="-5400000">
            <a:off x="7474596" y="-837065"/>
            <a:ext cx="1662900" cy="1662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 rot="-5400000">
            <a:off x="7725960" y="-585928"/>
            <a:ext cx="1160400" cy="1160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 rot="-5400000">
            <a:off x="8017240" y="-294606"/>
            <a:ext cx="577800" cy="577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 rot="5400000">
            <a:off x="7471900" y="-843950"/>
            <a:ext cx="1668600" cy="1677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 rot="-5400000">
            <a:off x="7798927" y="-546954"/>
            <a:ext cx="1013700" cy="10137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424433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 flipH="1">
            <a:off x="7692525" y="2876550"/>
            <a:ext cx="864000" cy="8565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536" name="Google Shape;536;p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6" name="Google Shape;586;p7"/>
          <p:cNvSpPr/>
          <p:nvPr/>
        </p:nvSpPr>
        <p:spPr>
          <a:xfrm rot="5400000">
            <a:off x="6928450" y="23162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7"/>
          <p:cNvCxnSpPr>
            <a:stCxn id="588" idx="2"/>
          </p:cNvCxnSpPr>
          <p:nvPr/>
        </p:nvCxnSpPr>
        <p:spPr>
          <a:xfrm>
            <a:off x="8848000" y="19154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7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 rot="5400000">
            <a:off x="8029750" y="4445851"/>
            <a:ext cx="16365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4155275" y="126925"/>
            <a:ext cx="1969850" cy="191750"/>
            <a:chOff x="1454525" y="7080325"/>
            <a:chExt cx="1969850" cy="191750"/>
          </a:xfrm>
        </p:grpSpPr>
        <p:sp>
          <p:nvSpPr>
            <p:cNvPr id="595" name="Google Shape;595;p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7"/>
          <p:cNvSpPr/>
          <p:nvPr/>
        </p:nvSpPr>
        <p:spPr>
          <a:xfrm flipH="1">
            <a:off x="7684575" y="2899700"/>
            <a:ext cx="864000" cy="8373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 flipH="1">
            <a:off x="7827426" y="2982657"/>
            <a:ext cx="594000" cy="58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5" name="Google Shape;625;p7"/>
          <p:cNvCxnSpPr/>
          <p:nvPr/>
        </p:nvCxnSpPr>
        <p:spPr>
          <a:xfrm rot="10800000">
            <a:off x="4244317" y="48827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7"/>
          <p:cNvSpPr/>
          <p:nvPr/>
        </p:nvSpPr>
        <p:spPr>
          <a:xfrm rot="-5400000" flipH="1">
            <a:off x="6056025" y="4629125"/>
            <a:ext cx="514200" cy="5073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 rot="-5400000" flipH="1">
            <a:off x="4686313" y="4632425"/>
            <a:ext cx="507300" cy="50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 rot="-5400000" flipH="1">
            <a:off x="7684825" y="4271525"/>
            <a:ext cx="875400" cy="8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9" name="Google Shape;629;p7"/>
          <p:cNvCxnSpPr>
            <a:stCxn id="623" idx="2"/>
          </p:cNvCxnSpPr>
          <p:nvPr/>
        </p:nvCxnSpPr>
        <p:spPr>
          <a:xfrm rot="10800000">
            <a:off x="7712475" y="3735800"/>
            <a:ext cx="836100" cy="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"/>
          <p:cNvSpPr/>
          <p:nvPr/>
        </p:nvSpPr>
        <p:spPr>
          <a:xfrm rot="-5400000" flipH="1">
            <a:off x="-34500" y="4612925"/>
            <a:ext cx="537000" cy="529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 flipH="1">
            <a:off x="1089325" y="4270633"/>
            <a:ext cx="2084700" cy="875400"/>
          </a:xfrm>
          <a:prstGeom prst="rtTriangle">
            <a:avLst/>
          </a:prstGeom>
          <a:gradFill>
            <a:gsLst>
              <a:gs pos="0">
                <a:schemeClr val="accent2">
                  <a:alpha val="37500"/>
                </a:schemeClr>
              </a:gs>
              <a:gs pos="100000">
                <a:srgbClr val="FFFFFF">
                  <a:alpha val="0"/>
                  <a:alpha val="375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 rot="-5400000" flipH="1">
            <a:off x="495300" y="4616250"/>
            <a:ext cx="537000" cy="529800"/>
          </a:xfrm>
          <a:prstGeom prst="ellipse">
            <a:avLst/>
          </a:prstGeom>
          <a:solidFill>
            <a:srgbClr val="F8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 rot="-5400000" flipH="1">
            <a:off x="3166525" y="4036775"/>
            <a:ext cx="1127700" cy="111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 flipH="1">
            <a:off x="1034150" y="4609638"/>
            <a:ext cx="2084700" cy="537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7"/>
          <p:cNvCxnSpPr>
            <a:endCxn id="634" idx="0"/>
          </p:cNvCxnSpPr>
          <p:nvPr/>
        </p:nvCxnSpPr>
        <p:spPr>
          <a:xfrm flipH="1">
            <a:off x="1034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7"/>
          <p:cNvSpPr/>
          <p:nvPr/>
        </p:nvSpPr>
        <p:spPr>
          <a:xfrm>
            <a:off x="0" y="545800"/>
            <a:ext cx="7738200" cy="40836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 txBox="1">
            <a:spLocks noGrp="1"/>
          </p:cNvSpPr>
          <p:nvPr>
            <p:ph type="subTitle" idx="1"/>
          </p:nvPr>
        </p:nvSpPr>
        <p:spPr>
          <a:xfrm>
            <a:off x="713225" y="1526600"/>
            <a:ext cx="5412000" cy="2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 rot="10800000">
            <a:off x="7753200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9"/>
          <p:cNvGrpSpPr/>
          <p:nvPr/>
        </p:nvGrpSpPr>
        <p:grpSpPr>
          <a:xfrm>
            <a:off x="-105125" y="-92850"/>
            <a:ext cx="9637054" cy="5427080"/>
            <a:chOff x="-170" y="-1888"/>
            <a:chExt cx="9144182" cy="5148055"/>
          </a:xfrm>
        </p:grpSpPr>
        <p:sp>
          <p:nvSpPr>
            <p:cNvPr id="766" name="Google Shape;766;p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7" name="Google Shape;767;p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6" name="Google Shape;776;p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0" name="Google Shape;780;p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0" name="Google Shape;790;p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1" name="Google Shape;791;p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2" name="Google Shape;792;p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3" name="Google Shape;793;p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4" name="Google Shape;794;p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5" name="Google Shape;795;p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6" name="Google Shape;796;p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7" name="Google Shape;797;p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8" name="Google Shape;798;p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9" name="Google Shape;799;p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0" name="Google Shape;800;p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1" name="Google Shape;801;p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2" name="Google Shape;802;p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3" name="Google Shape;803;p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4" name="Google Shape;804;p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5" name="Google Shape;805;p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6" name="Google Shape;806;p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7" name="Google Shape;807;p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0" name="Google Shape;810;p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1" name="Google Shape;811;p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4" name="Google Shape;814;p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5" name="Google Shape;815;p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35660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35463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33988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34907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37655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38868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9868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4238431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81945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80511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49194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52048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55073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8111183">
            <a:off x="83119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8111183">
            <a:off x="82010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8111183">
            <a:off x="80494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-399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 txBox="1">
            <a:spLocks noGrp="1"/>
          </p:cNvSpPr>
          <p:nvPr>
            <p:ph type="title"/>
          </p:nvPr>
        </p:nvSpPr>
        <p:spPr>
          <a:xfrm>
            <a:off x="713225" y="966725"/>
            <a:ext cx="4206300" cy="9765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34" name="Google Shape;834;p9"/>
          <p:cNvSpPr txBox="1">
            <a:spLocks noGrp="1"/>
          </p:cNvSpPr>
          <p:nvPr>
            <p:ph type="subTitle" idx="1"/>
          </p:nvPr>
        </p:nvSpPr>
        <p:spPr>
          <a:xfrm>
            <a:off x="713225" y="2087250"/>
            <a:ext cx="3052500" cy="24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9"/>
          <p:cNvSpPr/>
          <p:nvPr/>
        </p:nvSpPr>
        <p:spPr>
          <a:xfrm rot="10800000" flipH="1">
            <a:off x="80511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1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pN19B5XnSVpgFujijrPidHLxZ1MYMIO/view?usp=sharing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chemeClr val="lt1"/>
                </a:solidFill>
              </a:rPr>
              <a:t>REKAYASA</a:t>
            </a:r>
            <a:br>
              <a:rPr lang="en" sz="3900" dirty="0">
                <a:solidFill>
                  <a:schemeClr val="lt1"/>
                </a:solidFill>
              </a:rPr>
            </a:br>
            <a:r>
              <a:rPr lang="en" sz="3900" dirty="0">
                <a:solidFill>
                  <a:schemeClr val="lt1"/>
                </a:solidFill>
              </a:rPr>
              <a:t>PERANGKAT LUNAK</a:t>
            </a:r>
            <a:endParaRPr sz="64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2–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CC9A-A36C-4B1C-9D83-B44009A6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53" y="545800"/>
            <a:ext cx="6833172" cy="375900"/>
          </a:xfrm>
        </p:spPr>
        <p:txBody>
          <a:bodyPr/>
          <a:lstStyle/>
          <a:p>
            <a:r>
              <a:rPr lang="id-ID" sz="2000" dirty="0"/>
              <a:t>Paradigma </a:t>
            </a:r>
            <a:r>
              <a:rPr lang="en-US" sz="2000" dirty="0"/>
              <a:t>(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pandang</a:t>
            </a:r>
            <a:r>
              <a:rPr lang="en-US" sz="2000" dirty="0"/>
              <a:t>)</a:t>
            </a:r>
            <a:r>
              <a:rPr lang="id-ID" sz="2000" dirty="0"/>
              <a:t>Rekayasa Perangkat Lunak</a:t>
            </a:r>
            <a:endParaRPr lang="en-ID" sz="2000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E4446CA-BEB0-47E7-9CB9-681109EB188A}"/>
              </a:ext>
            </a:extLst>
          </p:cNvPr>
          <p:cNvGrpSpPr>
            <a:grpSpLocks/>
          </p:cNvGrpSpPr>
          <p:nvPr/>
        </p:nvGrpSpPr>
        <p:grpSpPr bwMode="auto">
          <a:xfrm>
            <a:off x="1467675" y="1207194"/>
            <a:ext cx="5555425" cy="3221909"/>
            <a:chOff x="2592" y="1440"/>
            <a:chExt cx="7055" cy="4032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03429155-92D6-46D4-98CB-C34392B2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0"/>
              <a:ext cx="1350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dk2"/>
                  </a:solidFill>
                  <a:latin typeface="Abril Fatface"/>
                </a:rPr>
                <a:t>Definisi</a:t>
              </a:r>
              <a:r>
                <a:rPr lang="en-US" dirty="0">
                  <a:solidFill>
                    <a:schemeClr val="dk2"/>
                  </a:solidFill>
                  <a:latin typeface="Abril Fatface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Abril Fatface"/>
                </a:rPr>
                <a:t>masalah</a:t>
              </a:r>
              <a:endParaRPr lang="id-ID" dirty="0">
                <a:solidFill>
                  <a:schemeClr val="dk2"/>
                </a:solidFill>
                <a:latin typeface="Abril Fatface"/>
              </a:endParaRPr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3D40B0D7-38EA-450C-855F-B3F5CC6B5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4716"/>
              <a:ext cx="1584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>
                  <a:solidFill>
                    <a:schemeClr val="dk2"/>
                  </a:solidFill>
                  <a:latin typeface="Abril Fatface"/>
                  <a:ea typeface="+mn-ea"/>
                  <a:cs typeface="+mn-cs"/>
                </a:rPr>
                <a:t>Penyatuan Solusi</a:t>
              </a:r>
              <a:endParaRPr lang="id-ID" dirty="0">
                <a:solidFill>
                  <a:schemeClr val="dk2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435FFB00-E8CA-4D0F-A73D-E5646D9A9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" y="2951"/>
              <a:ext cx="2016" cy="88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>
                  <a:solidFill>
                    <a:schemeClr val="dk2"/>
                  </a:solidFill>
                  <a:latin typeface="Abril Fatface"/>
                  <a:ea typeface="+mn-ea"/>
                  <a:cs typeface="+mn-cs"/>
                </a:rPr>
                <a:t>Pengembangan Teknis</a:t>
              </a:r>
              <a:endParaRPr lang="id-ID" dirty="0">
                <a:solidFill>
                  <a:schemeClr val="dk2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A8898E7B-563E-4873-B974-B7AEA59C5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52"/>
              <a:ext cx="1584" cy="113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dirty="0">
                  <a:solidFill>
                    <a:schemeClr val="dk2"/>
                  </a:solidFill>
                  <a:latin typeface="Abril Fatface"/>
                  <a:ea typeface="+mn-ea"/>
                  <a:cs typeface="+mn-cs"/>
                </a:rPr>
                <a:t>Status Quo</a:t>
              </a:r>
              <a:endParaRPr lang="id-ID" dirty="0">
                <a:solidFill>
                  <a:schemeClr val="dk2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8" name="Arc 16">
              <a:extLst>
                <a:ext uri="{FF2B5EF4-FFF2-40B4-BE49-F238E27FC236}">
                  <a16:creationId xmlns:a16="http://schemas.microsoft.com/office/drawing/2014/main" id="{0CEE02AA-25C2-4444-8104-79F51F74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" y="1792"/>
              <a:ext cx="2160" cy="113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Arc 17">
              <a:extLst>
                <a:ext uri="{FF2B5EF4-FFF2-40B4-BE49-F238E27FC236}">
                  <a16:creationId xmlns:a16="http://schemas.microsoft.com/office/drawing/2014/main" id="{FA4997DD-DDE9-406E-845B-E30DD77A32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36" y="3518"/>
              <a:ext cx="1135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Arc 18">
              <a:extLst>
                <a:ext uri="{FF2B5EF4-FFF2-40B4-BE49-F238E27FC236}">
                  <a16:creationId xmlns:a16="http://schemas.microsoft.com/office/drawing/2014/main" id="{2BD00237-DB0F-4095-AEAC-2EADE5A2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819"/>
              <a:ext cx="2016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784"/>
                <a:gd name="T1" fmla="*/ 23431 h 23431"/>
                <a:gd name="T2" fmla="*/ 21784 w 21784"/>
                <a:gd name="T3" fmla="*/ 1 h 23431"/>
                <a:gd name="T4" fmla="*/ 21600 w 21784"/>
                <a:gd name="T5" fmla="*/ 21600 h 23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31" fill="none" extrusionOk="0">
                  <a:moveTo>
                    <a:pt x="77" y="23431"/>
                  </a:moveTo>
                  <a:cubicBezTo>
                    <a:pt x="25" y="22822"/>
                    <a:pt x="0" y="222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61" y="-1"/>
                    <a:pt x="21722" y="0"/>
                    <a:pt x="21784" y="0"/>
                  </a:cubicBezTo>
                </a:path>
                <a:path w="21784" h="23431" stroke="0" extrusionOk="0">
                  <a:moveTo>
                    <a:pt x="77" y="23431"/>
                  </a:moveTo>
                  <a:cubicBezTo>
                    <a:pt x="25" y="22822"/>
                    <a:pt x="0" y="222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61" y="-1"/>
                    <a:pt x="21722" y="0"/>
                    <a:pt x="2178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1" name="Arc 19">
              <a:extLst>
                <a:ext uri="{FF2B5EF4-FFF2-40B4-BE49-F238E27FC236}">
                  <a16:creationId xmlns:a16="http://schemas.microsoft.com/office/drawing/2014/main" id="{74896782-A8F3-4913-A4D7-68AE51242BC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3673" y="3583"/>
              <a:ext cx="1008" cy="2015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392 w 21600"/>
                <a:gd name="T1" fmla="*/ 0 h 22030"/>
                <a:gd name="T2" fmla="*/ 21596 w 21600"/>
                <a:gd name="T3" fmla="*/ 22030 h 22030"/>
                <a:gd name="T4" fmla="*/ 0 w 21600"/>
                <a:gd name="T5" fmla="*/ 21596 h 2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30" fill="none" extrusionOk="0">
                  <a:moveTo>
                    <a:pt x="392" y="-1"/>
                  </a:moveTo>
                  <a:cubicBezTo>
                    <a:pt x="12166" y="213"/>
                    <a:pt x="21600" y="9819"/>
                    <a:pt x="21600" y="21596"/>
                  </a:cubicBezTo>
                  <a:cubicBezTo>
                    <a:pt x="21600" y="21740"/>
                    <a:pt x="21598" y="21885"/>
                    <a:pt x="21595" y="22029"/>
                  </a:cubicBezTo>
                </a:path>
                <a:path w="21600" h="22030" stroke="0" extrusionOk="0">
                  <a:moveTo>
                    <a:pt x="392" y="-1"/>
                  </a:moveTo>
                  <a:cubicBezTo>
                    <a:pt x="12166" y="213"/>
                    <a:pt x="21600" y="9819"/>
                    <a:pt x="21600" y="21596"/>
                  </a:cubicBezTo>
                  <a:cubicBezTo>
                    <a:pt x="21600" y="21740"/>
                    <a:pt x="21598" y="21885"/>
                    <a:pt x="21595" y="22029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2183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MODEL PROSES REKAYASA PERANGKAT LUNAK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400556" y="1339616"/>
            <a:ext cx="6597144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1. Classic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Sofware</a:t>
            </a: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Life Cycle</a:t>
            </a:r>
            <a:b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4" name="Google Shape;3844;p50"/>
          <p:cNvSpPr/>
          <p:nvPr/>
        </p:nvSpPr>
        <p:spPr>
          <a:xfrm>
            <a:off x="400555" y="2195899"/>
            <a:ext cx="6597143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2. Model Prototype</a:t>
            </a:r>
          </a:p>
        </p:txBody>
      </p:sp>
      <p:sp>
        <p:nvSpPr>
          <p:cNvPr id="3846" name="Google Shape;3846;p50"/>
          <p:cNvSpPr/>
          <p:nvPr/>
        </p:nvSpPr>
        <p:spPr>
          <a:xfrm>
            <a:off x="400556" y="3142345"/>
            <a:ext cx="6597142" cy="629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3. </a:t>
            </a:r>
            <a:r>
              <a:rPr lang="en-US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Model RAD (Rapid </a:t>
            </a:r>
            <a:r>
              <a:rPr lang="en-US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Aplication</a:t>
            </a:r>
            <a:r>
              <a:rPr lang="en-US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Development)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161284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F79493-E36D-42F8-AAFC-9BBDB9FB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079750" y="731550"/>
            <a:ext cx="5406025" cy="375900"/>
          </a:xfrm>
        </p:spPr>
        <p:txBody>
          <a:bodyPr/>
          <a:lstStyle/>
          <a:p>
            <a:r>
              <a:rPr lang="en-US" dirty="0"/>
              <a:t>Classic </a:t>
            </a:r>
            <a:r>
              <a:rPr lang="en-US" dirty="0" err="1"/>
              <a:t>Sofware</a:t>
            </a:r>
            <a:r>
              <a:rPr lang="en-US" dirty="0"/>
              <a:t> Life Cycle</a:t>
            </a:r>
            <a:br>
              <a:rPr lang="en-US" b="1" dirty="0"/>
            </a:b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169B38-9FAF-44FC-BDBE-C3464C489A0F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2520950" y="1295400"/>
            <a:ext cx="6490433" cy="3050650"/>
            <a:chOff x="9504" y="3312"/>
            <a:chExt cx="7610" cy="41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C9906C-2D1C-4575-BA95-118C98970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" y="3312"/>
              <a:ext cx="14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Software </a:t>
              </a:r>
              <a:r>
                <a:rPr lang="en-US" dirty="0" err="1">
                  <a:solidFill>
                    <a:schemeClr val="dk2"/>
                  </a:solidFill>
                  <a:latin typeface="Abril Fatface"/>
                </a:rPr>
                <a:t>Enginering</a:t>
              </a:r>
              <a:endParaRPr lang="en-US" dirty="0">
                <a:solidFill>
                  <a:schemeClr val="dk2"/>
                </a:solidFill>
                <a:latin typeface="Abril Fatface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B0F911-E0CC-4A2A-8097-5167B66A7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" y="4032"/>
              <a:ext cx="115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Analysis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B0687F-9349-41E0-9DEB-FA80FA04A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" y="4608"/>
              <a:ext cx="100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Design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ADC12F-0044-462B-8FAF-6E4FA140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4" y="5184"/>
              <a:ext cx="115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Coding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ED32A6-F748-4C45-831D-6AA74305E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6" y="5760"/>
              <a:ext cx="115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Testing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99644A-AC83-481A-9CE1-25C7634E6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4" y="3600"/>
              <a:ext cx="576" cy="432"/>
              <a:chOff x="8496" y="11520"/>
              <a:chExt cx="432" cy="288"/>
            </a:xfrm>
          </p:grpSpPr>
          <p:sp>
            <p:nvSpPr>
              <p:cNvPr id="32" name="Line 11">
                <a:extLst>
                  <a:ext uri="{FF2B5EF4-FFF2-40B4-BE49-F238E27FC236}">
                    <a16:creationId xmlns:a16="http://schemas.microsoft.com/office/drawing/2014/main" id="{9090D2E7-3916-45EA-9EC2-AB68719F6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" y="115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Line 12">
                <a:extLst>
                  <a:ext uri="{FF2B5EF4-FFF2-40B4-BE49-F238E27FC236}">
                    <a16:creationId xmlns:a16="http://schemas.microsoft.com/office/drawing/2014/main" id="{54E27D3E-B5CE-4A97-AD4D-B0190252B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1152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945445F0-EAAF-4BD6-B632-8462C1C09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8" y="6336"/>
              <a:ext cx="170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dk2"/>
                  </a:solidFill>
                  <a:latin typeface="Abril Fatface"/>
                </a:rPr>
                <a:t>Maintenance</a:t>
              </a:r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61128A38-5D20-4199-A001-7EA8B9261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96" y="4320"/>
              <a:ext cx="576" cy="288"/>
              <a:chOff x="8496" y="11520"/>
              <a:chExt cx="432" cy="288"/>
            </a:xfrm>
          </p:grpSpPr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C9D07CBC-23D6-4737-BBE5-7FD63DDC7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" y="115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9AD90798-87BE-4B28-BDCB-EADFCDB38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1152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888C4ADA-CEFC-498D-A1C5-F32B4A584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04" y="4896"/>
              <a:ext cx="576" cy="288"/>
              <a:chOff x="8496" y="11520"/>
              <a:chExt cx="432" cy="288"/>
            </a:xfrm>
          </p:grpSpPr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4A2F850B-EFD9-4A4D-A9FD-0ECCA4180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" y="115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36C74326-09BB-459D-8DD8-BBB83BFB4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1152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9C2B3BEE-4268-43CD-ACEF-8851ECA17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56" y="5472"/>
              <a:ext cx="576" cy="288"/>
              <a:chOff x="8496" y="11520"/>
              <a:chExt cx="432" cy="288"/>
            </a:xfrm>
          </p:grpSpPr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0518CF6D-3529-471A-A776-19A88E705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" y="115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16ABAA26-FFD2-4901-8E02-BE6FC7851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1152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C6BDE42A-46FA-46F0-95DB-188506499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08" y="6048"/>
              <a:ext cx="864" cy="288"/>
              <a:chOff x="8496" y="11520"/>
              <a:chExt cx="432" cy="288"/>
            </a:xfrm>
          </p:grpSpPr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1B3F56F5-48D9-4E4A-A714-C4147C4D6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6" y="115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8F4DB2EA-8019-45A6-B739-846BEF662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1152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C3156EC0-C859-41B6-99D6-96C65DF29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6" y="7488"/>
              <a:ext cx="70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1947B371-1624-4572-A080-EA01C3611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4" y="4032"/>
              <a:ext cx="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EBEACC7E-B427-4E0C-A706-5981D7573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0" y="4608"/>
              <a:ext cx="0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702F5FA6-CD6A-466A-AECD-ADFC0F6BD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2" y="5184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FBD9AFBA-B281-4E74-B5AE-B3F3BB249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0" y="5760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0A7FEB40-DD5C-4347-B403-760CF91EA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2" y="6336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F788D4BA-0735-4FCC-8C1E-728B7F2FC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2" y="6912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04893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tahapan</a:t>
            </a:r>
            <a:r>
              <a:rPr lang="en-US" sz="2000" dirty="0"/>
              <a:t> Classic </a:t>
            </a:r>
            <a:r>
              <a:rPr lang="en-US" sz="2000" dirty="0" err="1"/>
              <a:t>Sofware</a:t>
            </a:r>
            <a:r>
              <a:rPr lang="en-US" sz="2000" dirty="0"/>
              <a:t> Life Cycle</a:t>
            </a:r>
            <a:endParaRPr sz="19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276804" y="1440013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System Engineering</a:t>
            </a:r>
          </a:p>
        </p:txBody>
      </p:sp>
      <p:sp>
        <p:nvSpPr>
          <p:cNvPr id="11" name="Google Shape;3638;p44">
            <a:extLst>
              <a:ext uri="{FF2B5EF4-FFF2-40B4-BE49-F238E27FC236}">
                <a16:creationId xmlns:a16="http://schemas.microsoft.com/office/drawing/2014/main" id="{66F9A0AF-E163-4D9C-94D7-FCB12465585B}"/>
              </a:ext>
            </a:extLst>
          </p:cNvPr>
          <p:cNvSpPr txBox="1"/>
          <p:nvPr/>
        </p:nvSpPr>
        <p:spPr>
          <a:xfrm>
            <a:off x="2666997" y="1818798"/>
            <a:ext cx="5524879" cy="79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Pengumpulan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berfokus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meliputi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domain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unjuk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kerja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muka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842;p50">
            <a:extLst>
              <a:ext uri="{FF2B5EF4-FFF2-40B4-BE49-F238E27FC236}">
                <a16:creationId xmlns:a16="http://schemas.microsoft.com/office/drawing/2014/main" id="{61543C9A-03BB-41C0-A9B2-089A3BC8B434}"/>
              </a:ext>
            </a:extLst>
          </p:cNvPr>
          <p:cNvSpPr/>
          <p:nvPr/>
        </p:nvSpPr>
        <p:spPr>
          <a:xfrm>
            <a:off x="276803" y="1944716"/>
            <a:ext cx="2217079" cy="6270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Sofware</a:t>
            </a:r>
            <a:r>
              <a:rPr lang="en-ID" sz="1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Requirements </a:t>
            </a: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Analysis</a:t>
            </a:r>
          </a:p>
        </p:txBody>
      </p:sp>
      <p:sp>
        <p:nvSpPr>
          <p:cNvPr id="9" name="Google Shape;3842;p50">
            <a:extLst>
              <a:ext uri="{FF2B5EF4-FFF2-40B4-BE49-F238E27FC236}">
                <a16:creationId xmlns:a16="http://schemas.microsoft.com/office/drawing/2014/main" id="{0A09C8ED-40A5-47B7-BF22-9F1E213F5D12}"/>
              </a:ext>
            </a:extLst>
          </p:cNvPr>
          <p:cNvSpPr/>
          <p:nvPr/>
        </p:nvSpPr>
        <p:spPr>
          <a:xfrm>
            <a:off x="303872" y="2724519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Design</a:t>
            </a:r>
          </a:p>
        </p:txBody>
      </p:sp>
      <p:sp>
        <p:nvSpPr>
          <p:cNvPr id="10" name="Google Shape;3842;p50">
            <a:extLst>
              <a:ext uri="{FF2B5EF4-FFF2-40B4-BE49-F238E27FC236}">
                <a16:creationId xmlns:a16="http://schemas.microsoft.com/office/drawing/2014/main" id="{D939A16A-33DC-40CA-AE23-248E6284E6C9}"/>
              </a:ext>
            </a:extLst>
          </p:cNvPr>
          <p:cNvSpPr/>
          <p:nvPr/>
        </p:nvSpPr>
        <p:spPr>
          <a:xfrm>
            <a:off x="303871" y="3229222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Coding</a:t>
            </a:r>
          </a:p>
        </p:txBody>
      </p:sp>
      <p:sp>
        <p:nvSpPr>
          <p:cNvPr id="12" name="Google Shape;3842;p50">
            <a:extLst>
              <a:ext uri="{FF2B5EF4-FFF2-40B4-BE49-F238E27FC236}">
                <a16:creationId xmlns:a16="http://schemas.microsoft.com/office/drawing/2014/main" id="{74180CED-9512-4997-97BA-1CEF3110EE2D}"/>
              </a:ext>
            </a:extLst>
          </p:cNvPr>
          <p:cNvSpPr/>
          <p:nvPr/>
        </p:nvSpPr>
        <p:spPr>
          <a:xfrm>
            <a:off x="330940" y="3725511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Testing</a:t>
            </a:r>
          </a:p>
        </p:txBody>
      </p:sp>
      <p:sp>
        <p:nvSpPr>
          <p:cNvPr id="13" name="Google Shape;3842;p50">
            <a:extLst>
              <a:ext uri="{FF2B5EF4-FFF2-40B4-BE49-F238E27FC236}">
                <a16:creationId xmlns:a16="http://schemas.microsoft.com/office/drawing/2014/main" id="{5690FD8B-3EF0-4AC8-B6BE-8D78491E65FB}"/>
              </a:ext>
            </a:extLst>
          </p:cNvPr>
          <p:cNvSpPr/>
          <p:nvPr/>
        </p:nvSpPr>
        <p:spPr>
          <a:xfrm>
            <a:off x="330940" y="4348800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Maintenance</a:t>
            </a:r>
          </a:p>
        </p:txBody>
      </p:sp>
      <p:sp>
        <p:nvSpPr>
          <p:cNvPr id="14" name="Google Shape;3638;p44">
            <a:extLst>
              <a:ext uri="{FF2B5EF4-FFF2-40B4-BE49-F238E27FC236}">
                <a16:creationId xmlns:a16="http://schemas.microsoft.com/office/drawing/2014/main" id="{84CAC67C-46A9-4A7F-AABE-199F45C67556}"/>
              </a:ext>
            </a:extLst>
          </p:cNvPr>
          <p:cNvSpPr txBox="1"/>
          <p:nvPr/>
        </p:nvSpPr>
        <p:spPr>
          <a:xfrm>
            <a:off x="2666999" y="1463862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Pengumpulan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seluruh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elemen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3638;p44">
            <a:extLst>
              <a:ext uri="{FF2B5EF4-FFF2-40B4-BE49-F238E27FC236}">
                <a16:creationId xmlns:a16="http://schemas.microsoft.com/office/drawing/2014/main" id="{A4DE3631-257F-44D1-98A4-C0A1FAF32808}"/>
              </a:ext>
            </a:extLst>
          </p:cNvPr>
          <p:cNvSpPr txBox="1"/>
          <p:nvPr/>
        </p:nvSpPr>
        <p:spPr>
          <a:xfrm>
            <a:off x="2666997" y="2617985"/>
            <a:ext cx="5524879" cy="79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struktur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arsitektur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rincian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rtl="0">
              <a:spcBef>
                <a:spcPts val="0"/>
              </a:spcBef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prosedural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karakteristik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muka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638;p44">
            <a:extLst>
              <a:ext uri="{FF2B5EF4-FFF2-40B4-BE49-F238E27FC236}">
                <a16:creationId xmlns:a16="http://schemas.microsoft.com/office/drawing/2014/main" id="{270D9CAC-03AA-4D4A-B63D-47FB6CF109B9}"/>
              </a:ext>
            </a:extLst>
          </p:cNvPr>
          <p:cNvSpPr txBox="1"/>
          <p:nvPr/>
        </p:nvSpPr>
        <p:spPr>
          <a:xfrm>
            <a:off x="2666997" y="3253071"/>
            <a:ext cx="5524879" cy="54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Penerjemah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dimengerti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mesin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B9452-40B2-4F68-9206-D0CB1EF33E8C}"/>
              </a:ext>
            </a:extLst>
          </p:cNvPr>
          <p:cNvSpPr txBox="1"/>
          <p:nvPr/>
        </p:nvSpPr>
        <p:spPr>
          <a:xfrm>
            <a:off x="2666997" y="3706477"/>
            <a:ext cx="6356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 err="1">
                <a:solidFill>
                  <a:schemeClr val="dk2"/>
                </a:solidFill>
                <a:latin typeface="Montserrat"/>
              </a:rPr>
              <a:t>Penguji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lojikal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,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penguji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fungsional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,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menemukan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kesalahan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dan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memastikan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suatu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masukan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diproses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menjadi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keluaran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sesuai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dengan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diinginkan</a:t>
            </a:r>
            <a:endParaRPr lang="en-ID" sz="1200" dirty="0">
              <a:solidFill>
                <a:schemeClr val="dk2"/>
              </a:solidFill>
              <a:latin typeface="Montserra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8B5B1-5827-4933-8B69-48DB41E1C619}"/>
              </a:ext>
            </a:extLst>
          </p:cNvPr>
          <p:cNvSpPr txBox="1"/>
          <p:nvPr/>
        </p:nvSpPr>
        <p:spPr>
          <a:xfrm>
            <a:off x="2666996" y="4263035"/>
            <a:ext cx="6356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 err="1">
                <a:solidFill>
                  <a:schemeClr val="dk2"/>
                </a:solidFill>
                <a:latin typeface="Montserrat"/>
              </a:rPr>
              <a:t>Mengkoreksi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kesalahan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pada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perangkat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lunak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, yang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baru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terdeteksi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pada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saat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</a:p>
          <a:p>
            <a:r>
              <a:rPr lang="en-ID" sz="1200" dirty="0" err="1">
                <a:solidFill>
                  <a:schemeClr val="dk2"/>
                </a:solidFill>
                <a:latin typeface="Montserrat"/>
              </a:rPr>
              <a:t>perangkat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lunak</a:t>
            </a:r>
            <a:r>
              <a:rPr lang="en-ID" sz="12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200" dirty="0" err="1">
                <a:solidFill>
                  <a:schemeClr val="dk2"/>
                </a:solidFill>
                <a:latin typeface="Montserrat"/>
              </a:rPr>
              <a:t>dipergunakan</a:t>
            </a:r>
            <a:endParaRPr lang="en-ID" sz="1200" dirty="0">
              <a:solidFill>
                <a:schemeClr val="dk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8937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Kelemahan Classic Software Life Cycle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56" y="1402402"/>
            <a:ext cx="8229487" cy="525636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457256" y="2210988"/>
            <a:ext cx="8229488" cy="583242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150229" y="1436535"/>
            <a:ext cx="778535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Perubahan-perubahan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menyebabkan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keraguan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proyek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berjalan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758" name="Google Shape;3758;p47"/>
          <p:cNvSpPr/>
          <p:nvPr/>
        </p:nvSpPr>
        <p:spPr>
          <a:xfrm>
            <a:off x="208312" y="1265320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163081" y="2078201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150229" y="2281268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Sulit untuk mengakomodasi ketidakpastian kebutuhan</a:t>
            </a: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F4A8EE8C-7A6D-4F6A-919F-E71EC2743F34}"/>
              </a:ext>
            </a:extLst>
          </p:cNvPr>
          <p:cNvSpPr/>
          <p:nvPr/>
        </p:nvSpPr>
        <p:spPr>
          <a:xfrm>
            <a:off x="519355" y="3040268"/>
            <a:ext cx="8229488" cy="799801"/>
          </a:xfrm>
          <a:prstGeom prst="roundRect">
            <a:avLst>
              <a:gd name="adj" fmla="val 50000"/>
            </a:avLst>
          </a:prstGeom>
          <a:solidFill>
            <a:schemeClr val="accent4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B9998012-DF35-4DD1-89B5-7956437D0FF7}"/>
              </a:ext>
            </a:extLst>
          </p:cNvPr>
          <p:cNvSpPr/>
          <p:nvPr/>
        </p:nvSpPr>
        <p:spPr>
          <a:xfrm>
            <a:off x="163081" y="3035121"/>
            <a:ext cx="799800" cy="799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" name="Google Shape;3757;p47">
            <a:extLst>
              <a:ext uri="{FF2B5EF4-FFF2-40B4-BE49-F238E27FC236}">
                <a16:creationId xmlns:a16="http://schemas.microsoft.com/office/drawing/2014/main" id="{96C3E59B-2FEC-4C0B-A68B-041ECFAF013D}"/>
              </a:ext>
            </a:extLst>
          </p:cNvPr>
          <p:cNvSpPr txBox="1"/>
          <p:nvPr/>
        </p:nvSpPr>
        <p:spPr>
          <a:xfrm>
            <a:off x="1150229" y="3107826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Memungkinkan terdapat kesalahan yang tidak tedeteksi sampai program tersebut tiba masanya untuk dikaji ulang</a:t>
            </a:r>
          </a:p>
        </p:txBody>
      </p:sp>
      <p:sp>
        <p:nvSpPr>
          <p:cNvPr id="15" name="Google Shape;3750;p47">
            <a:extLst>
              <a:ext uri="{FF2B5EF4-FFF2-40B4-BE49-F238E27FC236}">
                <a16:creationId xmlns:a16="http://schemas.microsoft.com/office/drawing/2014/main" id="{5F24361D-5D14-4998-A5DA-02BA5746EA1B}"/>
              </a:ext>
            </a:extLst>
          </p:cNvPr>
          <p:cNvSpPr/>
          <p:nvPr/>
        </p:nvSpPr>
        <p:spPr>
          <a:xfrm>
            <a:off x="457256" y="4019362"/>
            <a:ext cx="8291587" cy="844733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757;p47">
            <a:extLst>
              <a:ext uri="{FF2B5EF4-FFF2-40B4-BE49-F238E27FC236}">
                <a16:creationId xmlns:a16="http://schemas.microsoft.com/office/drawing/2014/main" id="{FC03237E-5814-4080-9A09-E7BD8526F05B}"/>
              </a:ext>
            </a:extLst>
          </p:cNvPr>
          <p:cNvSpPr txBox="1"/>
          <p:nvPr/>
        </p:nvSpPr>
        <p:spPr>
          <a:xfrm>
            <a:off x="1150229" y="4053496"/>
            <a:ext cx="7536514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sering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penundaan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perlu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karena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seringnya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beberapa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anggota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proyek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menunggu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anggota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lain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melengkapi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tugas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saling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ketergantungan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7" name="Google Shape;3758;p47">
            <a:extLst>
              <a:ext uri="{FF2B5EF4-FFF2-40B4-BE49-F238E27FC236}">
                <a16:creationId xmlns:a16="http://schemas.microsoft.com/office/drawing/2014/main" id="{D224FBBA-1DC3-4108-9273-4ED3FFBA5020}"/>
              </a:ext>
            </a:extLst>
          </p:cNvPr>
          <p:cNvSpPr/>
          <p:nvPr/>
        </p:nvSpPr>
        <p:spPr>
          <a:xfrm>
            <a:off x="163081" y="3993147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04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159886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7A8BBCC-D8EE-4D96-BA2B-D02B3832E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85" y="1468617"/>
            <a:ext cx="5258697" cy="2499300"/>
          </a:xfrm>
        </p:spPr>
        <p:txBody>
          <a:bodyPr/>
          <a:lstStyle/>
          <a:p>
            <a:r>
              <a:rPr lang="id-ID" sz="4400" dirty="0">
                <a:sym typeface="Wingdings" pitchFamily="2" charset="2"/>
              </a:rPr>
              <a:t>Rekayasa Sistem Komputer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260626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191C6-5988-48B4-8376-038E3C1D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Elemen-elemen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Komputer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D0FB87-EB2C-4B60-A29F-35D6D5A5F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154" y="1526600"/>
            <a:ext cx="7251404" cy="25500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Perangkat lunak, program komputer, struktur data, dan dokumen yang berhubungan yang berfungsi untuk mempengaruhi metode logis, prosedur, dan kontrol</a:t>
            </a:r>
            <a:r>
              <a:rPr lang="en-US" dirty="0"/>
              <a:t> </a:t>
            </a:r>
            <a:r>
              <a:rPr lang="id-ID" dirty="0"/>
              <a:t>yang dibutuhkan.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Perangkat keras, perangkat elektronik yang memberikan kemampuan penghitungan, dan perangkat elektromekanik (misalnya: sensor, rotor, pompa)yang memberikan fungsi dunia eksternal.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Manusia, pemakai dan operator perangkat lunak dan perangkat keras.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Database, kumpulan informasi yang besar dan terorganisasi yang diakses melalui perangkat lunak.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Dokumentasi, manual, formulir, dan informasi deskriptif lainnya yang menggambarkan penggunaan dan pengoprasian sistem.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d-ID" dirty="0"/>
              <a:t>Prosedur, langkah-langkah yang menentukan penggunaan khusus dari masing elemen sistem atau konteks prosedural dimana sistem berada.</a:t>
            </a:r>
          </a:p>
          <a:p>
            <a:pPr>
              <a:buFont typeface="Arial" panose="020B0604020202020204" pitchFamily="34" charset="0"/>
              <a:buChar char="•"/>
            </a:pP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375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2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1355504" y="964849"/>
            <a:ext cx="6432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chemeClr val="dk2"/>
                </a:solidFill>
                <a:latin typeface="Montserrat"/>
              </a:rPr>
              <a:t>Buatlah ulasan mengenai Analisis Sistem Berjalan sesuai judul yang sudah ditentukan. </a:t>
            </a:r>
          </a:p>
          <a:p>
            <a:r>
              <a:rPr lang="sv-SE" sz="1800" dirty="0">
                <a:solidFill>
                  <a:schemeClr val="dk2"/>
                </a:solidFill>
                <a:latin typeface="Montserrat"/>
              </a:rPr>
              <a:t>Bab 4 poin A sampai poin D (sesuai dengan panduan penulisan skripsi)</a:t>
            </a:r>
          </a:p>
          <a:p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Template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di download pada link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berikut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(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halaman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34)</a:t>
            </a:r>
          </a:p>
          <a:p>
            <a:pPr algn="ctr"/>
            <a:r>
              <a:rPr lang="en-ID" sz="1800" dirty="0">
                <a:solidFill>
                  <a:schemeClr val="accent4">
                    <a:lumMod val="90000"/>
                  </a:schemeClr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PANDUAN PENULISAN SKRIPSI</a:t>
            </a:r>
            <a:endParaRPr lang="en-ID" sz="1800" dirty="0">
              <a:solidFill>
                <a:schemeClr val="accent4">
                  <a:lumMod val="9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FF4C0B-DF2F-4343-9A8B-84CE63E2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9F10-E0D4-446C-B5DA-F1519B8E2BD8}"/>
              </a:ext>
            </a:extLst>
          </p:cNvPr>
          <p:cNvSpPr txBox="1"/>
          <p:nvPr/>
        </p:nvSpPr>
        <p:spPr>
          <a:xfrm>
            <a:off x="400492" y="1458357"/>
            <a:ext cx="5468679" cy="261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A.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Profil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Perusahaan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	1. Sejarah PT.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	2.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Visi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Misi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PT. </a:t>
            </a:r>
          </a:p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B.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Struktur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Organisasi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Perusahaan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	1.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Struktur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Organisasi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PT.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	2.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Struktur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Organisasi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Bagian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Keuangan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PT.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	3.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Tugas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Wewenang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Struktur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Organisasi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34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C. Proses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Bisnis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Berjalan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D.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Aturan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Bisnis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sym typeface="Montserrat"/>
              </a:rPr>
              <a:t>Berjalan</a:t>
            </a:r>
            <a:r>
              <a:rPr lang="en-US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23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PENGERTIAN REKAYASA PERANGKAT LUNAK (RPL)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126226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257002" y="1638665"/>
            <a:ext cx="696774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Disiplin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ilmu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teknik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terfokus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semua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aspek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produksi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software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683249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258164" y="2761813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IEEE :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Aplikasi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sebuah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pendekatan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kuantifiabel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disiplin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sistematis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terhadap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pemeliharaan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yaitu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aplikasi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rekayasa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PENGERTIAN REKAYASA PERANGKAT LUNAK (RPL)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1022107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150229" y="1436535"/>
            <a:ext cx="696774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Aplikasi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ilmu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komputer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praktis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teknik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manajemen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keterampilan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lainnya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seperti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desain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pembangunan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pemeliharaan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Semua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didokumentasikan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683249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258164" y="2761813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Aplikasi metode sistematik, alat dan teknik untuk mencapai kebutuhan atau sasaran sistem software</a:t>
            </a: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F4A8EE8C-7A6D-4F6A-919F-E71EC2743F34}"/>
              </a:ext>
            </a:extLst>
          </p:cNvPr>
          <p:cNvSpPr/>
          <p:nvPr/>
        </p:nvSpPr>
        <p:spPr>
          <a:xfrm>
            <a:off x="519355" y="3705356"/>
            <a:ext cx="8229488" cy="1022107"/>
          </a:xfrm>
          <a:prstGeom prst="roundRect">
            <a:avLst>
              <a:gd name="adj" fmla="val 50000"/>
            </a:avLst>
          </a:prstGeom>
          <a:solidFill>
            <a:schemeClr val="accent4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B9998012-DF35-4DD1-89B5-7956437D0FF7}"/>
              </a:ext>
            </a:extLst>
          </p:cNvPr>
          <p:cNvSpPr/>
          <p:nvPr/>
        </p:nvSpPr>
        <p:spPr>
          <a:xfrm>
            <a:off x="208312" y="3838299"/>
            <a:ext cx="799800" cy="799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" name="Google Shape;3757;p47">
            <a:extLst>
              <a:ext uri="{FF2B5EF4-FFF2-40B4-BE49-F238E27FC236}">
                <a16:creationId xmlns:a16="http://schemas.microsoft.com/office/drawing/2014/main" id="{96C3E59B-2FEC-4C0B-A68B-041ECFAF013D}"/>
              </a:ext>
            </a:extLst>
          </p:cNvPr>
          <p:cNvSpPr txBox="1"/>
          <p:nvPr/>
        </p:nvSpPr>
        <p:spPr>
          <a:xfrm>
            <a:off x="1150229" y="3838299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Menggunakan teknik disiplin untuk mengurangi masalah keterlambatan pengiriman, biaya yang membengkak, dan gagal memenuhi kebutuhan/ persyaratan</a:t>
            </a:r>
          </a:p>
        </p:txBody>
      </p:sp>
    </p:spTree>
    <p:extLst>
      <p:ext uri="{BB962C8B-B14F-4D97-AF65-F5344CB8AC3E}">
        <p14:creationId xmlns:p14="http://schemas.microsoft.com/office/powerpoint/2010/main" val="27864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5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REKAYASA PERANGKAT LUNAK</a:t>
            </a:r>
            <a:endParaRPr sz="1900" dirty="0"/>
          </a:p>
        </p:txBody>
      </p:sp>
      <p:sp>
        <p:nvSpPr>
          <p:cNvPr id="3891" name="Google Shape;3891;p52"/>
          <p:cNvSpPr/>
          <p:nvPr/>
        </p:nvSpPr>
        <p:spPr>
          <a:xfrm>
            <a:off x="457200" y="1872975"/>
            <a:ext cx="2188500" cy="21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52"/>
          <p:cNvSpPr txBox="1"/>
          <p:nvPr/>
        </p:nvSpPr>
        <p:spPr>
          <a:xfrm>
            <a:off x="664950" y="2465574"/>
            <a:ext cx="1773000" cy="95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Untuk membangun sebuah sistem </a:t>
            </a:r>
            <a:endParaRPr lang="sv-S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3" name="Google Shape;3893;p52"/>
          <p:cNvGrpSpPr/>
          <p:nvPr/>
        </p:nvGrpSpPr>
        <p:grpSpPr>
          <a:xfrm>
            <a:off x="3139350" y="1275900"/>
            <a:ext cx="5547450" cy="507300"/>
            <a:chOff x="3139350" y="1275900"/>
            <a:chExt cx="5547450" cy="507300"/>
          </a:xfrm>
        </p:grpSpPr>
        <p:sp>
          <p:nvSpPr>
            <p:cNvPr id="3894" name="Google Shape;3894;p52"/>
            <p:cNvSpPr/>
            <p:nvPr/>
          </p:nvSpPr>
          <p:spPr>
            <a:xfrm>
              <a:off x="4483500" y="1275900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Difinisi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masalah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 </a:t>
              </a: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analisa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3139350" y="12759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6" name="Google Shape;3896;p52"/>
          <p:cNvGrpSpPr/>
          <p:nvPr/>
        </p:nvGrpSpPr>
        <p:grpSpPr>
          <a:xfrm>
            <a:off x="3139350" y="2014225"/>
            <a:ext cx="5547450" cy="507303"/>
            <a:chOff x="3139350" y="2014225"/>
            <a:chExt cx="5547450" cy="507303"/>
          </a:xfrm>
        </p:grpSpPr>
        <p:sp>
          <p:nvSpPr>
            <p:cNvPr id="3897" name="Google Shape;3897;p52"/>
            <p:cNvSpPr/>
            <p:nvPr/>
          </p:nvSpPr>
          <p:spPr>
            <a:xfrm>
              <a:off x="4483500" y="201422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Analisa </a:t>
              </a: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solusi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ID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desain</a:t>
              </a: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software)</a:t>
              </a:r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3139350" y="2014225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9" name="Google Shape;3899;p52"/>
          <p:cNvGrpSpPr/>
          <p:nvPr/>
        </p:nvGrpSpPr>
        <p:grpSpPr>
          <a:xfrm>
            <a:off x="3139350" y="2713563"/>
            <a:ext cx="5547450" cy="507305"/>
            <a:chOff x="3139350" y="2713563"/>
            <a:chExt cx="5547450" cy="507305"/>
          </a:xfrm>
        </p:grpSpPr>
        <p:sp>
          <p:nvSpPr>
            <p:cNvPr id="3900" name="Google Shape;3900;p52"/>
            <p:cNvSpPr/>
            <p:nvPr/>
          </p:nvSpPr>
          <p:spPr>
            <a:xfrm>
              <a:off x="4483500" y="271356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Proses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perencanaan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2" name="Google Shape;3902;p52"/>
          <p:cNvGrpSpPr/>
          <p:nvPr/>
        </p:nvGrpSpPr>
        <p:grpSpPr>
          <a:xfrm>
            <a:off x="3139350" y="3425300"/>
            <a:ext cx="5547450" cy="507308"/>
            <a:chOff x="3139350" y="3425300"/>
            <a:chExt cx="5547450" cy="507308"/>
          </a:xfrm>
        </p:grpSpPr>
        <p:sp>
          <p:nvSpPr>
            <p:cNvPr id="3903" name="Google Shape;3903;p52"/>
            <p:cNvSpPr/>
            <p:nvPr/>
          </p:nvSpPr>
          <p:spPr>
            <a:xfrm>
              <a:off x="4483500" y="342530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Proses control</a:t>
              </a:r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139350" y="34253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5" name="Google Shape;3905;p52"/>
          <p:cNvGrpSpPr/>
          <p:nvPr/>
        </p:nvGrpSpPr>
        <p:grpSpPr>
          <a:xfrm>
            <a:off x="3139350" y="4219013"/>
            <a:ext cx="5547450" cy="507311"/>
            <a:chOff x="3139350" y="4219013"/>
            <a:chExt cx="5547450" cy="507311"/>
          </a:xfrm>
        </p:grpSpPr>
        <p:sp>
          <p:nvSpPr>
            <p:cNvPr id="3906" name="Google Shape;3906;p52"/>
            <p:cNvSpPr/>
            <p:nvPr/>
          </p:nvSpPr>
          <p:spPr>
            <a:xfrm>
              <a:off x="4483500" y="4219023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Proses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verifikasi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validasi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pengujian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908" name="Google Shape;3908;p52"/>
          <p:cNvCxnSpPr>
            <a:stCxn id="3891" idx="6"/>
            <a:endCxn id="3895" idx="1"/>
          </p:cNvCxnSpPr>
          <p:nvPr/>
        </p:nvCxnSpPr>
        <p:spPr>
          <a:xfrm rot="10800000" flipH="1">
            <a:off x="2645700" y="1529625"/>
            <a:ext cx="493800" cy="1437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9" name="Google Shape;3909;p52"/>
          <p:cNvCxnSpPr>
            <a:stCxn id="3891" idx="6"/>
            <a:endCxn id="3898" idx="1"/>
          </p:cNvCxnSpPr>
          <p:nvPr/>
        </p:nvCxnSpPr>
        <p:spPr>
          <a:xfrm rot="10800000" flipH="1">
            <a:off x="2645700" y="2267925"/>
            <a:ext cx="493800" cy="699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0" name="Google Shape;3910;p52"/>
          <p:cNvCxnSpPr>
            <a:stCxn id="3891" idx="6"/>
            <a:endCxn id="3901" idx="1"/>
          </p:cNvCxnSpPr>
          <p:nvPr/>
        </p:nvCxnSpPr>
        <p:spPr>
          <a:xfrm>
            <a:off x="2645700" y="296722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1" name="Google Shape;3911;p52"/>
          <p:cNvCxnSpPr>
            <a:stCxn id="3891" idx="6"/>
            <a:endCxn id="3904" idx="1"/>
          </p:cNvCxnSpPr>
          <p:nvPr/>
        </p:nvCxnSpPr>
        <p:spPr>
          <a:xfrm>
            <a:off x="2645700" y="2967225"/>
            <a:ext cx="493800" cy="711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2" name="Google Shape;3912;p52"/>
          <p:cNvCxnSpPr>
            <a:stCxn id="3891" idx="6"/>
            <a:endCxn id="3907" idx="1"/>
          </p:cNvCxnSpPr>
          <p:nvPr/>
        </p:nvCxnSpPr>
        <p:spPr>
          <a:xfrm>
            <a:off x="2645700" y="2967225"/>
            <a:ext cx="493800" cy="15054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3" name="Google Shape;3913;p52"/>
          <p:cNvCxnSpPr>
            <a:stCxn id="3895" idx="3"/>
            <a:endCxn id="3894" idx="1"/>
          </p:cNvCxnSpPr>
          <p:nvPr/>
        </p:nvCxnSpPr>
        <p:spPr>
          <a:xfrm>
            <a:off x="3989850" y="15295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4" name="Google Shape;3914;p52"/>
          <p:cNvCxnSpPr>
            <a:stCxn id="3898" idx="3"/>
            <a:endCxn id="3897" idx="1"/>
          </p:cNvCxnSpPr>
          <p:nvPr/>
        </p:nvCxnSpPr>
        <p:spPr>
          <a:xfrm>
            <a:off x="3989850" y="226787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52"/>
          <p:cNvCxnSpPr>
            <a:stCxn id="3901" idx="3"/>
            <a:endCxn id="3900" idx="1"/>
          </p:cNvCxnSpPr>
          <p:nvPr/>
        </p:nvCxnSpPr>
        <p:spPr>
          <a:xfrm>
            <a:off x="3989850" y="296721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52"/>
          <p:cNvCxnSpPr>
            <a:stCxn id="3904" idx="3"/>
            <a:endCxn id="3903" idx="1"/>
          </p:cNvCxnSpPr>
          <p:nvPr/>
        </p:nvCxnSpPr>
        <p:spPr>
          <a:xfrm>
            <a:off x="3989850" y="36789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52"/>
          <p:cNvCxnSpPr>
            <a:stCxn id="3907" idx="3"/>
            <a:endCxn id="3906" idx="1"/>
          </p:cNvCxnSpPr>
          <p:nvPr/>
        </p:nvCxnSpPr>
        <p:spPr>
          <a:xfrm>
            <a:off x="3989850" y="447266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1C86E5-C57E-4A68-9E45-79601427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Gambaran </a:t>
            </a:r>
            <a:r>
              <a:rPr lang="id-ID" dirty="0"/>
              <a:t>Rekayasa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CE047-9CC9-4939-A64B-AD676E9A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9" t="3797" r="4098" b="5063"/>
          <a:stretch>
            <a:fillRect/>
          </a:stretch>
        </p:blipFill>
        <p:spPr>
          <a:xfrm>
            <a:off x="3517222" y="237010"/>
            <a:ext cx="5383032" cy="41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204CF3-FA4F-4277-9D21-D0F616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37" y="2698281"/>
            <a:ext cx="6506700" cy="3759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</a:t>
            </a:r>
            <a:r>
              <a:rPr lang="id-ID" sz="3600" dirty="0">
                <a:solidFill>
                  <a:schemeClr val="tx1"/>
                </a:solidFill>
              </a:rPr>
              <a:t>emrograman</a:t>
            </a:r>
            <a:r>
              <a:rPr lang="en-US" sz="3600" dirty="0">
                <a:solidFill>
                  <a:schemeClr val="tx1"/>
                </a:solidFill>
              </a:rPr>
              <a:t>  ≠  </a:t>
            </a:r>
            <a:r>
              <a:rPr lang="id-ID" sz="3600" dirty="0">
                <a:solidFill>
                  <a:schemeClr val="tx1"/>
                </a:solidFill>
              </a:rPr>
              <a:t>Rekayasa </a:t>
            </a:r>
            <a:r>
              <a:rPr lang="en-US" sz="3600" dirty="0">
                <a:solidFill>
                  <a:schemeClr val="tx1"/>
                </a:solidFill>
              </a:rPr>
              <a:t>PL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I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3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Elemen</a:t>
            </a:r>
            <a:r>
              <a:rPr lang="en-US" sz="2000" dirty="0"/>
              <a:t> software engineering (IEEE CSDP Exam)</a:t>
            </a:r>
            <a:endParaRPr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629BC1-0894-4CDC-A17F-07CBC9DA7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325" y="1276382"/>
            <a:ext cx="5548034" cy="575100"/>
          </a:xfrm>
        </p:spPr>
        <p:txBody>
          <a:bodyPr/>
          <a:lstStyle/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600" dirty="0"/>
              <a:t>Professionalism, economics, ethics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requirements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design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construction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testing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maintenance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configuration management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engineering management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engineering processes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engineering tools and methods</a:t>
            </a:r>
          </a:p>
          <a:p>
            <a:pPr marL="274320" indent="-274320" algn="l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d-ID" sz="1600" dirty="0"/>
              <a:t>S</a:t>
            </a:r>
            <a:r>
              <a:rPr lang="en-US" sz="1600" dirty="0" err="1"/>
              <a:t>oftware</a:t>
            </a:r>
            <a:r>
              <a:rPr lang="en-US" sz="1600" dirty="0"/>
              <a:t> quality</a:t>
            </a:r>
          </a:p>
          <a:p>
            <a:pPr algn="l"/>
            <a:endParaRPr lang="en-ID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BDAEAA8-8F3D-47C1-847D-A1B9426F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00" y="1736000"/>
            <a:ext cx="2351400" cy="428400"/>
          </a:xfrm>
        </p:spPr>
        <p:txBody>
          <a:bodyPr/>
          <a:lstStyle/>
          <a:p>
            <a:r>
              <a:rPr lang="en-US" b="1" dirty="0"/>
              <a:t>Richard Fairly, 1985</a:t>
            </a:r>
            <a:endParaRPr lang="en-ID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29BF3D6-3E1B-438E-B467-48DD98DDE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1338" y="2212738"/>
            <a:ext cx="3005276" cy="540000"/>
          </a:xfrm>
        </p:spPr>
        <p:txBody>
          <a:bodyPr/>
          <a:lstStyle/>
          <a:p>
            <a:pPr marL="177800" indent="-38100"/>
            <a:r>
              <a:rPr lang="en-US" sz="1200" i="1" dirty="0"/>
              <a:t>The technological and managerial </a:t>
            </a:r>
            <a:r>
              <a:rPr lang="en-US" sz="1200" i="1" dirty="0" err="1"/>
              <a:t>dicipline</a:t>
            </a:r>
            <a:r>
              <a:rPr lang="en-US" sz="1200" i="1" dirty="0"/>
              <a:t> concernment with systematic production and maintenance of software products that are developed and modified on time and within cost estimates.</a:t>
            </a:r>
          </a:p>
          <a:p>
            <a:pPr marL="177800" indent="-38100"/>
            <a:endParaRPr lang="en-US" sz="1200" i="1" dirty="0"/>
          </a:p>
          <a:p>
            <a:pPr marL="177800" indent="-38100"/>
            <a:r>
              <a:rPr lang="id-ID" sz="1200" dirty="0"/>
              <a:t> (Kepentingan Teknologi dan dis</a:t>
            </a:r>
            <a:r>
              <a:rPr lang="en-US" sz="1200" dirty="0" err="1"/>
              <a:t>i</a:t>
            </a:r>
            <a:r>
              <a:rPr lang="id-ID" sz="1200" dirty="0"/>
              <a:t>plin manajerial dengan</a:t>
            </a:r>
            <a:r>
              <a:rPr lang="en-US" sz="1200" dirty="0"/>
              <a:t> </a:t>
            </a:r>
            <a:r>
              <a:rPr lang="id-ID" sz="1200" dirty="0"/>
              <a:t>produksi sistematis dan pemeliharaan produk perangkat lunak yang dikembangkan dan dimodifikasi tepat waktu dalam perkiraan biaya)</a:t>
            </a:r>
            <a:r>
              <a:rPr lang="en-US" sz="1200" dirty="0"/>
              <a:t> </a:t>
            </a:r>
          </a:p>
          <a:p>
            <a:pPr marL="177800" indent="-38100"/>
            <a:endParaRPr lang="en-ID" sz="12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62FC24-8B93-42B6-B7EF-FDA52484494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27700" y="1736000"/>
            <a:ext cx="2351400" cy="428400"/>
          </a:xfrm>
        </p:spPr>
        <p:txBody>
          <a:bodyPr/>
          <a:lstStyle/>
          <a:p>
            <a:r>
              <a:rPr lang="en-US" b="1" dirty="0" err="1"/>
              <a:t>Fritx</a:t>
            </a:r>
            <a:r>
              <a:rPr lang="en-US" b="1" dirty="0"/>
              <a:t> </a:t>
            </a:r>
            <a:r>
              <a:rPr lang="en-US" b="1" dirty="0" err="1"/>
              <a:t>Bauner</a:t>
            </a:r>
            <a:r>
              <a:rPr lang="en-US" b="1" dirty="0"/>
              <a:t>, 1969</a:t>
            </a:r>
            <a:endParaRPr lang="en-ID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06F0F07-457A-4607-A724-ED313710B94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65847" y="2439101"/>
            <a:ext cx="3091158" cy="540000"/>
          </a:xfrm>
        </p:spPr>
        <p:txBody>
          <a:bodyPr/>
          <a:lstStyle/>
          <a:p>
            <a:pPr marL="177800" indent="-38100"/>
            <a:r>
              <a:rPr lang="en-US" sz="1200" i="1" dirty="0"/>
              <a:t>The establishment and use of sound engineering principles in order to obtain economically software that is reliable and work efficiently on real machines.</a:t>
            </a:r>
          </a:p>
          <a:p>
            <a:pPr marL="177800" indent="-38100"/>
            <a:endParaRPr lang="en-US" sz="1200" dirty="0"/>
          </a:p>
          <a:p>
            <a:pPr marL="177800" indent="-38100"/>
            <a:r>
              <a:rPr lang="id-ID" sz="1200" dirty="0"/>
              <a:t> (Pembentukan dan penggunaan prinsip-prinsip rekayasa suara untuk memperoleh perangkat lunak secara ekonomis yang handal dan bekerja secara efisien pada mesin nyata)</a:t>
            </a:r>
            <a:endParaRPr lang="en-US" sz="1200" b="1" dirty="0"/>
          </a:p>
          <a:p>
            <a:pPr marL="177800" indent="-38100"/>
            <a:endParaRPr lang="en-ID" sz="12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FC5155C-0075-4372-B2F1-92817F6EEE4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id-ID" sz="2400" dirty="0"/>
              <a:t>Pengenalan Rekayasa Perangkat Lunak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5380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5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Rekayasa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endParaRPr lang="en-US" sz="2000" dirty="0"/>
          </a:p>
        </p:txBody>
      </p:sp>
      <p:sp>
        <p:nvSpPr>
          <p:cNvPr id="3859" name="Google Shape;3859;p51"/>
          <p:cNvSpPr/>
          <p:nvPr/>
        </p:nvSpPr>
        <p:spPr>
          <a:xfrm>
            <a:off x="3289961" y="1780248"/>
            <a:ext cx="2386754" cy="1691235"/>
          </a:xfrm>
          <a:prstGeom prst="ellipse">
            <a:avLst/>
          </a:prstGeom>
          <a:solidFill>
            <a:schemeClr val="accent1">
              <a:alpha val="17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51"/>
          <p:cNvSpPr txBox="1"/>
          <p:nvPr/>
        </p:nvSpPr>
        <p:spPr>
          <a:xfrm>
            <a:off x="3317736" y="2379497"/>
            <a:ext cx="2386754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SOFTWARE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81" name="Google Shape;3881;p51"/>
          <p:cNvCxnSpPr>
            <a:cxnSpLocks/>
          </p:cNvCxnSpPr>
          <p:nvPr/>
        </p:nvCxnSpPr>
        <p:spPr>
          <a:xfrm flipV="1">
            <a:off x="5826265" y="2379497"/>
            <a:ext cx="609594" cy="24762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85" name="Google Shape;3885;p51"/>
          <p:cNvCxnSpPr>
            <a:cxnSpLocks/>
            <a:stCxn id="3859" idx="4"/>
          </p:cNvCxnSpPr>
          <p:nvPr/>
        </p:nvCxnSpPr>
        <p:spPr>
          <a:xfrm rot="16200000" flipH="1">
            <a:off x="4294602" y="3660219"/>
            <a:ext cx="466135" cy="8866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3881;p51">
            <a:extLst>
              <a:ext uri="{FF2B5EF4-FFF2-40B4-BE49-F238E27FC236}">
                <a16:creationId xmlns:a16="http://schemas.microsoft.com/office/drawing/2014/main" id="{F6F9726B-BB37-48B9-8EDB-78D4E8328173}"/>
              </a:ext>
            </a:extLst>
          </p:cNvPr>
          <p:cNvCxnSpPr>
            <a:cxnSpLocks/>
          </p:cNvCxnSpPr>
          <p:nvPr/>
        </p:nvCxnSpPr>
        <p:spPr>
          <a:xfrm rot="10800000">
            <a:off x="2719310" y="2197052"/>
            <a:ext cx="522833" cy="5073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" name="Google Shape;3863;p51">
            <a:extLst>
              <a:ext uri="{FF2B5EF4-FFF2-40B4-BE49-F238E27FC236}">
                <a16:creationId xmlns:a16="http://schemas.microsoft.com/office/drawing/2014/main" id="{EE65B45C-B04A-4403-B39C-27A0B604F5F2}"/>
              </a:ext>
            </a:extLst>
          </p:cNvPr>
          <p:cNvSpPr/>
          <p:nvPr/>
        </p:nvSpPr>
        <p:spPr>
          <a:xfrm>
            <a:off x="3754117" y="4041636"/>
            <a:ext cx="1796908" cy="507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Metodologi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" name="Google Shape;3863;p51">
            <a:extLst>
              <a:ext uri="{FF2B5EF4-FFF2-40B4-BE49-F238E27FC236}">
                <a16:creationId xmlns:a16="http://schemas.microsoft.com/office/drawing/2014/main" id="{8D758A7D-769D-44F5-BE36-A00278E9CE48}"/>
              </a:ext>
            </a:extLst>
          </p:cNvPr>
          <p:cNvSpPr/>
          <p:nvPr/>
        </p:nvSpPr>
        <p:spPr>
          <a:xfrm>
            <a:off x="315643" y="1694279"/>
            <a:ext cx="2144335" cy="11413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Perangkat</a:t>
            </a:r>
            <a:r>
              <a:rPr lang="en-ID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 Bantu (Tools)</a:t>
            </a:r>
          </a:p>
        </p:txBody>
      </p:sp>
      <p:sp>
        <p:nvSpPr>
          <p:cNvPr id="33" name="Google Shape;3863;p51">
            <a:extLst>
              <a:ext uri="{FF2B5EF4-FFF2-40B4-BE49-F238E27FC236}">
                <a16:creationId xmlns:a16="http://schemas.microsoft.com/office/drawing/2014/main" id="{2449B1AA-874A-413C-920B-B7E91A6A915F}"/>
              </a:ext>
            </a:extLst>
          </p:cNvPr>
          <p:cNvSpPr/>
          <p:nvPr/>
        </p:nvSpPr>
        <p:spPr>
          <a:xfrm>
            <a:off x="6670791" y="2197051"/>
            <a:ext cx="1796908" cy="507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Prosedure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" name="Google Shape;3638;p44">
            <a:extLst>
              <a:ext uri="{FF2B5EF4-FFF2-40B4-BE49-F238E27FC236}">
                <a16:creationId xmlns:a16="http://schemas.microsoft.com/office/drawing/2014/main" id="{0F63D76A-6D80-4939-86F1-91FF6FF68F68}"/>
              </a:ext>
            </a:extLst>
          </p:cNvPr>
          <p:cNvSpPr txBox="1"/>
          <p:nvPr/>
        </p:nvSpPr>
        <p:spPr>
          <a:xfrm>
            <a:off x="2005594" y="4535200"/>
            <a:ext cx="555359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Sekumpulan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metode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melaksanakan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setiap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tahap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3638;p44">
            <a:extLst>
              <a:ext uri="{FF2B5EF4-FFF2-40B4-BE49-F238E27FC236}">
                <a16:creationId xmlns:a16="http://schemas.microsoft.com/office/drawing/2014/main" id="{DBC02D2A-CF06-4A36-AA7B-44F63B1AD90E}"/>
              </a:ext>
            </a:extLst>
          </p:cNvPr>
          <p:cNvSpPr txBox="1"/>
          <p:nvPr/>
        </p:nvSpPr>
        <p:spPr>
          <a:xfrm>
            <a:off x="265641" y="2848276"/>
            <a:ext cx="241400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Perkakas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 CASE Tools )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dipergunakan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proses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pembangunan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3638;p44">
            <a:extLst>
              <a:ext uri="{FF2B5EF4-FFF2-40B4-BE49-F238E27FC236}">
                <a16:creationId xmlns:a16="http://schemas.microsoft.com/office/drawing/2014/main" id="{60CAFCF8-C97D-447C-BBD4-3BE0B1BAAA7E}"/>
              </a:ext>
            </a:extLst>
          </p:cNvPr>
          <p:cNvSpPr txBox="1"/>
          <p:nvPr/>
        </p:nvSpPr>
        <p:spPr>
          <a:xfrm>
            <a:off x="6414351" y="2734847"/>
            <a:ext cx="241400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mengolah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kegiatan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Manajemen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1707617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815</Words>
  <Application>Microsoft Office PowerPoint</Application>
  <PresentationFormat>On-screen Show (16:9)</PresentationFormat>
  <Paragraphs>124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Montserrat SemiBold</vt:lpstr>
      <vt:lpstr>Abril Fatface</vt:lpstr>
      <vt:lpstr>Wingdings</vt:lpstr>
      <vt:lpstr>Arial</vt:lpstr>
      <vt:lpstr>Montserrat</vt:lpstr>
      <vt:lpstr>Montserrat Medium</vt:lpstr>
      <vt:lpstr>Global Expansion Consulting Infographics Toolkit by Slidesgo</vt:lpstr>
      <vt:lpstr>REKAYASA PERANGKAT LUNAK</vt:lpstr>
      <vt:lpstr>PENGERTIAN REKAYASA PERANGKAT LUNAK (RPL)</vt:lpstr>
      <vt:lpstr>PENGERTIAN REKAYASA PERANGKAT LUNAK (RPL)</vt:lpstr>
      <vt:lpstr>REKAYASA PERANGKAT LUNAK</vt:lpstr>
      <vt:lpstr>Gambaran Rekayasa Perangkat Lunak</vt:lpstr>
      <vt:lpstr>Pemrograman  ≠  Rekayasa PL </vt:lpstr>
      <vt:lpstr>Elemen software engineering (IEEE CSDP Exam)</vt:lpstr>
      <vt:lpstr>Richard Fairly, 1985</vt:lpstr>
      <vt:lpstr>Lingkup Rekayasa Perangkat Lunak</vt:lpstr>
      <vt:lpstr>Paradigma (cara pandang)Rekayasa Perangkat Lunak</vt:lpstr>
      <vt:lpstr>MODEL PROSES REKAYASA PERANGKAT LUNAK</vt:lpstr>
      <vt:lpstr>Classic Sofware Life Cycle </vt:lpstr>
      <vt:lpstr>Aktivitas setiap tahapan Classic Sofware Life Cycle</vt:lpstr>
      <vt:lpstr>Kelemahan Classic Software Life Cycle</vt:lpstr>
      <vt:lpstr>PowerPoint Presentation</vt:lpstr>
      <vt:lpstr>Elemen-elemen Sistem Komputer</vt:lpstr>
      <vt:lpstr>TUGAS 2</vt:lpstr>
      <vt:lpstr>Sistematika Penulisan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89</cp:revision>
  <dcterms:modified xsi:type="dcterms:W3CDTF">2021-09-05T14:04:49Z</dcterms:modified>
</cp:coreProperties>
</file>