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65" r:id="rId3"/>
    <p:sldId id="283" r:id="rId4"/>
    <p:sldId id="262" r:id="rId5"/>
    <p:sldId id="291" r:id="rId6"/>
    <p:sldId id="292" r:id="rId7"/>
    <p:sldId id="286" r:id="rId8"/>
    <p:sldId id="284" r:id="rId9"/>
    <p:sldId id="293" r:id="rId10"/>
    <p:sldId id="266" r:id="rId11"/>
    <p:sldId id="287" r:id="rId12"/>
    <p:sldId id="288" r:id="rId13"/>
    <p:sldId id="289" r:id="rId14"/>
    <p:sldId id="290" r:id="rId15"/>
    <p:sldId id="294" r:id="rId16"/>
    <p:sldId id="303" r:id="rId17"/>
  </p:sldIdLst>
  <p:sldSz cx="9144000" cy="5143500" type="screen16x9"/>
  <p:notesSz cx="6858000" cy="9144000"/>
  <p:embeddedFontLst>
    <p:embeddedFont>
      <p:font typeface="Abril Fatface" panose="020B0604020202020204" charset="0"/>
      <p:regular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4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e1f5e1f1f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e1f5e1f1fc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l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26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459" name="Google Shape;2459;p2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0" name="Google Shape;2460;p2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1" name="Google Shape;2461;p2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2" name="Google Shape;2462;p2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3" name="Google Shape;2463;p2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4" name="Google Shape;2464;p2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5" name="Google Shape;2465;p2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6" name="Google Shape;2466;p2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7" name="Google Shape;2467;p2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8" name="Google Shape;2468;p2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9" name="Google Shape;2469;p2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0" name="Google Shape;2470;p2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1" name="Google Shape;2471;p2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2" name="Google Shape;2472;p2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3" name="Google Shape;2473;p2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4" name="Google Shape;2474;p2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5" name="Google Shape;2475;p2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6" name="Google Shape;2476;p2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7" name="Google Shape;2477;p2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8" name="Google Shape;2478;p2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9" name="Google Shape;2479;p2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0" name="Google Shape;2480;p2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1" name="Google Shape;2481;p2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2" name="Google Shape;2482;p2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3" name="Google Shape;2483;p2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4" name="Google Shape;2484;p2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5" name="Google Shape;2485;p2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6" name="Google Shape;2486;p2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7" name="Google Shape;2487;p2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8" name="Google Shape;2488;p2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9" name="Google Shape;2489;p2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0" name="Google Shape;2490;p2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1" name="Google Shape;2491;p2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2" name="Google Shape;2492;p2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3" name="Google Shape;2493;p2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4" name="Google Shape;2494;p2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5" name="Google Shape;2495;p2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6" name="Google Shape;2496;p2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7" name="Google Shape;2497;p2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8" name="Google Shape;2498;p2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9" name="Google Shape;2499;p2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0" name="Google Shape;2500;p2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1" name="Google Shape;2501;p2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2" name="Google Shape;2502;p2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3" name="Google Shape;2503;p2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4" name="Google Shape;2504;p2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5" name="Google Shape;2505;p2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6" name="Google Shape;2506;p2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7" name="Google Shape;2507;p2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8" name="Google Shape;2508;p2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09" name="Google Shape;2509;p26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6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6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6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6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6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6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6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6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6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6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6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6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6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6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6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1"/>
          </p:nvPr>
        </p:nvSpPr>
        <p:spPr>
          <a:xfrm>
            <a:off x="484247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6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6"/>
          <p:cNvSpPr/>
          <p:nvPr/>
        </p:nvSpPr>
        <p:spPr>
          <a:xfrm>
            <a:off x="-2971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6"/>
          <p:cNvSpPr/>
          <p:nvPr/>
        </p:nvSpPr>
        <p:spPr>
          <a:xfrm rot="10800000">
            <a:off x="59933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26"/>
          <p:cNvSpPr/>
          <p:nvPr/>
        </p:nvSpPr>
        <p:spPr>
          <a:xfrm rot="10800000">
            <a:off x="59033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6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3" name="Google Shape;2533;p26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4" name="Google Shape;2534;p26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5" name="Google Shape;2535;p26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6" name="Google Shape;2536;p26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7" name="Google Shape;2537;p26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8" name="Google Shape;2538;p26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6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6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" name="Google Shape;2542;p27"/>
          <p:cNvGrpSpPr/>
          <p:nvPr/>
        </p:nvGrpSpPr>
        <p:grpSpPr>
          <a:xfrm flipH="1">
            <a:off x="-30470" y="-51884"/>
            <a:ext cx="9312435" cy="5244324"/>
            <a:chOff x="-170" y="-1888"/>
            <a:chExt cx="9144182" cy="5148055"/>
          </a:xfrm>
        </p:grpSpPr>
        <p:sp>
          <p:nvSpPr>
            <p:cNvPr id="2543" name="Google Shape;2543;p2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4" name="Google Shape;2544;p2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5" name="Google Shape;2545;p2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6" name="Google Shape;2546;p2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7" name="Google Shape;2547;p2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8" name="Google Shape;2548;p2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9" name="Google Shape;2549;p2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0" name="Google Shape;2550;p2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1" name="Google Shape;2551;p2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2" name="Google Shape;2552;p2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3" name="Google Shape;2553;p2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4" name="Google Shape;2554;p2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5" name="Google Shape;2555;p2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6" name="Google Shape;2556;p2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7" name="Google Shape;2557;p2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8" name="Google Shape;2558;p2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9" name="Google Shape;2559;p2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0" name="Google Shape;2560;p2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1" name="Google Shape;2561;p2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2" name="Google Shape;2562;p2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3" name="Google Shape;2563;p2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4" name="Google Shape;2564;p2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5" name="Google Shape;2565;p2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6" name="Google Shape;2566;p2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7" name="Google Shape;2567;p2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8" name="Google Shape;2568;p2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9" name="Google Shape;2569;p2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0" name="Google Shape;2570;p2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1" name="Google Shape;2571;p2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2" name="Google Shape;2572;p2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3" name="Google Shape;2573;p2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4" name="Google Shape;2574;p2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5" name="Google Shape;2575;p2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6" name="Google Shape;2576;p2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7" name="Google Shape;2577;p2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8" name="Google Shape;2578;p2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9" name="Google Shape;2579;p2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0" name="Google Shape;2580;p2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1" name="Google Shape;2581;p2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2" name="Google Shape;2582;p2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3" name="Google Shape;2583;p2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4" name="Google Shape;2584;p2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5" name="Google Shape;2585;p2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6" name="Google Shape;2586;p2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7" name="Google Shape;2587;p2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8" name="Google Shape;2588;p2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9" name="Google Shape;2589;p2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0" name="Google Shape;2590;p2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1" name="Google Shape;2591;p2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2" name="Google Shape;2592;p2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93" name="Google Shape;2593;p27"/>
          <p:cNvSpPr/>
          <p:nvPr/>
        </p:nvSpPr>
        <p:spPr>
          <a:xfrm rot="10800000" flipH="1">
            <a:off x="-233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7"/>
          <p:cNvSpPr/>
          <p:nvPr/>
        </p:nvSpPr>
        <p:spPr>
          <a:xfrm flipH="1">
            <a:off x="748066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7"/>
          <p:cNvSpPr/>
          <p:nvPr/>
        </p:nvSpPr>
        <p:spPr>
          <a:xfrm flipH="1">
            <a:off x="728079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7"/>
          <p:cNvSpPr/>
          <p:nvPr/>
        </p:nvSpPr>
        <p:spPr>
          <a:xfrm flipH="1">
            <a:off x="579423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7"/>
          <p:cNvSpPr/>
          <p:nvPr/>
        </p:nvSpPr>
        <p:spPr>
          <a:xfrm flipH="1">
            <a:off x="672176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7"/>
          <p:cNvSpPr/>
          <p:nvPr/>
        </p:nvSpPr>
        <p:spPr>
          <a:xfrm flipH="1">
            <a:off x="949806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7"/>
          <p:cNvSpPr/>
          <p:nvPr/>
        </p:nvSpPr>
        <p:spPr>
          <a:xfrm flipH="1">
            <a:off x="1072227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7"/>
          <p:cNvSpPr/>
          <p:nvPr/>
        </p:nvSpPr>
        <p:spPr>
          <a:xfrm flipH="1">
            <a:off x="11729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7"/>
          <p:cNvSpPr/>
          <p:nvPr/>
        </p:nvSpPr>
        <p:spPr>
          <a:xfrm flipH="1">
            <a:off x="101284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7"/>
          <p:cNvSpPr/>
          <p:nvPr/>
        </p:nvSpPr>
        <p:spPr>
          <a:xfrm flipH="1">
            <a:off x="1316682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7"/>
          <p:cNvSpPr/>
          <p:nvPr/>
        </p:nvSpPr>
        <p:spPr>
          <a:xfrm flipH="1">
            <a:off x="4198417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7"/>
          <p:cNvSpPr/>
          <p:nvPr/>
        </p:nvSpPr>
        <p:spPr>
          <a:xfrm flipH="1">
            <a:off x="392672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7"/>
          <p:cNvSpPr/>
          <p:nvPr/>
        </p:nvSpPr>
        <p:spPr>
          <a:xfrm flipH="1">
            <a:off x="3638737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7"/>
          <p:cNvSpPr/>
          <p:nvPr/>
        </p:nvSpPr>
        <p:spPr>
          <a:xfrm rot="-8111068" flipH="1">
            <a:off x="946006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7"/>
          <p:cNvSpPr/>
          <p:nvPr/>
        </p:nvSpPr>
        <p:spPr>
          <a:xfrm rot="-8111068" flipH="1">
            <a:off x="1058006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7"/>
          <p:cNvSpPr/>
          <p:nvPr/>
        </p:nvSpPr>
        <p:spPr>
          <a:xfrm rot="-8111068" flipH="1">
            <a:off x="1211180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7"/>
          <p:cNvSpPr/>
          <p:nvPr/>
        </p:nvSpPr>
        <p:spPr>
          <a:xfrm flipH="1">
            <a:off x="32809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7"/>
          <p:cNvSpPr txBox="1">
            <a:spLocks noGrp="1"/>
          </p:cNvSpPr>
          <p:nvPr>
            <p:ph type="subTitle" idx="1"/>
          </p:nvPr>
        </p:nvSpPr>
        <p:spPr>
          <a:xfrm flipH="1">
            <a:off x="170612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"/>
          <p:cNvSpPr/>
          <p:nvPr/>
        </p:nvSpPr>
        <p:spPr>
          <a:xfrm rot="10800000">
            <a:off x="-13639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7"/>
          <p:cNvSpPr/>
          <p:nvPr/>
        </p:nvSpPr>
        <p:spPr>
          <a:xfrm flipH="1">
            <a:off x="26769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7"/>
          <p:cNvSpPr/>
          <p:nvPr/>
        </p:nvSpPr>
        <p:spPr>
          <a:xfrm rot="10800000" flipH="1">
            <a:off x="2724513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7"/>
          <p:cNvSpPr txBox="1">
            <a:spLocks noGrp="1"/>
          </p:cNvSpPr>
          <p:nvPr>
            <p:ph type="title"/>
          </p:nvPr>
        </p:nvSpPr>
        <p:spPr>
          <a:xfrm flipH="1">
            <a:off x="463957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5" name="Google Shape;2615;p27"/>
          <p:cNvSpPr/>
          <p:nvPr/>
        </p:nvSpPr>
        <p:spPr>
          <a:xfrm rot="10800000" flipH="1">
            <a:off x="2676888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7"/>
          <p:cNvSpPr/>
          <p:nvPr/>
        </p:nvSpPr>
        <p:spPr>
          <a:xfrm flipH="1">
            <a:off x="32774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7" name="Google Shape;2617;p27"/>
          <p:cNvCxnSpPr/>
          <p:nvPr/>
        </p:nvCxnSpPr>
        <p:spPr>
          <a:xfrm rot="10800000">
            <a:off x="32809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8" name="Google Shape;2618;p27"/>
          <p:cNvCxnSpPr/>
          <p:nvPr/>
        </p:nvCxnSpPr>
        <p:spPr>
          <a:xfrm rot="10800000">
            <a:off x="32809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9" name="Google Shape;2619;p27"/>
          <p:cNvSpPr/>
          <p:nvPr/>
        </p:nvSpPr>
        <p:spPr>
          <a:xfrm flipH="1">
            <a:off x="32774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27"/>
          <p:cNvCxnSpPr/>
          <p:nvPr/>
        </p:nvCxnSpPr>
        <p:spPr>
          <a:xfrm rot="10800000">
            <a:off x="32809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27"/>
          <p:cNvCxnSpPr/>
          <p:nvPr/>
        </p:nvCxnSpPr>
        <p:spPr>
          <a:xfrm rot="10800000">
            <a:off x="32809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2" name="Google Shape;2622;p27"/>
          <p:cNvSpPr/>
          <p:nvPr/>
        </p:nvSpPr>
        <p:spPr>
          <a:xfrm rot="-5400000" flipH="1">
            <a:off x="-8161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7"/>
          <p:cNvSpPr/>
          <p:nvPr/>
        </p:nvSpPr>
        <p:spPr>
          <a:xfrm rot="-5400000" flipH="1">
            <a:off x="83268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7"/>
          <p:cNvSpPr/>
          <p:nvPr/>
        </p:nvSpPr>
        <p:spPr>
          <a:xfrm rot="5400000" flipH="1">
            <a:off x="296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97" name="Google Shape;297;p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" name="Google Shape;298;p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" name="Google Shape;299;p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" name="Google Shape;300;p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" name="Google Shape;301;p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" name="Google Shape;302;p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" name="Google Shape;303;p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" name="Google Shape;304;p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6" name="Google Shape;306;p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" name="Google Shape;307;p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" name="Google Shape;308;p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" name="Google Shape;309;p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" name="Google Shape;310;p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" name="Google Shape;311;p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" name="Google Shape;312;p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3" name="Google Shape;313;p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4" name="Google Shape;314;p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" name="Google Shape;315;p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" name="Google Shape;316;p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" name="Google Shape;317;p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" name="Google Shape;318;p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" name="Google Shape;319;p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" name="Google Shape;320;p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1" name="Google Shape;321;p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2" name="Google Shape;322;p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3" name="Google Shape;323;p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4" name="Google Shape;324;p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" name="Google Shape;325;p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" name="Google Shape;326;p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" name="Google Shape;327;p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" name="Google Shape;328;p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" name="Google Shape;329;p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" name="Google Shape;330;p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1" name="Google Shape;331;p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2" name="Google Shape;332;p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3" name="Google Shape;333;p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4" name="Google Shape;334;p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5" name="Google Shape;335;p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6" name="Google Shape;336;p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7" name="Google Shape;337;p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" name="Google Shape;338;p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" name="Google Shape;339;p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" name="Google Shape;340;p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" name="Google Shape;341;p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" name="Google Shape;342;p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" name="Google Shape;343;p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4" name="Google Shape;344;p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5" name="Google Shape;345;p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" name="Google Shape;346;p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7" name="Google Shape;347;p4"/>
          <p:cNvSpPr/>
          <p:nvPr/>
        </p:nvSpPr>
        <p:spPr>
          <a:xfrm>
            <a:off x="720000" y="714425"/>
            <a:ext cx="78312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"/>
          <p:cNvSpPr/>
          <p:nvPr/>
        </p:nvSpPr>
        <p:spPr>
          <a:xfrm>
            <a:off x="-263175" y="437050"/>
            <a:ext cx="7992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"/>
          <p:cNvSpPr txBox="1">
            <a:spLocks noGrp="1"/>
          </p:cNvSpPr>
          <p:nvPr>
            <p:ph type="title"/>
          </p:nvPr>
        </p:nvSpPr>
        <p:spPr>
          <a:xfrm>
            <a:off x="720000" y="545800"/>
            <a:ext cx="65067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"/>
          <p:cNvSpPr txBox="1">
            <a:spLocks noGrp="1"/>
          </p:cNvSpPr>
          <p:nvPr>
            <p:ph type="body" idx="1"/>
          </p:nvPr>
        </p:nvSpPr>
        <p:spPr>
          <a:xfrm>
            <a:off x="796200" y="1249900"/>
            <a:ext cx="7704000" cy="3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4"/>
          <p:cNvSpPr/>
          <p:nvPr/>
        </p:nvSpPr>
        <p:spPr>
          <a:xfrm>
            <a:off x="-1895475" y="4105275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"/>
          <p:cNvSpPr/>
          <p:nvPr/>
        </p:nvSpPr>
        <p:spPr>
          <a:xfrm>
            <a:off x="-1895475" y="4295775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"/>
          <p:cNvSpPr/>
          <p:nvPr/>
        </p:nvSpPr>
        <p:spPr>
          <a:xfrm>
            <a:off x="156625" y="4168571"/>
            <a:ext cx="225300" cy="222300"/>
          </a:xfrm>
          <a:prstGeom prst="ellipse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"/>
          <p:cNvSpPr/>
          <p:nvPr/>
        </p:nvSpPr>
        <p:spPr>
          <a:xfrm rot="10800000">
            <a:off x="722592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"/>
          <p:cNvSpPr/>
          <p:nvPr/>
        </p:nvSpPr>
        <p:spPr>
          <a:xfrm rot="10800000">
            <a:off x="713585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 rot="5400000">
            <a:off x="6433900" y="1823032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4"/>
          <p:cNvCxnSpPr/>
          <p:nvPr/>
        </p:nvCxnSpPr>
        <p:spPr>
          <a:xfrm rot="5400000">
            <a:off x="6424300" y="1890297"/>
            <a:ext cx="4847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4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"/>
          <p:cNvSpPr/>
          <p:nvPr/>
        </p:nvSpPr>
        <p:spPr>
          <a:xfrm rot="10800000">
            <a:off x="-963233" y="4608573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"/>
          <p:cNvSpPr/>
          <p:nvPr/>
        </p:nvSpPr>
        <p:spPr>
          <a:xfrm rot="5400000">
            <a:off x="6433900" y="6041707"/>
            <a:ext cx="48282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4"/>
          <p:cNvGrpSpPr/>
          <p:nvPr/>
        </p:nvGrpSpPr>
        <p:grpSpPr>
          <a:xfrm rot="5400000">
            <a:off x="6857425" y="92900"/>
            <a:ext cx="1969850" cy="191750"/>
            <a:chOff x="1454525" y="7080325"/>
            <a:chExt cx="1969850" cy="191750"/>
          </a:xfrm>
        </p:grpSpPr>
        <p:sp>
          <p:nvSpPr>
            <p:cNvPr id="367" name="Google Shape;367;p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AEB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397" name="Google Shape;397;p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8" name="Google Shape;398;p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9" name="Google Shape;399;p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0" name="Google Shape;400;p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1" name="Google Shape;401;p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2" name="Google Shape;402;p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4" name="Google Shape;404;p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8" name="Google Shape;408;p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9" name="Google Shape;409;p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0" name="Google Shape;410;p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1" name="Google Shape;411;p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2" name="Google Shape;412;p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3" name="Google Shape;413;p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4" name="Google Shape;414;p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5" name="Google Shape;415;p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6" name="Google Shape;416;p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7" name="Google Shape;417;p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8" name="Google Shape;418;p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9" name="Google Shape;419;p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0" name="Google Shape;420;p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1" name="Google Shape;421;p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2" name="Google Shape;422;p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3" name="Google Shape;423;p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4" name="Google Shape;424;p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5" name="Google Shape;425;p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6" name="Google Shape;426;p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7" name="Google Shape;427;p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8" name="Google Shape;428;p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9" name="Google Shape;429;p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0" name="Google Shape;430;p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1" name="Google Shape;431;p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2" name="Google Shape;432;p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3" name="Google Shape;433;p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4" name="Google Shape;434;p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5" name="Google Shape;435;p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6" name="Google Shape;436;p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7" name="Google Shape;437;p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8" name="Google Shape;438;p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9" name="Google Shape;439;p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0" name="Google Shape;440;p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1" name="Google Shape;441;p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2" name="Google Shape;442;p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3" name="Google Shape;443;p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4" name="Google Shape;444;p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5" name="Google Shape;445;p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6" name="Google Shape;446;p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447" name="Google Shape;447;p5"/>
          <p:cNvSpPr/>
          <p:nvPr/>
        </p:nvSpPr>
        <p:spPr>
          <a:xfrm>
            <a:off x="4841588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706400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874550" y="1240825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"/>
          <p:cNvSpPr/>
          <p:nvPr/>
        </p:nvSpPr>
        <p:spPr>
          <a:xfrm>
            <a:off x="5009750" y="1192300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48416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79799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7064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8447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 rot="5400000">
            <a:off x="40668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 rot="5400000">
            <a:off x="4056375" y="2529975"/>
            <a:ext cx="5163600" cy="2867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 txBox="1">
            <a:spLocks noGrp="1"/>
          </p:cNvSpPr>
          <p:nvPr>
            <p:ph type="title"/>
          </p:nvPr>
        </p:nvSpPr>
        <p:spPr>
          <a:xfrm>
            <a:off x="54629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"/>
          <p:cNvSpPr txBox="1">
            <a:spLocks noGrp="1"/>
          </p:cNvSpPr>
          <p:nvPr>
            <p:ph type="subTitle" idx="1"/>
          </p:nvPr>
        </p:nvSpPr>
        <p:spPr>
          <a:xfrm>
            <a:off x="54629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title" idx="2"/>
          </p:nvPr>
        </p:nvSpPr>
        <p:spPr>
          <a:xfrm>
            <a:off x="13277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ubTitle" idx="3"/>
          </p:nvPr>
        </p:nvSpPr>
        <p:spPr>
          <a:xfrm>
            <a:off x="13277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 txBox="1">
            <a:spLocks noGrp="1"/>
          </p:cNvSpPr>
          <p:nvPr>
            <p:ph type="title" idx="4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466" name="Google Shape;466;p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9" name="Google Shape;499;p5"/>
          <p:cNvCxnSpPr>
            <a:stCxn id="49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5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413147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5"/>
          <p:cNvCxnSpPr/>
          <p:nvPr/>
        </p:nvCxnSpPr>
        <p:spPr>
          <a:xfrm>
            <a:off x="500942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76300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"/>
          <p:cNvCxnSpPr/>
          <p:nvPr/>
        </p:nvCxnSpPr>
        <p:spPr>
          <a:xfrm>
            <a:off x="8266975" y="2743200"/>
            <a:ext cx="28500" cy="2562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1" name="Google Shape;511;p5"/>
          <p:cNvCxnSpPr>
            <a:stCxn id="510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/>
          <p:nvPr/>
        </p:nvSpPr>
        <p:spPr>
          <a:xfrm rot="5400000">
            <a:off x="905071" y="-47938"/>
            <a:ext cx="899400" cy="1011600"/>
          </a:xfrm>
          <a:prstGeom prst="pie">
            <a:avLst>
              <a:gd name="adj1" fmla="val 5362061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10800000">
            <a:off x="1829083" y="-10700"/>
            <a:ext cx="2264100" cy="4515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021489" y="-2428"/>
            <a:ext cx="441900" cy="4362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2139723" y="-2428"/>
            <a:ext cx="441900" cy="43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-15975" y="-107"/>
            <a:ext cx="451500" cy="44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429748" y="-2904"/>
            <a:ext cx="451500" cy="445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flipH="1">
            <a:off x="5860600" y="-30850"/>
            <a:ext cx="1614000" cy="4794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 rot="-5400000">
            <a:off x="7474596" y="-837065"/>
            <a:ext cx="1662900" cy="1662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 rot="-5400000">
            <a:off x="7725960" y="-585928"/>
            <a:ext cx="1160400" cy="1160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 rot="-5400000">
            <a:off x="8017240" y="-294606"/>
            <a:ext cx="577800" cy="577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 rot="5400000">
            <a:off x="7471900" y="-843950"/>
            <a:ext cx="1668600" cy="1677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 rot="-5400000">
            <a:off x="7798927" y="-546954"/>
            <a:ext cx="1013700" cy="10137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424433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 flipH="1">
            <a:off x="7692525" y="2876550"/>
            <a:ext cx="864000" cy="8565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536" name="Google Shape;536;p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6" name="Google Shape;586;p7"/>
          <p:cNvSpPr/>
          <p:nvPr/>
        </p:nvSpPr>
        <p:spPr>
          <a:xfrm rot="5400000">
            <a:off x="6928450" y="23162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7"/>
          <p:cNvCxnSpPr>
            <a:stCxn id="588" idx="2"/>
          </p:cNvCxnSpPr>
          <p:nvPr/>
        </p:nvCxnSpPr>
        <p:spPr>
          <a:xfrm>
            <a:off x="8848000" y="19154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7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 rot="5400000">
            <a:off x="8029750" y="4445851"/>
            <a:ext cx="16365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4155275" y="126925"/>
            <a:ext cx="1969850" cy="191750"/>
            <a:chOff x="1454525" y="7080325"/>
            <a:chExt cx="1969850" cy="191750"/>
          </a:xfrm>
        </p:grpSpPr>
        <p:sp>
          <p:nvSpPr>
            <p:cNvPr id="595" name="Google Shape;595;p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7"/>
          <p:cNvSpPr/>
          <p:nvPr/>
        </p:nvSpPr>
        <p:spPr>
          <a:xfrm flipH="1">
            <a:off x="7684575" y="2899700"/>
            <a:ext cx="864000" cy="8373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 flipH="1">
            <a:off x="7827426" y="2982657"/>
            <a:ext cx="594000" cy="58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5" name="Google Shape;625;p7"/>
          <p:cNvCxnSpPr/>
          <p:nvPr/>
        </p:nvCxnSpPr>
        <p:spPr>
          <a:xfrm rot="10800000">
            <a:off x="4244317" y="48827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7"/>
          <p:cNvSpPr/>
          <p:nvPr/>
        </p:nvSpPr>
        <p:spPr>
          <a:xfrm rot="-5400000" flipH="1">
            <a:off x="6056025" y="4629125"/>
            <a:ext cx="514200" cy="5073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 rot="-5400000" flipH="1">
            <a:off x="4686313" y="4632425"/>
            <a:ext cx="507300" cy="50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 rot="-5400000" flipH="1">
            <a:off x="7684825" y="4271525"/>
            <a:ext cx="875400" cy="8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9" name="Google Shape;629;p7"/>
          <p:cNvCxnSpPr>
            <a:stCxn id="623" idx="2"/>
          </p:cNvCxnSpPr>
          <p:nvPr/>
        </p:nvCxnSpPr>
        <p:spPr>
          <a:xfrm rot="10800000">
            <a:off x="7712475" y="3735800"/>
            <a:ext cx="836100" cy="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"/>
          <p:cNvSpPr/>
          <p:nvPr/>
        </p:nvSpPr>
        <p:spPr>
          <a:xfrm rot="-5400000" flipH="1">
            <a:off x="-34500" y="4612925"/>
            <a:ext cx="537000" cy="529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 flipH="1">
            <a:off x="1089325" y="4270633"/>
            <a:ext cx="2084700" cy="875400"/>
          </a:xfrm>
          <a:prstGeom prst="rtTriangle">
            <a:avLst/>
          </a:prstGeom>
          <a:gradFill>
            <a:gsLst>
              <a:gs pos="0">
                <a:schemeClr val="accent2">
                  <a:alpha val="37500"/>
                </a:schemeClr>
              </a:gs>
              <a:gs pos="100000">
                <a:srgbClr val="FFFFFF">
                  <a:alpha val="0"/>
                  <a:alpha val="375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 rot="-5400000" flipH="1">
            <a:off x="495300" y="4616250"/>
            <a:ext cx="537000" cy="529800"/>
          </a:xfrm>
          <a:prstGeom prst="ellipse">
            <a:avLst/>
          </a:prstGeom>
          <a:solidFill>
            <a:srgbClr val="F8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 rot="-5400000" flipH="1">
            <a:off x="3166525" y="4036775"/>
            <a:ext cx="1127700" cy="111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 flipH="1">
            <a:off x="1034150" y="4609638"/>
            <a:ext cx="2084700" cy="537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7"/>
          <p:cNvCxnSpPr>
            <a:endCxn id="634" idx="0"/>
          </p:cNvCxnSpPr>
          <p:nvPr/>
        </p:nvCxnSpPr>
        <p:spPr>
          <a:xfrm flipH="1">
            <a:off x="1034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7"/>
          <p:cNvSpPr/>
          <p:nvPr/>
        </p:nvSpPr>
        <p:spPr>
          <a:xfrm>
            <a:off x="0" y="545800"/>
            <a:ext cx="7738200" cy="40836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 txBox="1">
            <a:spLocks noGrp="1"/>
          </p:cNvSpPr>
          <p:nvPr>
            <p:ph type="subTitle" idx="1"/>
          </p:nvPr>
        </p:nvSpPr>
        <p:spPr>
          <a:xfrm>
            <a:off x="713225" y="1526600"/>
            <a:ext cx="5412000" cy="2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 rot="10800000">
            <a:off x="7753200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9"/>
          <p:cNvGrpSpPr/>
          <p:nvPr/>
        </p:nvGrpSpPr>
        <p:grpSpPr>
          <a:xfrm>
            <a:off x="-105125" y="-92850"/>
            <a:ext cx="9637054" cy="5427080"/>
            <a:chOff x="-170" y="-1888"/>
            <a:chExt cx="9144182" cy="5148055"/>
          </a:xfrm>
        </p:grpSpPr>
        <p:sp>
          <p:nvSpPr>
            <p:cNvPr id="766" name="Google Shape;766;p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7" name="Google Shape;767;p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6" name="Google Shape;776;p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0" name="Google Shape;780;p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0" name="Google Shape;790;p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1" name="Google Shape;791;p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2" name="Google Shape;792;p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3" name="Google Shape;793;p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4" name="Google Shape;794;p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5" name="Google Shape;795;p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6" name="Google Shape;796;p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7" name="Google Shape;797;p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8" name="Google Shape;798;p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799" name="Google Shape;799;p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0" name="Google Shape;800;p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1" name="Google Shape;801;p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2" name="Google Shape;802;p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3" name="Google Shape;803;p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4" name="Google Shape;804;p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5" name="Google Shape;805;p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6" name="Google Shape;806;p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7" name="Google Shape;807;p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0" name="Google Shape;810;p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1" name="Google Shape;811;p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4" name="Google Shape;814;p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15" name="Google Shape;815;p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35660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35463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33988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34907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37655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38868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9868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4238431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81945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80511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49194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52048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55073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9"/>
          <p:cNvSpPr/>
          <p:nvPr/>
        </p:nvSpPr>
        <p:spPr>
          <a:xfrm rot="8111183">
            <a:off x="83119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9"/>
          <p:cNvSpPr/>
          <p:nvPr/>
        </p:nvSpPr>
        <p:spPr>
          <a:xfrm rot="8111183">
            <a:off x="82010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"/>
          <p:cNvSpPr/>
          <p:nvPr/>
        </p:nvSpPr>
        <p:spPr>
          <a:xfrm rot="8111183">
            <a:off x="80494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-399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9"/>
          <p:cNvSpPr txBox="1">
            <a:spLocks noGrp="1"/>
          </p:cNvSpPr>
          <p:nvPr>
            <p:ph type="title"/>
          </p:nvPr>
        </p:nvSpPr>
        <p:spPr>
          <a:xfrm>
            <a:off x="713225" y="966725"/>
            <a:ext cx="4206300" cy="9765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34" name="Google Shape;834;p9"/>
          <p:cNvSpPr txBox="1">
            <a:spLocks noGrp="1"/>
          </p:cNvSpPr>
          <p:nvPr>
            <p:ph type="subTitle" idx="1"/>
          </p:nvPr>
        </p:nvSpPr>
        <p:spPr>
          <a:xfrm>
            <a:off x="713225" y="2087250"/>
            <a:ext cx="3052500" cy="24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9"/>
          <p:cNvSpPr/>
          <p:nvPr/>
        </p:nvSpPr>
        <p:spPr>
          <a:xfrm rot="10800000" flipH="1">
            <a:off x="80511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49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11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pN19B5XnSVpgFujijrPidHLxZ1MYMIO/view?usp=sharin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8245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ANALISIS </a:t>
            </a:r>
            <a:r>
              <a:rPr lang="en" sz="4000" dirty="0">
                <a:solidFill>
                  <a:schemeClr val="lt1"/>
                </a:solidFill>
              </a:rPr>
              <a:t>KEBUTUHAN</a:t>
            </a: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solidFill>
                  <a:schemeClr val="bg1"/>
                </a:solidFill>
              </a:rPr>
              <a:t>PERTEMUAN 3 – REKAYASA PERANGKAT LUNAK</a:t>
            </a:r>
          </a:p>
        </p:txBody>
      </p:sp>
      <p:sp>
        <p:nvSpPr>
          <p:cNvPr id="7" name="Google Shape;3594;p41">
            <a:extLst>
              <a:ext uri="{FF2B5EF4-FFF2-40B4-BE49-F238E27FC236}">
                <a16:creationId xmlns:a16="http://schemas.microsoft.com/office/drawing/2014/main" id="{A53E6CD2-713B-4378-A839-9F0BCCAB4F61}"/>
              </a:ext>
            </a:extLst>
          </p:cNvPr>
          <p:cNvSpPr txBox="1">
            <a:spLocks/>
          </p:cNvSpPr>
          <p:nvPr/>
        </p:nvSpPr>
        <p:spPr>
          <a:xfrm>
            <a:off x="2320623" y="1600873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5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Domain Information</a:t>
            </a:r>
          </a:p>
        </p:txBody>
      </p:sp>
      <p:sp>
        <p:nvSpPr>
          <p:cNvPr id="3859" name="Google Shape;3859;p51"/>
          <p:cNvSpPr/>
          <p:nvPr/>
        </p:nvSpPr>
        <p:spPr>
          <a:xfrm>
            <a:off x="254899" y="2020233"/>
            <a:ext cx="2188500" cy="21885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51"/>
          <p:cNvSpPr txBox="1"/>
          <p:nvPr/>
        </p:nvSpPr>
        <p:spPr>
          <a:xfrm>
            <a:off x="282124" y="2555512"/>
            <a:ext cx="2188500" cy="89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Terdiri</a:t>
            </a:r>
            <a:endParaRPr lang="en" sz="32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bril Fatface"/>
                <a:ea typeface="Montserrat"/>
                <a:cs typeface="Montserrat"/>
                <a:sym typeface="Abril Fatface"/>
              </a:rPr>
              <a:t>Pandangan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61" name="Google Shape;3861;p51"/>
          <p:cNvGrpSpPr/>
          <p:nvPr/>
        </p:nvGrpSpPr>
        <p:grpSpPr>
          <a:xfrm>
            <a:off x="2937048" y="1559326"/>
            <a:ext cx="6206952" cy="902440"/>
            <a:chOff x="3139349" y="1449072"/>
            <a:chExt cx="6206952" cy="902440"/>
          </a:xfrm>
        </p:grpSpPr>
        <p:sp>
          <p:nvSpPr>
            <p:cNvPr id="3862" name="Google Shape;3862;p51"/>
            <p:cNvSpPr/>
            <p:nvPr/>
          </p:nvSpPr>
          <p:spPr>
            <a:xfrm>
              <a:off x="5866500" y="1449072"/>
              <a:ext cx="3479801" cy="90244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Mempresentasikan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bagaimana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data dan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kontrol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berubah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dalam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perjalananannya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melalui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</a:t>
              </a:r>
              <a:endPara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3" name="Google Shape;3863;p51"/>
            <p:cNvSpPr/>
            <p:nvPr/>
          </p:nvSpPr>
          <p:spPr>
            <a:xfrm>
              <a:off x="3139349" y="1653202"/>
              <a:ext cx="260034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Information Flow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3869" name="Google Shape;3869;p51"/>
          <p:cNvSpPr/>
          <p:nvPr/>
        </p:nvSpPr>
        <p:spPr>
          <a:xfrm>
            <a:off x="2947578" y="2862581"/>
            <a:ext cx="2589810" cy="507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Information Content</a:t>
            </a:r>
            <a:endParaRPr sz="18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75" name="Google Shape;3875;p51"/>
          <p:cNvSpPr/>
          <p:nvPr/>
        </p:nvSpPr>
        <p:spPr>
          <a:xfrm>
            <a:off x="3025548" y="3877118"/>
            <a:ext cx="2511840" cy="523166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Information Structure</a:t>
            </a:r>
            <a:endParaRPr sz="16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3876" name="Google Shape;3876;p51"/>
          <p:cNvCxnSpPr>
            <a:cxnSpLocks/>
            <a:stCxn id="3859" idx="6"/>
            <a:endCxn id="3863" idx="1"/>
          </p:cNvCxnSpPr>
          <p:nvPr/>
        </p:nvCxnSpPr>
        <p:spPr>
          <a:xfrm flipV="1">
            <a:off x="2443399" y="2017106"/>
            <a:ext cx="493649" cy="1097377"/>
          </a:xfrm>
          <a:prstGeom prst="bentConnector3">
            <a:avLst>
              <a:gd name="adj1" fmla="val 461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8" name="Google Shape;3878;p51"/>
          <p:cNvCxnSpPr>
            <a:cxnSpLocks/>
            <a:stCxn id="3859" idx="6"/>
            <a:endCxn id="3869" idx="1"/>
          </p:cNvCxnSpPr>
          <p:nvPr/>
        </p:nvCxnSpPr>
        <p:spPr>
          <a:xfrm>
            <a:off x="2443399" y="3114483"/>
            <a:ext cx="504179" cy="174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0" name="Google Shape;3880;p51"/>
          <p:cNvCxnSpPr>
            <a:cxnSpLocks/>
            <a:stCxn id="3859" idx="6"/>
            <a:endCxn id="3875" idx="1"/>
          </p:cNvCxnSpPr>
          <p:nvPr/>
        </p:nvCxnSpPr>
        <p:spPr>
          <a:xfrm>
            <a:off x="2443399" y="3114483"/>
            <a:ext cx="582149" cy="1024218"/>
          </a:xfrm>
          <a:prstGeom prst="bentConnector3">
            <a:avLst>
              <a:gd name="adj1" fmla="val 390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862;p51">
            <a:extLst>
              <a:ext uri="{FF2B5EF4-FFF2-40B4-BE49-F238E27FC236}">
                <a16:creationId xmlns:a16="http://schemas.microsoft.com/office/drawing/2014/main" id="{8AECEBB1-E97A-40DE-9ABE-F28AB876830C}"/>
              </a:ext>
            </a:extLst>
          </p:cNvPr>
          <p:cNvSpPr/>
          <p:nvPr/>
        </p:nvSpPr>
        <p:spPr>
          <a:xfrm>
            <a:off x="5664198" y="2709838"/>
            <a:ext cx="3479801" cy="90244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Merepresentasikan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item-item individual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dan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besar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862;p51">
            <a:extLst>
              <a:ext uri="{FF2B5EF4-FFF2-40B4-BE49-F238E27FC236}">
                <a16:creationId xmlns:a16="http://schemas.microsoft.com/office/drawing/2014/main" id="{8352DAFA-A66D-4C4B-A29F-D996A93B31EC}"/>
              </a:ext>
            </a:extLst>
          </p:cNvPr>
          <p:cNvSpPr/>
          <p:nvPr/>
        </p:nvSpPr>
        <p:spPr>
          <a:xfrm>
            <a:off x="5664199" y="3695260"/>
            <a:ext cx="3479801" cy="90244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Merepresentasikan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organisasi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internal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item-item data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8F8E-73E5-41DB-8EAF-56D253F9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Domain Information :</a:t>
            </a:r>
            <a:endParaRPr lang="en-ID" dirty="0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E1D316D6-7A58-4FB9-83D5-829DB52884FD}"/>
              </a:ext>
            </a:extLst>
          </p:cNvPr>
          <p:cNvGrpSpPr>
            <a:grpSpLocks/>
          </p:cNvGrpSpPr>
          <p:nvPr/>
        </p:nvGrpSpPr>
        <p:grpSpPr bwMode="auto">
          <a:xfrm>
            <a:off x="1184881" y="1170436"/>
            <a:ext cx="5899144" cy="3427264"/>
            <a:chOff x="489" y="1162"/>
            <a:chExt cx="4899" cy="213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C5488B23-5F0B-4307-BE22-33919427B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1979"/>
              <a:ext cx="1669" cy="903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Transform 1</a:t>
              </a:r>
            </a:p>
          </p:txBody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E47B840E-D009-4C87-A13C-14349BCBD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1842"/>
              <a:ext cx="1633" cy="959"/>
            </a:xfrm>
            <a:prstGeom prst="irregularSeal1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Transfrom 2</a:t>
              </a: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2F3B6FD4-A002-495F-8EB7-C592CD852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1706"/>
              <a:ext cx="272" cy="4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C2808310-F12F-47AF-B88B-CBF55D799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0" y="2387"/>
              <a:ext cx="12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E8FEE7D6-BFCA-4B0D-9501-D78EA8C1C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4" y="2614"/>
              <a:ext cx="1132" cy="3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58045F0-EF83-499B-A3EF-A5D94BBEB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" y="1525"/>
              <a:ext cx="362" cy="4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423186B-5324-43B4-B390-8F967B8E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298"/>
              <a:ext cx="1043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b="1" noProof="1"/>
                <a:t>Inpu</a:t>
              </a:r>
              <a:r>
                <a:rPr lang="en-US" b="1" dirty="0"/>
                <a:t>t information </a:t>
              </a:r>
            </a:p>
          </p:txBody>
        </p: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7DC49BDF-5078-42C2-9C20-9ED35F90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1162"/>
              <a:ext cx="104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/>
                <a:t>out</a:t>
              </a:r>
              <a:r>
                <a:rPr lang="en-US" b="1" noProof="1"/>
                <a:t>pu</a:t>
              </a:r>
              <a:r>
                <a:rPr lang="en-US" b="1"/>
                <a:t>t information</a:t>
              </a: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7713850E-0F9C-4D0F-8DBB-1C6063B4F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979"/>
              <a:ext cx="113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/>
                <a:t> </a:t>
              </a:r>
              <a:r>
                <a:rPr lang="en-US" b="1"/>
                <a:t>Intermediate information</a:t>
              </a:r>
              <a:r>
                <a:rPr lang="en-US"/>
                <a:t> </a:t>
              </a:r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9A4EF82D-E759-42BF-ADBE-915B67B46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3022"/>
              <a:ext cx="86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en-US" b="1"/>
                <a:t>Data 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56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647B-F281-45B6-BF57-30192385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PEMODELAN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410F3-CF59-47B4-84DE-40075312B768}"/>
              </a:ext>
            </a:extLst>
          </p:cNvPr>
          <p:cNvSpPr txBox="1"/>
          <p:nvPr/>
        </p:nvSpPr>
        <p:spPr>
          <a:xfrm>
            <a:off x="489096" y="1014404"/>
            <a:ext cx="71309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dirty="0">
              <a:solidFill>
                <a:schemeClr val="dk2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dk2"/>
                </a:solidFill>
                <a:latin typeface="Montserrat"/>
              </a:rPr>
              <a:t>Harus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memodelkan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informasi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diolah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oleh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perangkat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lunak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,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fungsi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dan sub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fungsi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yang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memungkinkan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pengolahan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dan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perilaku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sistem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ketika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pengolahan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dilakukan</a:t>
            </a:r>
            <a:endParaRPr lang="en-ID" dirty="0">
              <a:solidFill>
                <a:schemeClr val="dk2"/>
              </a:solidFill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berupa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notasi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grafis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atau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dirty="0" err="1">
                <a:solidFill>
                  <a:schemeClr val="dk2"/>
                </a:solidFill>
                <a:latin typeface="Montserrat"/>
              </a:rPr>
              <a:t>tekstual</a:t>
            </a:r>
            <a:r>
              <a:rPr lang="en-ID" dirty="0">
                <a:solidFill>
                  <a:schemeClr val="dk2"/>
                </a:solidFill>
                <a:latin typeface="Montserrat"/>
              </a:rPr>
              <a:t>. </a:t>
            </a:r>
          </a:p>
        </p:txBody>
      </p:sp>
      <p:grpSp>
        <p:nvGrpSpPr>
          <p:cNvPr id="7" name="Google Shape;3861;p51">
            <a:extLst>
              <a:ext uri="{FF2B5EF4-FFF2-40B4-BE49-F238E27FC236}">
                <a16:creationId xmlns:a16="http://schemas.microsoft.com/office/drawing/2014/main" id="{B310A792-96C5-455F-AD85-A89EB980074B}"/>
              </a:ext>
            </a:extLst>
          </p:cNvPr>
          <p:cNvGrpSpPr/>
          <p:nvPr/>
        </p:nvGrpSpPr>
        <p:grpSpPr>
          <a:xfrm>
            <a:off x="982745" y="2388085"/>
            <a:ext cx="7392906" cy="2641426"/>
            <a:chOff x="3139349" y="1653202"/>
            <a:chExt cx="7392906" cy="2641426"/>
          </a:xfrm>
        </p:grpSpPr>
        <p:sp>
          <p:nvSpPr>
            <p:cNvPr id="8" name="Google Shape;3862;p51">
              <a:extLst>
                <a:ext uri="{FF2B5EF4-FFF2-40B4-BE49-F238E27FC236}">
                  <a16:creationId xmlns:a16="http://schemas.microsoft.com/office/drawing/2014/main" id="{C73E1F62-E9C2-4453-BA47-1977A3EAB257}"/>
                </a:ext>
              </a:extLst>
            </p:cNvPr>
            <p:cNvSpPr/>
            <p:nvPr/>
          </p:nvSpPr>
          <p:spPr>
            <a:xfrm>
              <a:off x="5947815" y="3431006"/>
              <a:ext cx="4584440" cy="863622"/>
            </a:xfrm>
            <a:prstGeom prst="roundRect">
              <a:avLst>
                <a:gd name="adj" fmla="val 1402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Berguna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penyederhanan</a:t>
              </a:r>
              <a:endPara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Proses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pembagian</a:t>
              </a:r>
              <a:endPara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66700" lvl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pembagian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vertikal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memperinci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fungsi</a:t>
              </a:r>
              <a:endPara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66700" lvl="0" indent="-2667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	-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pembagian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horisontal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dekomposisi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fungsi</a:t>
              </a:r>
              <a:r>
                <a:rPr lang="en-US" sz="1200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9" name="Google Shape;3863;p51">
              <a:extLst>
                <a:ext uri="{FF2B5EF4-FFF2-40B4-BE49-F238E27FC236}">
                  <a16:creationId xmlns:a16="http://schemas.microsoft.com/office/drawing/2014/main" id="{813A504E-95AF-4B72-93E4-A321DE945E32}"/>
                </a:ext>
              </a:extLst>
            </p:cNvPr>
            <p:cNvSpPr/>
            <p:nvPr/>
          </p:nvSpPr>
          <p:spPr>
            <a:xfrm>
              <a:off x="3139349" y="1653202"/>
              <a:ext cx="2600340" cy="507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2000" dirty="0" err="1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Peranan</a:t>
              </a:r>
              <a:r>
                <a:rPr lang="en-ID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 model</a:t>
              </a:r>
            </a:p>
          </p:txBody>
        </p:sp>
      </p:grpSp>
      <p:sp>
        <p:nvSpPr>
          <p:cNvPr id="10" name="Google Shape;3875;p51">
            <a:extLst>
              <a:ext uri="{FF2B5EF4-FFF2-40B4-BE49-F238E27FC236}">
                <a16:creationId xmlns:a16="http://schemas.microsoft.com/office/drawing/2014/main" id="{BE4251B7-4349-4F0E-A0BD-435868E34F91}"/>
              </a:ext>
            </a:extLst>
          </p:cNvPr>
          <p:cNvSpPr/>
          <p:nvPr/>
        </p:nvSpPr>
        <p:spPr>
          <a:xfrm>
            <a:off x="1071245" y="4074534"/>
            <a:ext cx="2511840" cy="523166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 err="1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Pembagian</a:t>
            </a:r>
            <a:endParaRPr lang="en-ID"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11" name="Google Shape;3876;p51">
            <a:extLst>
              <a:ext uri="{FF2B5EF4-FFF2-40B4-BE49-F238E27FC236}">
                <a16:creationId xmlns:a16="http://schemas.microsoft.com/office/drawing/2014/main" id="{1167BF2A-23AB-432F-BBE4-09C53EE8F627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288240" y="3121846"/>
            <a:ext cx="1174615" cy="214395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880;p51">
            <a:extLst>
              <a:ext uri="{FF2B5EF4-FFF2-40B4-BE49-F238E27FC236}">
                <a16:creationId xmlns:a16="http://schemas.microsoft.com/office/drawing/2014/main" id="{E71E19C8-79EE-4A1A-8AA6-7EEF2C0B0FA3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433291" y="3698162"/>
            <a:ext cx="973013" cy="302895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3862;p51">
            <a:extLst>
              <a:ext uri="{FF2B5EF4-FFF2-40B4-BE49-F238E27FC236}">
                <a16:creationId xmlns:a16="http://schemas.microsoft.com/office/drawing/2014/main" id="{0779797D-70A0-42A7-8045-53A93AC4F0A1}"/>
              </a:ext>
            </a:extLst>
          </p:cNvPr>
          <p:cNvSpPr/>
          <p:nvPr/>
        </p:nvSpPr>
        <p:spPr>
          <a:xfrm>
            <a:off x="3791211" y="2183955"/>
            <a:ext cx="5187689" cy="1692091"/>
          </a:xfrm>
          <a:prstGeom prst="roundRect">
            <a:avLst>
              <a:gd name="adj" fmla="val 1402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Membantu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analisis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pemahaman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prilaku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sehingga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aktivitas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analisis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mudah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lebih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sistematis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Merupakan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poin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kritis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peninjauan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ulang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penting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kelengkapan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konsistensi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ketetapan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spesifikasi</a:t>
            </a: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Merupakan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tahap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menyediakan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kepada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dasar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konteks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919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52AD4D-0FEA-4FC1-A9AB-746E3051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532" y="2013322"/>
            <a:ext cx="2351400" cy="428400"/>
          </a:xfrm>
        </p:spPr>
        <p:txBody>
          <a:bodyPr/>
          <a:lstStyle/>
          <a:p>
            <a:r>
              <a:rPr lang="en-ID" dirty="0" err="1"/>
              <a:t>Spesifikasi</a:t>
            </a:r>
            <a:endParaRPr lang="en-ID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3DFFA32-8EA9-4AF3-A8EF-992759D57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211" y="2806497"/>
            <a:ext cx="2756778" cy="540000"/>
          </a:xfrm>
        </p:spPr>
        <p:txBody>
          <a:bodyPr/>
          <a:lstStyle/>
          <a:p>
            <a:pPr marL="177800" indent="-38100"/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suksesnya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endParaRPr lang="en-US" dirty="0"/>
          </a:p>
          <a:p>
            <a:pPr algn="l"/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6915BA-DAFD-4137-A8E0-BBFF426CAF7F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95332" y="2013322"/>
            <a:ext cx="2351400" cy="428400"/>
          </a:xfrm>
        </p:spPr>
        <p:txBody>
          <a:bodyPr/>
          <a:lstStyle/>
          <a:p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Lunak</a:t>
            </a:r>
            <a:endParaRPr lang="en-ID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4AC95CB-750C-4921-8251-6C4A044841F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76240" y="2626955"/>
            <a:ext cx="2667596" cy="540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dirty="0"/>
              <a:t>Gambar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kertas</a:t>
            </a:r>
            <a:endParaRPr lang="en-ID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ID" dirty="0"/>
              <a:t>Gambar di </a:t>
            </a:r>
            <a:r>
              <a:rPr lang="en-ID" dirty="0" err="1"/>
              <a:t>komputer</a:t>
            </a:r>
            <a:r>
              <a:rPr lang="en-ID" dirty="0"/>
              <a:t> ( </a:t>
            </a:r>
            <a:r>
              <a:rPr lang="en-ID" dirty="0" err="1"/>
              <a:t>dengan</a:t>
            </a:r>
            <a:r>
              <a:rPr lang="en-ID" dirty="0"/>
              <a:t> CASE Tool)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dirty="0"/>
              <a:t>Prototype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dirty="0"/>
              <a:t>Bahasa </a:t>
            </a:r>
            <a:r>
              <a:rPr lang="en-ID" dirty="0" err="1"/>
              <a:t>spesifikasi</a:t>
            </a:r>
            <a:r>
              <a:rPr lang="en-ID" dirty="0"/>
              <a:t> formal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52B223B-57D5-4F03-B3FD-191655D49811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ID" dirty="0" err="1"/>
              <a:t>Informasi</a:t>
            </a:r>
            <a:r>
              <a:rPr lang="en-ID" dirty="0"/>
              <a:t> Dasar dan </a:t>
            </a:r>
            <a:r>
              <a:rPr lang="en-ID" dirty="0" err="1"/>
              <a:t>Implementasi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246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F09F78-A33F-4155-8C23-D592E0C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Balzer dan Goldman memberikan 8 prinsip spesifikasi </a:t>
            </a:r>
            <a:endParaRPr lang="en-ID" sz="1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C5CF55F-57DA-48C6-ACBE-44574B2A2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26" y="1712716"/>
            <a:ext cx="7168418" cy="2550000"/>
          </a:xfrm>
        </p:spPr>
        <p:txBody>
          <a:bodyPr/>
          <a:lstStyle/>
          <a:p>
            <a:pPr marL="914400" indent="-344488">
              <a:buFont typeface="Wingdings" pitchFamily="2" charset="2"/>
              <a:buAutoNum type="arabicPeriod"/>
            </a:pPr>
            <a:r>
              <a:rPr lang="en-US" sz="1600" dirty="0" err="1"/>
              <a:t>Pisahkan</a:t>
            </a:r>
            <a:r>
              <a:rPr lang="en-US" sz="1600" dirty="0"/>
              <a:t> </a:t>
            </a:r>
            <a:r>
              <a:rPr lang="en-US" sz="1600" dirty="0" err="1"/>
              <a:t>fungsionalitas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implementasi</a:t>
            </a:r>
            <a:r>
              <a:rPr lang="en-US" sz="1600" dirty="0"/>
              <a:t>. </a:t>
            </a:r>
            <a:r>
              <a:rPr lang="en-US" sz="1600" dirty="0" err="1"/>
              <a:t>Pusatkan</a:t>
            </a:r>
            <a:r>
              <a:rPr lang="en-US" sz="1600" dirty="0"/>
              <a:t> pada ‘</a:t>
            </a:r>
            <a:r>
              <a:rPr lang="en-US" sz="1600" b="1" dirty="0" err="1"/>
              <a:t>apa</a:t>
            </a:r>
            <a:r>
              <a:rPr lang="en-US" sz="1600" dirty="0"/>
              <a:t>’ </a:t>
            </a:r>
            <a:r>
              <a:rPr lang="en-US" sz="1600" dirty="0" err="1"/>
              <a:t>bukan</a:t>
            </a:r>
            <a:r>
              <a:rPr lang="en-US" sz="1600" dirty="0"/>
              <a:t> ‘</a:t>
            </a:r>
            <a:r>
              <a:rPr lang="en-US" sz="1600" b="1" dirty="0" err="1"/>
              <a:t>bagaimana</a:t>
            </a:r>
            <a:r>
              <a:rPr lang="en-US" sz="1600" dirty="0"/>
              <a:t>’</a:t>
            </a:r>
          </a:p>
          <a:p>
            <a:pPr marL="914400" indent="-344488">
              <a:buFont typeface="Wingdings" pitchFamily="2" charset="2"/>
              <a:buAutoNum type="arabicPeriod"/>
            </a:pP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</a:t>
            </a: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yang </a:t>
            </a:r>
            <a:r>
              <a:rPr lang="en-US" sz="1600" dirty="0" err="1"/>
              <a:t>berorientasi</a:t>
            </a:r>
            <a:r>
              <a:rPr lang="en-US" sz="1600" dirty="0"/>
              <a:t> pada proses</a:t>
            </a:r>
          </a:p>
          <a:p>
            <a:pPr marL="914400" indent="-344488">
              <a:buFont typeface="Wingdings" pitchFamily="2" charset="2"/>
              <a:buAutoNum type="arabicPeriod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lunak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endParaRPr lang="en-US" sz="1600" dirty="0"/>
          </a:p>
          <a:p>
            <a:pPr marL="898525" indent="-355600">
              <a:buFont typeface="+mj-lt"/>
              <a:buAutoNum type="arabicPeriod" startAt="4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beroperasi</a:t>
            </a:r>
            <a:endParaRPr lang="en-US" sz="1600" b="1" dirty="0"/>
          </a:p>
          <a:p>
            <a:pPr marL="898525" indent="-355600">
              <a:buFont typeface="Wingdings" pitchFamily="2" charset="2"/>
              <a:buAutoNum type="arabicPeriod" startAt="5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model   </a:t>
            </a:r>
            <a:r>
              <a:rPr lang="en-US" sz="1600" dirty="0" err="1"/>
              <a:t>kognitif</a:t>
            </a:r>
            <a:endParaRPr lang="en-US" sz="1600" dirty="0"/>
          </a:p>
          <a:p>
            <a:pPr marL="898525" indent="-355600">
              <a:buFont typeface="Wingdings" pitchFamily="2" charset="2"/>
              <a:buAutoNum type="arabicPeriod" startAt="5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dioperasionalkan</a:t>
            </a:r>
            <a:endParaRPr lang="en-US" sz="1600" dirty="0"/>
          </a:p>
          <a:p>
            <a:pPr marL="898525" indent="-355600">
              <a:buFont typeface="Wingdings" pitchFamily="2" charset="2"/>
              <a:buAutoNum type="arabicPeriod" startAt="5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toleran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ketidaklengkapan</a:t>
            </a:r>
            <a:r>
              <a:rPr lang="en-US" sz="1600" dirty="0"/>
              <a:t> dan </a:t>
            </a:r>
            <a:r>
              <a:rPr lang="en-US" sz="1600" dirty="0" err="1"/>
              <a:t>penambahan</a:t>
            </a:r>
            <a:endParaRPr lang="en-US" sz="1600" dirty="0"/>
          </a:p>
          <a:p>
            <a:pPr marL="898525" indent="-355600">
              <a:buFont typeface="Wingdings" pitchFamily="2" charset="2"/>
              <a:buAutoNum type="arabicPeriod" startAt="5"/>
            </a:pPr>
            <a:r>
              <a:rPr lang="en-US" sz="1600" dirty="0" err="1"/>
              <a:t>Spesifikasi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terlokalisasi</a:t>
            </a:r>
            <a:r>
              <a:rPr lang="en-US" sz="1600" dirty="0"/>
              <a:t> dan </a:t>
            </a:r>
            <a:r>
              <a:rPr lang="en-US" sz="1600" b="1" i="1" dirty="0"/>
              <a:t>loosely coupled</a:t>
            </a:r>
            <a:r>
              <a:rPr lang="en-US" sz="1600" dirty="0"/>
              <a:t>. </a:t>
            </a:r>
          </a:p>
          <a:p>
            <a:pPr marL="914400" indent="-344488">
              <a:buFont typeface="Wingdings" pitchFamily="2" charset="2"/>
              <a:buAutoNum type="arabicPeriod"/>
            </a:pPr>
            <a:endParaRPr lang="en-US" sz="1600" dirty="0"/>
          </a:p>
          <a:p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15295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3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1355504" y="964849"/>
            <a:ext cx="6432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chemeClr val="dk2"/>
                </a:solidFill>
                <a:latin typeface="Montserrat"/>
              </a:rPr>
              <a:t>Buatlah ulasan mengenai Analisis Sistem Berjalan sesuai judul yang sudah ditentukan. </a:t>
            </a:r>
          </a:p>
          <a:p>
            <a:r>
              <a:rPr lang="sv-SE" sz="1800" dirty="0">
                <a:solidFill>
                  <a:schemeClr val="dk2"/>
                </a:solidFill>
                <a:latin typeface="Montserrat"/>
              </a:rPr>
              <a:t>Bab 4 poin E dan F (sesuai dengan panduan penulisan skripsi)</a:t>
            </a:r>
          </a:p>
          <a:p>
            <a:endParaRPr lang="en-ID" sz="1800" dirty="0">
              <a:solidFill>
                <a:schemeClr val="dk2"/>
              </a:solidFill>
              <a:latin typeface="Montserrat"/>
            </a:endParaRPr>
          </a:p>
          <a:p>
            <a:r>
              <a:rPr lang="en-ID" sz="1800" dirty="0">
                <a:solidFill>
                  <a:schemeClr val="dk2"/>
                </a:solidFill>
                <a:latin typeface="Montserrat"/>
              </a:rPr>
              <a:t>Template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skripsi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dapat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di download pada link 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berikut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(</a:t>
            </a:r>
            <a:r>
              <a:rPr lang="en-ID" sz="1800" dirty="0" err="1">
                <a:solidFill>
                  <a:schemeClr val="dk2"/>
                </a:solidFill>
                <a:latin typeface="Montserrat"/>
              </a:rPr>
              <a:t>halaman</a:t>
            </a:r>
            <a:r>
              <a:rPr lang="en-ID" sz="1800" dirty="0">
                <a:solidFill>
                  <a:schemeClr val="dk2"/>
                </a:solidFill>
                <a:latin typeface="Montserrat"/>
              </a:rPr>
              <a:t> 34-35)</a:t>
            </a:r>
          </a:p>
          <a:p>
            <a:pPr algn="ctr"/>
            <a:r>
              <a:rPr lang="en-ID" sz="1800" dirty="0">
                <a:solidFill>
                  <a:schemeClr val="accent4">
                    <a:lumMod val="90000"/>
                  </a:schemeClr>
                </a:solidFill>
                <a:latin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PANDUAN PENULISAN SKRIPSI</a:t>
            </a:r>
            <a:endParaRPr lang="en-ID" sz="1800" dirty="0">
              <a:solidFill>
                <a:schemeClr val="accent4">
                  <a:lumMod val="90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FF4C0B-DF2F-4343-9A8B-84CE63E2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9F10-E0D4-446C-B5DA-F1519B8E2BD8}"/>
              </a:ext>
            </a:extLst>
          </p:cNvPr>
          <p:cNvSpPr txBox="1"/>
          <p:nvPr/>
        </p:nvSpPr>
        <p:spPr>
          <a:xfrm>
            <a:off x="416676" y="1895327"/>
            <a:ext cx="6526290" cy="120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E.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Dekomposisi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Fungsi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Berjalan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F.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Analisis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Masukan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(Input), Proses,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Keluaran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    </a:t>
            </a:r>
          </a:p>
          <a:p>
            <a:pPr lvl="0">
              <a:lnSpc>
                <a:spcPct val="115000"/>
              </a:lnSpc>
              <a:spcAft>
                <a:spcPts val="340"/>
              </a:spcAft>
            </a:pP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   (Output)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Sistem</a:t>
            </a:r>
            <a:r>
              <a:rPr lang="en-US" sz="2000" dirty="0">
                <a:solidFill>
                  <a:schemeClr val="dk2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chemeClr val="dk2"/>
                </a:solidFill>
                <a:latin typeface="Montserrat"/>
                <a:sym typeface="Montserrat"/>
              </a:rPr>
              <a:t>Berjalan</a:t>
            </a:r>
            <a:endParaRPr lang="en-US" sz="2000" dirty="0">
              <a:solidFill>
                <a:schemeClr val="dk2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1423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err="1"/>
              <a:t>Lingkup</a:t>
            </a:r>
            <a:r>
              <a:rPr lang="en-US" sz="1900" dirty="0"/>
              <a:t> </a:t>
            </a:r>
            <a:r>
              <a:rPr lang="en-US" sz="1900" dirty="0" err="1"/>
              <a:t>Analisis</a:t>
            </a:r>
            <a:endParaRPr lang="en-US"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352003" y="1784678"/>
            <a:ext cx="2669400" cy="10379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1.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Pengenalan</a:t>
            </a: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Permasalahan</a:t>
            </a:r>
            <a:endParaRPr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4" name="Google Shape;3844;p50"/>
          <p:cNvSpPr/>
          <p:nvPr/>
        </p:nvSpPr>
        <p:spPr>
          <a:xfrm>
            <a:off x="352003" y="3026204"/>
            <a:ext cx="2669400" cy="9550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2.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Evalusi</a:t>
            </a: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dan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Sintesis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6" name="Google Shape;3846;p50"/>
          <p:cNvSpPr/>
          <p:nvPr/>
        </p:nvSpPr>
        <p:spPr>
          <a:xfrm>
            <a:off x="3360703" y="1947519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3.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Pemodelan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8" name="Google Shape;3848;p50"/>
          <p:cNvSpPr/>
          <p:nvPr/>
        </p:nvSpPr>
        <p:spPr>
          <a:xfrm>
            <a:off x="3360703" y="3189043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4.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Spesifikasi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" name="Google Shape;3842;p50">
            <a:extLst>
              <a:ext uri="{FF2B5EF4-FFF2-40B4-BE49-F238E27FC236}">
                <a16:creationId xmlns:a16="http://schemas.microsoft.com/office/drawing/2014/main" id="{1149A4A5-0F42-4F20-8A8E-D920F58A45F1}"/>
              </a:ext>
            </a:extLst>
          </p:cNvPr>
          <p:cNvSpPr/>
          <p:nvPr/>
        </p:nvSpPr>
        <p:spPr>
          <a:xfrm>
            <a:off x="6175194" y="2409954"/>
            <a:ext cx="2669400" cy="10379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5.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Peninjauan</a:t>
            </a: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-ID" sz="2000" dirty="0" err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Ulang</a:t>
            </a:r>
            <a:endParaRPr lang="en-ID"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CEE78-DF1A-4B84-914E-406AC5D4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Hubungan</a:t>
            </a:r>
            <a:r>
              <a:rPr lang="es-ES" dirty="0"/>
              <a:t> Antara </a:t>
            </a:r>
            <a:r>
              <a:rPr lang="es-ES" dirty="0" err="1"/>
              <a:t>Analisis</a:t>
            </a:r>
            <a:r>
              <a:rPr lang="es-ES" dirty="0"/>
              <a:t> dan </a:t>
            </a:r>
            <a:r>
              <a:rPr lang="es-ES" dirty="0" err="1"/>
              <a:t>Perancangan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47257-D3BB-4025-8354-F103742CF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65C307-B1F9-4D63-BCB0-60441793DD2C}"/>
              </a:ext>
            </a:extLst>
          </p:cNvPr>
          <p:cNvSpPr txBox="1">
            <a:spLocks noChangeArrowheads="1"/>
          </p:cNvSpPr>
          <p:nvPr/>
        </p:nvSpPr>
        <p:spPr>
          <a:xfrm>
            <a:off x="530716" y="246283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endParaRPr lang="en-US" sz="3600" b="1" dirty="0"/>
          </a:p>
          <a:p>
            <a:pPr>
              <a:buFont typeface="Wingdings" pitchFamily="2" charset="2"/>
              <a:buNone/>
            </a:pPr>
            <a:r>
              <a:rPr lang="en-US" sz="2500" b="1" dirty="0"/>
              <a:t>  </a:t>
            </a:r>
            <a:r>
              <a:rPr lang="id-ID" sz="2500" b="1" dirty="0"/>
              <a:t>  </a:t>
            </a:r>
            <a:r>
              <a:rPr lang="en-US" sz="2500" b="1" dirty="0"/>
              <a:t> `</a:t>
            </a:r>
            <a:r>
              <a:rPr lang="en-US" sz="2000" dirty="0" err="1">
                <a:latin typeface="Abril Fatface"/>
                <a:sym typeface="Arial"/>
              </a:rPr>
              <a:t>Apa</a:t>
            </a:r>
            <a:r>
              <a:rPr lang="en-US" sz="2500" b="1" dirty="0"/>
              <a:t> </a:t>
            </a:r>
            <a:r>
              <a:rPr lang="en-US" sz="2000" dirty="0">
                <a:latin typeface="Abril Fatface"/>
              </a:rPr>
              <a:t>? </a:t>
            </a:r>
            <a:r>
              <a:rPr lang="id-ID" sz="2000" dirty="0">
                <a:latin typeface="Abril Fatface"/>
              </a:rPr>
              <a:t> </a:t>
            </a:r>
            <a:r>
              <a:rPr lang="id-ID" sz="2500" b="1" dirty="0"/>
              <a:t>                                         </a:t>
            </a:r>
            <a:r>
              <a:rPr lang="en-US" sz="2500" b="1" dirty="0"/>
              <a:t>	</a:t>
            </a:r>
            <a:r>
              <a:rPr lang="en-US" sz="2000" dirty="0" err="1">
                <a:latin typeface="Abril Fatface"/>
              </a:rPr>
              <a:t>Bagaimana</a:t>
            </a:r>
            <a:r>
              <a:rPr lang="en-US" sz="2000" dirty="0">
                <a:latin typeface="Abril Fatface"/>
              </a:rPr>
              <a:t> ?</a:t>
            </a:r>
          </a:p>
          <a:p>
            <a:pPr>
              <a:buFont typeface="Wingdings" pitchFamily="2" charset="2"/>
              <a:buNone/>
            </a:pPr>
            <a:endParaRPr lang="en-US" sz="2500" dirty="0"/>
          </a:p>
          <a:p>
            <a:pPr>
              <a:buFont typeface="Wingdings" pitchFamily="2" charset="2"/>
              <a:buNone/>
            </a:pPr>
            <a:endParaRPr lang="en-US" sz="3200" dirty="0"/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909A1C9-075C-4EED-9B8C-4BE3F94E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102" y="1469562"/>
            <a:ext cx="2614414" cy="188863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400" dirty="0"/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bril Fatface"/>
                <a:sym typeface="Montserrat"/>
              </a:rPr>
              <a:t>Analisis</a:t>
            </a:r>
            <a:endParaRPr lang="en-US" sz="2000" dirty="0">
              <a:solidFill>
                <a:schemeClr val="tx1"/>
              </a:solidFill>
              <a:latin typeface="Abril Fatface"/>
              <a:sym typeface="Montserrat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333241E7-3055-43D1-9F79-118D071F5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35" y="1469562"/>
            <a:ext cx="2880764" cy="188863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sz="2000" dirty="0"/>
          </a:p>
          <a:p>
            <a:pPr algn="r"/>
            <a:r>
              <a:rPr lang="en-US" sz="2000" dirty="0" err="1">
                <a:solidFill>
                  <a:schemeClr val="tx1"/>
                </a:solidFill>
                <a:latin typeface="Abril Fatface"/>
              </a:rPr>
              <a:t>Perancangan</a:t>
            </a:r>
            <a:endParaRPr lang="en-US" sz="2000" dirty="0">
              <a:solidFill>
                <a:schemeClr val="tx1"/>
              </a:solidFill>
              <a:latin typeface="Abril Fatface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D57D932-8061-4EDC-8084-9564D0A65D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30685" y="3346638"/>
            <a:ext cx="1368669" cy="841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66B9904A-4F6E-42B9-A3E9-F4CDF397A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5546" y="3302282"/>
            <a:ext cx="581003" cy="88573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993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/>
              <a:t>Jenis Kebutuhan</a:t>
            </a:r>
            <a:endParaRPr sz="28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3" y="1384723"/>
            <a:ext cx="4052700" cy="3494774"/>
          </a:xfrm>
          <a:prstGeom prst="roundRect">
            <a:avLst>
              <a:gd name="adj" fmla="val 20594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4" name="Google Shape;3754;p47"/>
          <p:cNvGrpSpPr/>
          <p:nvPr/>
        </p:nvGrpSpPr>
        <p:grpSpPr>
          <a:xfrm>
            <a:off x="380032" y="1211446"/>
            <a:ext cx="3819734" cy="1825911"/>
            <a:chOff x="380032" y="1211446"/>
            <a:chExt cx="3819734" cy="1825911"/>
          </a:xfrm>
        </p:grpSpPr>
        <p:grpSp>
          <p:nvGrpSpPr>
            <p:cNvPr id="3755" name="Google Shape;3755;p47"/>
            <p:cNvGrpSpPr/>
            <p:nvPr/>
          </p:nvGrpSpPr>
          <p:grpSpPr>
            <a:xfrm>
              <a:off x="884623" y="1699119"/>
              <a:ext cx="3315143" cy="1338238"/>
              <a:chOff x="884623" y="1699119"/>
              <a:chExt cx="3315143" cy="1338238"/>
            </a:xfrm>
          </p:grpSpPr>
          <p:sp>
            <p:nvSpPr>
              <p:cNvPr id="3756" name="Google Shape;3756;p47"/>
              <p:cNvSpPr txBox="1"/>
              <p:nvPr/>
            </p:nvSpPr>
            <p:spPr>
              <a:xfrm>
                <a:off x="1257003" y="1699119"/>
                <a:ext cx="2942763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2000" dirty="0" err="1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Kebutuhan</a:t>
                </a:r>
                <a:r>
                  <a:rPr lang="en-ID" sz="2000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 </a:t>
                </a:r>
                <a:r>
                  <a:rPr lang="en-ID" sz="2000" dirty="0" err="1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Fungsional</a:t>
                </a:r>
                <a:r>
                  <a:rPr lang="en-ID" sz="2000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 </a:t>
                </a:r>
              </a:p>
            </p:txBody>
          </p:sp>
          <p:sp>
            <p:nvSpPr>
              <p:cNvPr id="3757" name="Google Shape;3757;p47"/>
              <p:cNvSpPr txBox="1"/>
              <p:nvPr/>
            </p:nvSpPr>
            <p:spPr>
              <a:xfrm>
                <a:off x="884623" y="2226757"/>
                <a:ext cx="3197859" cy="8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Pendefinisian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layanan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yang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harus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disediakan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,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bagaimana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reaksi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sistem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terhadap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input dan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apa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yang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harus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dilakukan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sistem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pada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situasi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khusus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(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Kebutuhan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sistem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dilihat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dari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kacamata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600" dirty="0" err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pengguna</a:t>
                </a:r>
                <a:r>
                  <a:rPr lang="en-US" sz="1600" dirty="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) </a:t>
                </a:r>
              </a:p>
            </p:txBody>
          </p:sp>
        </p:grpSp>
        <p:sp>
          <p:nvSpPr>
            <p:cNvPr id="3758" name="Google Shape;3758;p47"/>
            <p:cNvSpPr/>
            <p:nvPr/>
          </p:nvSpPr>
          <p:spPr>
            <a:xfrm>
              <a:off x="380032" y="1211446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28" name="Google Shape;3750;p47">
            <a:extLst>
              <a:ext uri="{FF2B5EF4-FFF2-40B4-BE49-F238E27FC236}">
                <a16:creationId xmlns:a16="http://schemas.microsoft.com/office/drawing/2014/main" id="{E532A7B7-F1E8-41C8-B1CB-7972028A9D59}"/>
              </a:ext>
            </a:extLst>
          </p:cNvPr>
          <p:cNvSpPr/>
          <p:nvPr/>
        </p:nvSpPr>
        <p:spPr>
          <a:xfrm>
            <a:off x="4711269" y="1392451"/>
            <a:ext cx="4262797" cy="3494774"/>
          </a:xfrm>
          <a:prstGeom prst="roundRect">
            <a:avLst>
              <a:gd name="adj" fmla="val 20594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" name="Google Shape;3754;p47">
            <a:extLst>
              <a:ext uri="{FF2B5EF4-FFF2-40B4-BE49-F238E27FC236}">
                <a16:creationId xmlns:a16="http://schemas.microsoft.com/office/drawing/2014/main" id="{3925722B-B3A6-4B3D-85DE-91FF21702764}"/>
              </a:ext>
            </a:extLst>
          </p:cNvPr>
          <p:cNvGrpSpPr/>
          <p:nvPr/>
        </p:nvGrpSpPr>
        <p:grpSpPr>
          <a:xfrm>
            <a:off x="4634099" y="1219174"/>
            <a:ext cx="4207042" cy="1675851"/>
            <a:chOff x="380032" y="1211446"/>
            <a:chExt cx="4207042" cy="1675851"/>
          </a:xfrm>
        </p:grpSpPr>
        <p:grpSp>
          <p:nvGrpSpPr>
            <p:cNvPr id="30" name="Google Shape;3755;p47">
              <a:extLst>
                <a:ext uri="{FF2B5EF4-FFF2-40B4-BE49-F238E27FC236}">
                  <a16:creationId xmlns:a16="http://schemas.microsoft.com/office/drawing/2014/main" id="{275556C1-E58B-42DB-952E-68267F397506}"/>
                </a:ext>
              </a:extLst>
            </p:cNvPr>
            <p:cNvGrpSpPr/>
            <p:nvPr/>
          </p:nvGrpSpPr>
          <p:grpSpPr>
            <a:xfrm>
              <a:off x="875467" y="1699119"/>
              <a:ext cx="3711607" cy="1188178"/>
              <a:chOff x="875467" y="1699119"/>
              <a:chExt cx="3711607" cy="1188178"/>
            </a:xfrm>
          </p:grpSpPr>
          <p:sp>
            <p:nvSpPr>
              <p:cNvPr id="32" name="Google Shape;3756;p47">
                <a:extLst>
                  <a:ext uri="{FF2B5EF4-FFF2-40B4-BE49-F238E27FC236}">
                    <a16:creationId xmlns:a16="http://schemas.microsoft.com/office/drawing/2014/main" id="{88CFE5EA-0A2D-4A23-9630-970279072AFD}"/>
                  </a:ext>
                </a:extLst>
              </p:cNvPr>
              <p:cNvSpPr txBox="1"/>
              <p:nvPr/>
            </p:nvSpPr>
            <p:spPr>
              <a:xfrm>
                <a:off x="1148692" y="1699119"/>
                <a:ext cx="3284038" cy="4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D" sz="1800" dirty="0" err="1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Kebutuhan</a:t>
                </a:r>
                <a:r>
                  <a:rPr lang="en-ID" sz="1800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 Non - </a:t>
                </a:r>
                <a:r>
                  <a:rPr lang="en-ID" sz="1800" dirty="0" err="1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Fungsional</a:t>
                </a:r>
                <a:r>
                  <a:rPr lang="en-ID" sz="1800" dirty="0">
                    <a:solidFill>
                      <a:schemeClr val="dk2"/>
                    </a:solidFill>
                    <a:latin typeface="Abril Fatface"/>
                    <a:ea typeface="Abril Fatface"/>
                    <a:cs typeface="Abril Fatface"/>
                    <a:sym typeface="Abril Fatface"/>
                  </a:rPr>
                  <a:t> </a:t>
                </a:r>
              </a:p>
            </p:txBody>
          </p:sp>
          <p:sp>
            <p:nvSpPr>
              <p:cNvPr id="33" name="Google Shape;3757;p47">
                <a:extLst>
                  <a:ext uri="{FF2B5EF4-FFF2-40B4-BE49-F238E27FC236}">
                    <a16:creationId xmlns:a16="http://schemas.microsoft.com/office/drawing/2014/main" id="{657455B5-1D65-452D-B154-B6DCFCBAF202}"/>
                  </a:ext>
                </a:extLst>
              </p:cNvPr>
              <p:cNvSpPr txBox="1"/>
              <p:nvPr/>
            </p:nvSpPr>
            <p:spPr>
              <a:xfrm>
                <a:off x="875467" y="2076697"/>
                <a:ext cx="3711607" cy="8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id-ID" sz="1600" dirty="0">
                    <a:solidFill>
                      <a:schemeClr val="dk2"/>
                    </a:solidFill>
                    <a:latin typeface="Montserrat"/>
                  </a:rPr>
                  <a:t>Kendala pada pelayanan atau fungsi sistem seperti kendala waktu, kendala proses pengembangan, standard, dll. Contoh: kehandalan, waktu respon dan kebutuhan storage. Contoh kendala seperti: Keterbatasan kemampuan peralatan I/O, representasi sistem dll. </a:t>
                </a:r>
              </a:p>
            </p:txBody>
          </p:sp>
        </p:grpSp>
        <p:sp>
          <p:nvSpPr>
            <p:cNvPr id="31" name="Google Shape;3758;p47">
              <a:extLst>
                <a:ext uri="{FF2B5EF4-FFF2-40B4-BE49-F238E27FC236}">
                  <a16:creationId xmlns:a16="http://schemas.microsoft.com/office/drawing/2014/main" id="{DB46A3A8-5937-4B02-9BC8-54CEDEA92C35}"/>
                </a:ext>
              </a:extLst>
            </p:cNvPr>
            <p:cNvSpPr/>
            <p:nvPr/>
          </p:nvSpPr>
          <p:spPr>
            <a:xfrm>
              <a:off x="380032" y="1211446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0BC4-6CA2-40CF-8E3B-96F88273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KEBUTUHAN FUNGSIONAL</a:t>
            </a:r>
            <a:endParaRPr lang="en-ID" dirty="0"/>
          </a:p>
        </p:txBody>
      </p:sp>
      <p:sp>
        <p:nvSpPr>
          <p:cNvPr id="3" name="Google Shape;3750;p47">
            <a:extLst>
              <a:ext uri="{FF2B5EF4-FFF2-40B4-BE49-F238E27FC236}">
                <a16:creationId xmlns:a16="http://schemas.microsoft.com/office/drawing/2014/main" id="{A174A872-F58C-479D-8FEE-C5F651AEBC85}"/>
              </a:ext>
            </a:extLst>
          </p:cNvPr>
          <p:cNvSpPr/>
          <p:nvPr/>
        </p:nvSpPr>
        <p:spPr>
          <a:xfrm>
            <a:off x="457202" y="1336171"/>
            <a:ext cx="8249827" cy="3494774"/>
          </a:xfrm>
          <a:prstGeom prst="roundRect">
            <a:avLst>
              <a:gd name="adj" fmla="val 20594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757;p47">
            <a:extLst>
              <a:ext uri="{FF2B5EF4-FFF2-40B4-BE49-F238E27FC236}">
                <a16:creationId xmlns:a16="http://schemas.microsoft.com/office/drawing/2014/main" id="{FAB23667-9387-46FB-8D43-20F87065903E}"/>
              </a:ext>
            </a:extLst>
          </p:cNvPr>
          <p:cNvSpPr txBox="1"/>
          <p:nvPr/>
        </p:nvSpPr>
        <p:spPr>
          <a:xfrm>
            <a:off x="892715" y="1611762"/>
            <a:ext cx="759583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fungsionalitas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layanan-layanan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Sangat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bergantung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jenis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pengguna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jenis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dimana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tersebut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digunakan</a:t>
            </a: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fungsional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berupa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pernyataan-pernyataan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tingkat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tinggi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809625" lvl="7" indent="-34290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lakukan</a:t>
            </a: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625" lvl="3" indent="-342900"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layanan-layanan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dapat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diberikan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kepada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pengguna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secara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mendetail</a:t>
            </a: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232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0BC4-6CA2-40CF-8E3B-96F88273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KEBUTUHAN NON FUNGSIONAL</a:t>
            </a:r>
            <a:endParaRPr lang="en-ID" dirty="0"/>
          </a:p>
        </p:txBody>
      </p:sp>
      <p:sp>
        <p:nvSpPr>
          <p:cNvPr id="3" name="Google Shape;3750;p47">
            <a:extLst>
              <a:ext uri="{FF2B5EF4-FFF2-40B4-BE49-F238E27FC236}">
                <a16:creationId xmlns:a16="http://schemas.microsoft.com/office/drawing/2014/main" id="{A174A872-F58C-479D-8FEE-C5F651AEBC85}"/>
              </a:ext>
            </a:extLst>
          </p:cNvPr>
          <p:cNvSpPr/>
          <p:nvPr/>
        </p:nvSpPr>
        <p:spPr>
          <a:xfrm>
            <a:off x="457202" y="1611761"/>
            <a:ext cx="8249827" cy="2636557"/>
          </a:xfrm>
          <a:prstGeom prst="roundRect">
            <a:avLst>
              <a:gd name="adj" fmla="val 20594"/>
            </a:avLst>
          </a:prstGeom>
          <a:solidFill>
            <a:schemeClr val="accent6">
              <a:alpha val="375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3757;p47">
            <a:extLst>
              <a:ext uri="{FF2B5EF4-FFF2-40B4-BE49-F238E27FC236}">
                <a16:creationId xmlns:a16="http://schemas.microsoft.com/office/drawing/2014/main" id="{FAB23667-9387-46FB-8D43-20F87065903E}"/>
              </a:ext>
            </a:extLst>
          </p:cNvPr>
          <p:cNvSpPr txBox="1"/>
          <p:nvPr/>
        </p:nvSpPr>
        <p:spPr>
          <a:xfrm>
            <a:off x="892715" y="1611762"/>
            <a:ext cx="759583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non-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fungsional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menentukan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atribut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atau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kualitas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secara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keseluruhan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non-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fungsional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menempatkan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batasan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produk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sedang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dikembangkan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proses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pengembangannya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dan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menentukan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batasan-batasan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eksternal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harus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dipenuhi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produk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tersebut</a:t>
            </a:r>
            <a:r>
              <a:rPr lang="en-US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656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KEBUTUHAN NON FUNGSIONAL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3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4633990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457203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3" name="Google Shape;3753;p47"/>
          <p:cNvSpPr/>
          <p:nvPr/>
        </p:nvSpPr>
        <p:spPr>
          <a:xfrm>
            <a:off x="4633990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4088BE">
              <a:alpha val="3125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4" name="Google Shape;3754;p47"/>
          <p:cNvGrpSpPr/>
          <p:nvPr/>
        </p:nvGrpSpPr>
        <p:grpSpPr>
          <a:xfrm>
            <a:off x="808300" y="1850689"/>
            <a:ext cx="3163480" cy="901879"/>
            <a:chOff x="889220" y="1694096"/>
            <a:chExt cx="3163480" cy="901879"/>
          </a:xfrm>
        </p:grpSpPr>
        <p:sp>
          <p:nvSpPr>
            <p:cNvPr id="3757" name="Google Shape;3757;p47"/>
            <p:cNvSpPr txBox="1"/>
            <p:nvPr/>
          </p:nvSpPr>
          <p:spPr>
            <a:xfrm>
              <a:off x="889220" y="1694096"/>
              <a:ext cx="2460413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Kebutuhan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keamanan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disertakan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dalam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untuk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menjamin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3252900" y="1796175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59" name="Google Shape;3759;p47"/>
          <p:cNvGrpSpPr/>
          <p:nvPr/>
        </p:nvGrpSpPr>
        <p:grpSpPr>
          <a:xfrm>
            <a:off x="898700" y="3458711"/>
            <a:ext cx="3154000" cy="811539"/>
            <a:chOff x="898700" y="3458711"/>
            <a:chExt cx="3154000" cy="811539"/>
          </a:xfrm>
        </p:grpSpPr>
        <p:sp>
          <p:nvSpPr>
            <p:cNvPr id="3762" name="Google Shape;3762;p47"/>
            <p:cNvSpPr txBox="1"/>
            <p:nvPr/>
          </p:nvSpPr>
          <p:spPr>
            <a:xfrm>
              <a:off x="898700" y="3458711"/>
              <a:ext cx="21414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Memberikan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batasan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perilaku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pada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beroperasi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252900" y="3470450"/>
              <a:ext cx="799800" cy="79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4" name="Google Shape;3764;p47"/>
          <p:cNvGrpSpPr/>
          <p:nvPr/>
        </p:nvGrpSpPr>
        <p:grpSpPr>
          <a:xfrm>
            <a:off x="5143446" y="1694096"/>
            <a:ext cx="3101854" cy="901879"/>
            <a:chOff x="5143446" y="1694096"/>
            <a:chExt cx="3101854" cy="901879"/>
          </a:xfrm>
        </p:grpSpPr>
        <p:sp>
          <p:nvSpPr>
            <p:cNvPr id="3767" name="Google Shape;3767;p47"/>
            <p:cNvSpPr txBox="1"/>
            <p:nvPr/>
          </p:nvSpPr>
          <p:spPr>
            <a:xfrm>
              <a:off x="5143446" y="1694096"/>
              <a:ext cx="2125708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Terkait dengan penentuan antarmuka dan interaksi pengguna dengan sistem</a:t>
              </a: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445500" y="1796175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9" name="Google Shape;3769;p47"/>
          <p:cNvGrpSpPr/>
          <p:nvPr/>
        </p:nvGrpSpPr>
        <p:grpSpPr>
          <a:xfrm>
            <a:off x="5143454" y="3458711"/>
            <a:ext cx="3101846" cy="811539"/>
            <a:chOff x="5143454" y="3458711"/>
            <a:chExt cx="3101846" cy="811539"/>
          </a:xfrm>
        </p:grpSpPr>
        <p:sp>
          <p:nvSpPr>
            <p:cNvPr id="3772" name="Google Shape;3772;p47"/>
            <p:cNvSpPr txBox="1"/>
            <p:nvPr/>
          </p:nvSpPr>
          <p:spPr>
            <a:xfrm>
              <a:off x="5143454" y="3458711"/>
              <a:ext cx="21257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Memberikan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batasan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mengenai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kecepatan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operasional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sebuah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500" y="3470450"/>
              <a:ext cx="799800" cy="7998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04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sp>
        <p:nvSpPr>
          <p:cNvPr id="27" name="Google Shape;3749;p47">
            <a:extLst>
              <a:ext uri="{FF2B5EF4-FFF2-40B4-BE49-F238E27FC236}">
                <a16:creationId xmlns:a16="http://schemas.microsoft.com/office/drawing/2014/main" id="{A9ECA366-C074-4D86-9903-3375657781C8}"/>
              </a:ext>
            </a:extLst>
          </p:cNvPr>
          <p:cNvSpPr txBox="1">
            <a:spLocks/>
          </p:cNvSpPr>
          <p:nvPr/>
        </p:nvSpPr>
        <p:spPr>
          <a:xfrm>
            <a:off x="713225" y="1533913"/>
            <a:ext cx="5255978" cy="26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chemeClr val="bg2"/>
                </a:solidFill>
              </a:rPr>
              <a:t>Keamanan</a:t>
            </a:r>
            <a:r>
              <a:rPr lang="en-US" sz="1800" dirty="0">
                <a:solidFill>
                  <a:schemeClr val="bg2"/>
                </a:solidFill>
              </a:rPr>
              <a:t> (safety dan security)</a:t>
            </a:r>
          </a:p>
        </p:txBody>
      </p:sp>
      <p:sp>
        <p:nvSpPr>
          <p:cNvPr id="28" name="Google Shape;3749;p47">
            <a:extLst>
              <a:ext uri="{FF2B5EF4-FFF2-40B4-BE49-F238E27FC236}">
                <a16:creationId xmlns:a16="http://schemas.microsoft.com/office/drawing/2014/main" id="{4B0C051D-7F3A-453C-A547-7237B3E06527}"/>
              </a:ext>
            </a:extLst>
          </p:cNvPr>
          <p:cNvSpPr txBox="1">
            <a:spLocks/>
          </p:cNvSpPr>
          <p:nvPr/>
        </p:nvSpPr>
        <p:spPr>
          <a:xfrm>
            <a:off x="5502362" y="1442986"/>
            <a:ext cx="5255978" cy="26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err="1">
                <a:solidFill>
                  <a:schemeClr val="bg2"/>
                </a:solidFill>
              </a:rPr>
              <a:t>Kegunaan</a:t>
            </a:r>
            <a:r>
              <a:rPr lang="en-US" sz="1800" dirty="0">
                <a:solidFill>
                  <a:schemeClr val="bg2"/>
                </a:solidFill>
              </a:rPr>
              <a:t> (usability)</a:t>
            </a:r>
          </a:p>
        </p:txBody>
      </p:sp>
      <p:sp>
        <p:nvSpPr>
          <p:cNvPr id="29" name="Google Shape;3749;p47">
            <a:extLst>
              <a:ext uri="{FF2B5EF4-FFF2-40B4-BE49-F238E27FC236}">
                <a16:creationId xmlns:a16="http://schemas.microsoft.com/office/drawing/2014/main" id="{255FE579-BEDD-4EDA-A5FE-C18144B6EE04}"/>
              </a:ext>
            </a:extLst>
          </p:cNvPr>
          <p:cNvSpPr txBox="1">
            <a:spLocks/>
          </p:cNvSpPr>
          <p:nvPr/>
        </p:nvSpPr>
        <p:spPr>
          <a:xfrm>
            <a:off x="1270636" y="3169206"/>
            <a:ext cx="1998077" cy="2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bg2"/>
                </a:solidFill>
              </a:rPr>
              <a:t>Reliabilitas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0" name="Google Shape;3749;p47">
            <a:extLst>
              <a:ext uri="{FF2B5EF4-FFF2-40B4-BE49-F238E27FC236}">
                <a16:creationId xmlns:a16="http://schemas.microsoft.com/office/drawing/2014/main" id="{621BF02B-36B2-40CA-BC7A-3B50A6FB2D9A}"/>
              </a:ext>
            </a:extLst>
          </p:cNvPr>
          <p:cNvSpPr txBox="1">
            <a:spLocks/>
          </p:cNvSpPr>
          <p:nvPr/>
        </p:nvSpPr>
        <p:spPr>
          <a:xfrm>
            <a:off x="5339273" y="3199825"/>
            <a:ext cx="2687578" cy="21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bril Fatface"/>
              <a:buNone/>
              <a:defRPr sz="2600" b="0" i="0" u="none" strike="noStrike" cap="non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err="1">
                <a:solidFill>
                  <a:schemeClr val="bg2"/>
                </a:solidFill>
              </a:rPr>
              <a:t>Performansi</a:t>
            </a:r>
            <a:r>
              <a:rPr lang="en-US" sz="1800" dirty="0">
                <a:solidFill>
                  <a:schemeClr val="bg2"/>
                </a:solidFill>
              </a:rPr>
              <a:t> (</a:t>
            </a:r>
            <a:r>
              <a:rPr lang="en-US" sz="1800" dirty="0" err="1">
                <a:solidFill>
                  <a:schemeClr val="bg2"/>
                </a:solidFill>
              </a:rPr>
              <a:t>kinerja</a:t>
            </a:r>
            <a:r>
              <a:rPr lang="en-US" sz="1800" dirty="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EDF644-0A7D-4199-8874-07566C62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Analis</a:t>
            </a:r>
            <a:br>
              <a:rPr lang="en-US" sz="4000" b="1" dirty="0"/>
            </a:b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7F9B84-647B-4AF6-8CC2-9A19A824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4" y="2087250"/>
            <a:ext cx="4837911" cy="2499300"/>
          </a:xfrm>
        </p:spPr>
        <p:txBody>
          <a:bodyPr/>
          <a:lstStyle/>
          <a:p>
            <a:r>
              <a:rPr lang="en-ID" dirty="0" err="1"/>
              <a:t>Dituntut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Proyek</a:t>
            </a:r>
            <a:endParaRPr lang="en-ID" dirty="0"/>
          </a:p>
          <a:p>
            <a:pPr>
              <a:buFont typeface="Arial" panose="020B0604020202020204" pitchFamily="34" charset="0"/>
              <a:buChar char="•"/>
            </a:pPr>
            <a:r>
              <a:rPr lang="en-ID" dirty="0"/>
              <a:t>Mediator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dirty="0" err="1"/>
              <a:t>Inovator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r>
              <a:rPr lang="en-ID" sz="1600" dirty="0"/>
              <a:t>Nama Lain  :</a:t>
            </a:r>
          </a:p>
          <a:p>
            <a:r>
              <a:rPr lang="en-ID" sz="1600" dirty="0"/>
              <a:t>	System Engineer, Chief System Designer, Program Analyst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6027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/>
              <a:t>Prinsip-Prinsip</a:t>
            </a:r>
            <a:r>
              <a:rPr lang="en-US" sz="2000" b="1" dirty="0"/>
              <a:t> </a:t>
            </a:r>
            <a:r>
              <a:rPr lang="en-US" sz="2000" b="1" dirty="0" err="1"/>
              <a:t>Analisis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3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4633990" y="1384723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2" name="Google Shape;3752;p47"/>
          <p:cNvSpPr/>
          <p:nvPr/>
        </p:nvSpPr>
        <p:spPr>
          <a:xfrm>
            <a:off x="457203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FF736E">
              <a:alpha val="183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3" name="Google Shape;3753;p47"/>
          <p:cNvSpPr/>
          <p:nvPr/>
        </p:nvSpPr>
        <p:spPr>
          <a:xfrm>
            <a:off x="4633990" y="3109502"/>
            <a:ext cx="4052700" cy="1622700"/>
          </a:xfrm>
          <a:prstGeom prst="roundRect">
            <a:avLst>
              <a:gd name="adj" fmla="val 50000"/>
            </a:avLst>
          </a:prstGeom>
          <a:solidFill>
            <a:srgbClr val="4088BE">
              <a:alpha val="3125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54" name="Google Shape;3754;p47"/>
          <p:cNvGrpSpPr/>
          <p:nvPr/>
        </p:nvGrpSpPr>
        <p:grpSpPr>
          <a:xfrm>
            <a:off x="889220" y="1694096"/>
            <a:ext cx="3163480" cy="901879"/>
            <a:chOff x="889220" y="1694096"/>
            <a:chExt cx="3163480" cy="901879"/>
          </a:xfrm>
        </p:grpSpPr>
        <p:sp>
          <p:nvSpPr>
            <p:cNvPr id="3757" name="Google Shape;3757;p47"/>
            <p:cNvSpPr txBox="1"/>
            <p:nvPr/>
          </p:nvSpPr>
          <p:spPr>
            <a:xfrm>
              <a:off x="889220" y="1694096"/>
              <a:ext cx="2661243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Domain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masalah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harus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dapat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direpresentasikan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mudah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dimengerti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3252900" y="1796175"/>
              <a:ext cx="799800" cy="7998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01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59" name="Google Shape;3759;p47"/>
          <p:cNvGrpSpPr/>
          <p:nvPr/>
        </p:nvGrpSpPr>
        <p:grpSpPr>
          <a:xfrm>
            <a:off x="898700" y="3458711"/>
            <a:ext cx="3154000" cy="811539"/>
            <a:chOff x="898700" y="3458711"/>
            <a:chExt cx="3154000" cy="811539"/>
          </a:xfrm>
        </p:grpSpPr>
        <p:sp>
          <p:nvSpPr>
            <p:cNvPr id="3762" name="Google Shape;3762;p47"/>
            <p:cNvSpPr txBox="1"/>
            <p:nvPr/>
          </p:nvSpPr>
          <p:spPr>
            <a:xfrm>
              <a:off x="898700" y="3458711"/>
              <a:ext cx="21414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Harus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ada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model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yg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dpt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menggambarkan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fungsi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dan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perilaku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sistem</a:t>
              </a:r>
              <a:endPara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252900" y="3470450"/>
              <a:ext cx="799800" cy="79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03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4" name="Google Shape;3764;p47"/>
          <p:cNvGrpSpPr/>
          <p:nvPr/>
        </p:nvGrpSpPr>
        <p:grpSpPr>
          <a:xfrm>
            <a:off x="5143446" y="1694096"/>
            <a:ext cx="3101854" cy="901879"/>
            <a:chOff x="5143446" y="1694096"/>
            <a:chExt cx="3101854" cy="901879"/>
          </a:xfrm>
        </p:grpSpPr>
        <p:sp>
          <p:nvSpPr>
            <p:cNvPr id="3767" name="Google Shape;3767;p47"/>
            <p:cNvSpPr txBox="1"/>
            <p:nvPr/>
          </p:nvSpPr>
          <p:spPr>
            <a:xfrm>
              <a:off x="5143446" y="1694096"/>
              <a:ext cx="2125708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sv-SE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 dan masalah harus dapat dibuat bertingkat (dipartisi) perinciannya</a:t>
              </a: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7445500" y="1796175"/>
              <a:ext cx="799800" cy="7998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02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  <p:grpSp>
        <p:nvGrpSpPr>
          <p:cNvPr id="3769" name="Google Shape;3769;p47"/>
          <p:cNvGrpSpPr/>
          <p:nvPr/>
        </p:nvGrpSpPr>
        <p:grpSpPr>
          <a:xfrm>
            <a:off x="5195713" y="3349373"/>
            <a:ext cx="3049587" cy="920877"/>
            <a:chOff x="5195713" y="3349373"/>
            <a:chExt cx="3049587" cy="920877"/>
          </a:xfrm>
        </p:grpSpPr>
        <p:sp>
          <p:nvSpPr>
            <p:cNvPr id="3772" name="Google Shape;3772;p47"/>
            <p:cNvSpPr txBox="1"/>
            <p:nvPr/>
          </p:nvSpPr>
          <p:spPr>
            <a:xfrm>
              <a:off x="5195713" y="3349373"/>
              <a:ext cx="2125700" cy="81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Proses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Analisis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harus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berpindah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informasi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dasar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perincian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dirty="0" err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implementasi</a:t>
              </a:r>
              <a:r>
                <a:rPr lang="en-US" dirty="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7445500" y="3470450"/>
              <a:ext cx="799800" cy="7998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04</a:t>
              </a:r>
              <a:endPara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911953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679</Words>
  <Application>Microsoft Office PowerPoint</Application>
  <PresentationFormat>On-screen Show (16:9)</PresentationFormat>
  <Paragraphs>129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Montserrat SemiBold</vt:lpstr>
      <vt:lpstr>Montserrat Medium</vt:lpstr>
      <vt:lpstr>Abril Fatface</vt:lpstr>
      <vt:lpstr>Montserrat</vt:lpstr>
      <vt:lpstr>Arial</vt:lpstr>
      <vt:lpstr>Wingdings</vt:lpstr>
      <vt:lpstr>Global Expansion Consulting Infographics Toolkit by Slidesgo</vt:lpstr>
      <vt:lpstr>ANALISIS KEBUTUHAN</vt:lpstr>
      <vt:lpstr>Lingkup Analisis</vt:lpstr>
      <vt:lpstr>Hubungan Antara Analisis dan Perancangan</vt:lpstr>
      <vt:lpstr>Jenis Kebutuhan</vt:lpstr>
      <vt:lpstr>KEBUTUHAN FUNGSIONAL</vt:lpstr>
      <vt:lpstr>KEBUTUHAN NON FUNGSIONAL</vt:lpstr>
      <vt:lpstr>KEBUTUHAN NON FUNGSIONAL</vt:lpstr>
      <vt:lpstr>Sistem Analis </vt:lpstr>
      <vt:lpstr>Prinsip-Prinsip Analisis</vt:lpstr>
      <vt:lpstr>Domain Information</vt:lpstr>
      <vt:lpstr>Domain Information :</vt:lpstr>
      <vt:lpstr>PEMODELAN</vt:lpstr>
      <vt:lpstr>Spesifikasi</vt:lpstr>
      <vt:lpstr>Balzer dan Goldman memberikan 8 prinsip spesifikasi </vt:lpstr>
      <vt:lpstr>TUGAS 3</vt:lpstr>
      <vt:lpstr>Sistematika Penulisan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Expansion Consulting Toolkit Infographics </dc:title>
  <cp:lastModifiedBy>millati izzatillah</cp:lastModifiedBy>
  <cp:revision>52</cp:revision>
  <dcterms:modified xsi:type="dcterms:W3CDTF">2021-09-08T01:39:47Z</dcterms:modified>
</cp:coreProperties>
</file>