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304" r:id="rId3"/>
    <p:sldId id="305" r:id="rId4"/>
    <p:sldId id="306" r:id="rId5"/>
    <p:sldId id="307" r:id="rId6"/>
    <p:sldId id="308" r:id="rId7"/>
    <p:sldId id="263" r:id="rId8"/>
    <p:sldId id="267" r:id="rId9"/>
    <p:sldId id="309" r:id="rId10"/>
    <p:sldId id="266" r:id="rId11"/>
    <p:sldId id="310" r:id="rId12"/>
    <p:sldId id="268" r:id="rId13"/>
    <p:sldId id="269" r:id="rId14"/>
    <p:sldId id="262" r:id="rId15"/>
    <p:sldId id="311" r:id="rId16"/>
  </p:sldIdLst>
  <p:sldSz cx="9144000" cy="5143500" type="screen16x9"/>
  <p:notesSz cx="6858000" cy="9144000"/>
  <p:embeddedFontLst>
    <p:embeddedFont>
      <p:font typeface="Abril Fatfac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Montserrat Medium" panose="020B0604020202020204" charset="0"/>
      <p:regular r:id="rId31"/>
      <p:bold r:id="rId32"/>
      <p:italic r:id="rId33"/>
      <p:boldItalic r:id="rId34"/>
    </p:embeddedFont>
    <p:embeddedFont>
      <p:font typeface="Montserrat SemiBol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48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51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53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00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e1f5e1f1f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e1f5e1f1f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e1f5e1f1f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e1f5e1f1f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87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59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8996-FF3F-413C-A023-7639FC733378}" type="datetimeFigureOut">
              <a:rPr lang="id-ID" smtClean="0"/>
              <a:pPr/>
              <a:t>08/09/2021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3E5-802B-4C90-A499-002324A0A6E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7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0" r:id="rId17"/>
    <p:sldLayoutId id="2147483671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1019596"/>
            <a:ext cx="3480600" cy="3299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/>
              <a:t>ANALISA </a:t>
            </a:r>
            <a:r>
              <a:rPr lang="id-ID" sz="3200" b="1" dirty="0"/>
              <a:t>BERORIENTASI</a:t>
            </a:r>
            <a:r>
              <a:rPr lang="id-ID" sz="3600" b="1" dirty="0"/>
              <a:t> OBJEK</a:t>
            </a:r>
            <a:endParaRPr sz="64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207858"/>
            <a:ext cx="4846200" cy="49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PERTEMUAN 11– REKAYASA PERANGKAT LUNAK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Google Shape;3594;p41">
            <a:extLst>
              <a:ext uri="{FF2B5EF4-FFF2-40B4-BE49-F238E27FC236}">
                <a16:creationId xmlns:a16="http://schemas.microsoft.com/office/drawing/2014/main" id="{7E3EDBD1-B78C-4CE2-AD02-745C9C48C49C}"/>
              </a:ext>
            </a:extLst>
          </p:cNvPr>
          <p:cNvSpPr txBox="1">
            <a:spLocks/>
          </p:cNvSpPr>
          <p:nvPr/>
        </p:nvSpPr>
        <p:spPr>
          <a:xfrm>
            <a:off x="2320623" y="1447125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000" dirty="0"/>
              <a:t>Identifikasi struktur dalam analisis berorientasi objek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11904" y="1080386"/>
            <a:ext cx="6480175" cy="3997325"/>
          </a:xfrm>
        </p:spPr>
        <p:txBody>
          <a:bodyPr>
            <a:normAutofit/>
          </a:bodyPr>
          <a:lstStyle/>
          <a:p>
            <a:r>
              <a:rPr lang="id-ID" dirty="0"/>
              <a:t>Generalization Specialialization. (Gen-Spec) Structure dapat dianggap sebagai  ‘is a’ atau ‘is a kind of’.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r>
              <a:rPr lang="id-ID" dirty="0"/>
              <a:t>Whole Part Struktur dapat dianggap sebagai ‘has a’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r>
              <a:rPr lang="id-ID" dirty="0"/>
              <a:t> </a:t>
            </a:r>
          </a:p>
          <a:p>
            <a:pPr>
              <a:buNone/>
            </a:pPr>
            <a:endParaRPr lang="id-ID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463735" y="1658820"/>
            <a:ext cx="1460445" cy="920080"/>
            <a:chOff x="7776" y="13367"/>
            <a:chExt cx="1296" cy="1152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7776" y="13943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7776" y="13943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9072" y="13943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8154" y="13799"/>
              <a:ext cx="576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8446" y="1336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4193957" y="3024640"/>
            <a:ext cx="162018" cy="1296144"/>
            <a:chOff x="10656" y="10656"/>
            <a:chExt cx="0" cy="1420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0656" y="1065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10656" y="1164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5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2065" y="727670"/>
            <a:ext cx="7339869" cy="4374486"/>
          </a:xfrm>
        </p:spPr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d-ID" dirty="0"/>
              <a:t>Sebuah pesawat merupakan assembly dari 0-4 mesin. Dan sebuah mesin merupakan bagian dari 0-1 pesawat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d-ID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d-ID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d-ID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d-ID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d-ID" dirty="0"/>
              <a:t>Sebuah organisasi merupakan kumpulan dari   0-n staf. Dan seorang staf merupakan bagian dari tepat 1 organisasi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d-ID" sz="2400" dirty="0">
              <a:latin typeface="Arial" pitchFamily="34" charset="0"/>
              <a:cs typeface="Arial" pitchFamily="34" charset="0"/>
            </a:endParaRPr>
          </a:p>
          <a:p>
            <a:endParaRPr lang="id-ID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41480"/>
            <a:ext cx="6172200" cy="594066"/>
          </a:xfrm>
        </p:spPr>
        <p:txBody>
          <a:bodyPr>
            <a:noAutofit/>
          </a:bodyPr>
          <a:lstStyle/>
          <a:p>
            <a:pPr lvl="0"/>
            <a:r>
              <a:rPr lang="id-ID" sz="2800" dirty="0">
                <a:solidFill>
                  <a:schemeClr val="tx1"/>
                </a:solidFill>
              </a:rPr>
              <a:t>Whole Part</a:t>
            </a:r>
          </a:p>
        </p:txBody>
      </p: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3545886" y="1329612"/>
            <a:ext cx="1836204" cy="1350150"/>
            <a:chOff x="2304" y="3888"/>
            <a:chExt cx="2304" cy="2592"/>
          </a:xfrm>
        </p:grpSpPr>
        <p:grpSp>
          <p:nvGrpSpPr>
            <p:cNvPr id="2072" name="Group 24"/>
            <p:cNvGrpSpPr>
              <a:grpSpLocks/>
            </p:cNvGrpSpPr>
            <p:nvPr/>
          </p:nvGrpSpPr>
          <p:grpSpPr bwMode="auto">
            <a:xfrm>
              <a:off x="2304" y="3888"/>
              <a:ext cx="2304" cy="2592"/>
              <a:chOff x="1440" y="6296"/>
              <a:chExt cx="1152" cy="2146"/>
            </a:xfrm>
          </p:grpSpPr>
          <p:grpSp>
            <p:nvGrpSpPr>
              <p:cNvPr id="2080" name="Group 32"/>
              <p:cNvGrpSpPr>
                <a:grpSpLocks/>
              </p:cNvGrpSpPr>
              <p:nvPr/>
            </p:nvGrpSpPr>
            <p:grpSpPr bwMode="auto">
              <a:xfrm>
                <a:off x="1440" y="6296"/>
                <a:ext cx="1152" cy="864"/>
                <a:chOff x="1440" y="6336"/>
                <a:chExt cx="1152" cy="864"/>
              </a:xfrm>
            </p:grpSpPr>
            <p:sp>
              <p:nvSpPr>
                <p:cNvPr id="2084" name="AutoShape 36"/>
                <p:cNvSpPr>
                  <a:spLocks noChangeArrowheads="1"/>
                </p:cNvSpPr>
                <p:nvPr/>
              </p:nvSpPr>
              <p:spPr bwMode="auto">
                <a:xfrm>
                  <a:off x="1440" y="6336"/>
                  <a:ext cx="1152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83" name="AutoShape 35"/>
                <p:cNvSpPr>
                  <a:spLocks noChangeArrowheads="1"/>
                </p:cNvSpPr>
                <p:nvPr/>
              </p:nvSpPr>
              <p:spPr bwMode="auto">
                <a:xfrm>
                  <a:off x="1514" y="6410"/>
                  <a:ext cx="1008" cy="7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id-ID" sz="900" b="1">
                      <a:solidFill>
                        <a:srgbClr val="4F81BD"/>
                      </a:solidFill>
                      <a:latin typeface="Cambria" pitchFamily="18" charset="0"/>
                      <a:ea typeface="Times New Roman" pitchFamily="18" charset="0"/>
                      <a:cs typeface="Times New Roman" pitchFamily="18" charset="0"/>
                    </a:rPr>
                    <a:t>Pesawat</a:t>
                  </a:r>
                  <a:endParaRPr lang="id-ID" sz="975" b="1">
                    <a:solidFill>
                      <a:srgbClr val="4F81BD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id-ID" sz="135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82" name="Line 34"/>
                <p:cNvSpPr>
                  <a:spLocks noChangeShapeType="1"/>
                </p:cNvSpPr>
                <p:nvPr/>
              </p:nvSpPr>
              <p:spPr bwMode="auto">
                <a:xfrm>
                  <a:off x="1514" y="67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81" name="Line 33"/>
                <p:cNvSpPr>
                  <a:spLocks noChangeShapeType="1"/>
                </p:cNvSpPr>
                <p:nvPr/>
              </p:nvSpPr>
              <p:spPr bwMode="auto">
                <a:xfrm>
                  <a:off x="1514" y="69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</p:grpSp>
          <p:grpSp>
            <p:nvGrpSpPr>
              <p:cNvPr id="2075" name="Group 27"/>
              <p:cNvGrpSpPr>
                <a:grpSpLocks/>
              </p:cNvGrpSpPr>
              <p:nvPr/>
            </p:nvGrpSpPr>
            <p:grpSpPr bwMode="auto">
              <a:xfrm>
                <a:off x="1440" y="7578"/>
                <a:ext cx="1152" cy="864"/>
                <a:chOff x="1440" y="6336"/>
                <a:chExt cx="1152" cy="864"/>
              </a:xfrm>
            </p:grpSpPr>
            <p:sp>
              <p:nvSpPr>
                <p:cNvPr id="2079" name="AutoShape 31"/>
                <p:cNvSpPr>
                  <a:spLocks noChangeArrowheads="1"/>
                </p:cNvSpPr>
                <p:nvPr/>
              </p:nvSpPr>
              <p:spPr bwMode="auto">
                <a:xfrm>
                  <a:off x="1440" y="6336"/>
                  <a:ext cx="1152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78" name="AutoShape 30"/>
                <p:cNvSpPr>
                  <a:spLocks noChangeArrowheads="1"/>
                </p:cNvSpPr>
                <p:nvPr/>
              </p:nvSpPr>
              <p:spPr bwMode="auto">
                <a:xfrm>
                  <a:off x="1514" y="6410"/>
                  <a:ext cx="1008" cy="7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id-ID" sz="900" b="1">
                      <a:solidFill>
                        <a:srgbClr val="4F81BD"/>
                      </a:solidFill>
                      <a:latin typeface="Cambria" pitchFamily="18" charset="0"/>
                      <a:ea typeface="Times New Roman" pitchFamily="18" charset="0"/>
                      <a:cs typeface="Times New Roman" pitchFamily="18" charset="0"/>
                    </a:rPr>
                    <a:t>Mesin</a:t>
                  </a:r>
                  <a:endParaRPr lang="id-ID" sz="975" b="1">
                    <a:solidFill>
                      <a:srgbClr val="4F81BD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id-ID" sz="135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7" name="Line 29"/>
                <p:cNvSpPr>
                  <a:spLocks noChangeShapeType="1"/>
                </p:cNvSpPr>
                <p:nvPr/>
              </p:nvSpPr>
              <p:spPr bwMode="auto">
                <a:xfrm>
                  <a:off x="1514" y="67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76" name="Line 28"/>
                <p:cNvSpPr>
                  <a:spLocks noChangeShapeType="1"/>
                </p:cNvSpPr>
                <p:nvPr/>
              </p:nvSpPr>
              <p:spPr bwMode="auto">
                <a:xfrm>
                  <a:off x="1514" y="69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</p:grp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996" y="715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V="1">
                <a:off x="1996" y="730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</p:grp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736" y="4896"/>
              <a:ext cx="72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id-ID" sz="825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0-4</a:t>
              </a:r>
              <a:endParaRPr lang="id-ID" sz="13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3456" y="5108"/>
              <a:ext cx="1152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id-ID" sz="825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0-1</a:t>
              </a:r>
              <a:endParaRPr lang="id-ID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3545886" y="3435846"/>
            <a:ext cx="1890210" cy="1458162"/>
            <a:chOff x="6048" y="3888"/>
            <a:chExt cx="2160" cy="2592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6048" y="3888"/>
              <a:ext cx="2160" cy="2592"/>
              <a:chOff x="1440" y="6296"/>
              <a:chExt cx="1152" cy="2146"/>
            </a:xfrm>
          </p:grpSpPr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1440" y="6296"/>
                <a:ext cx="1152" cy="864"/>
                <a:chOff x="1440" y="6336"/>
                <a:chExt cx="1152" cy="864"/>
              </a:xfrm>
            </p:grpSpPr>
            <p:sp>
              <p:nvSpPr>
                <p:cNvPr id="2068" name="AutoShape 20"/>
                <p:cNvSpPr>
                  <a:spLocks noChangeArrowheads="1"/>
                </p:cNvSpPr>
                <p:nvPr/>
              </p:nvSpPr>
              <p:spPr bwMode="auto">
                <a:xfrm>
                  <a:off x="1440" y="6336"/>
                  <a:ext cx="1152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67" name="AutoShape 19"/>
                <p:cNvSpPr>
                  <a:spLocks noChangeArrowheads="1"/>
                </p:cNvSpPr>
                <p:nvPr/>
              </p:nvSpPr>
              <p:spPr bwMode="auto">
                <a:xfrm>
                  <a:off x="1514" y="6410"/>
                  <a:ext cx="1008" cy="7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id-ID" sz="900" b="1">
                      <a:solidFill>
                        <a:srgbClr val="4F81BD"/>
                      </a:solidFill>
                      <a:latin typeface="Cambria" pitchFamily="18" charset="0"/>
                      <a:ea typeface="Times New Roman" pitchFamily="18" charset="0"/>
                      <a:cs typeface="Times New Roman" pitchFamily="18" charset="0"/>
                    </a:rPr>
                    <a:t>Organisasi</a:t>
                  </a:r>
                  <a:endParaRPr lang="id-ID" sz="975" b="1">
                    <a:solidFill>
                      <a:srgbClr val="4F81BD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id-ID" sz="135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514" y="67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514" y="69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</p:grpSp>
          <p:grpSp>
            <p:nvGrpSpPr>
              <p:cNvPr id="2059" name="Group 11"/>
              <p:cNvGrpSpPr>
                <a:grpSpLocks/>
              </p:cNvGrpSpPr>
              <p:nvPr/>
            </p:nvGrpSpPr>
            <p:grpSpPr bwMode="auto">
              <a:xfrm>
                <a:off x="1440" y="7578"/>
                <a:ext cx="1152" cy="864"/>
                <a:chOff x="1440" y="6336"/>
                <a:chExt cx="1152" cy="864"/>
              </a:xfrm>
            </p:grpSpPr>
            <p:sp>
              <p:nvSpPr>
                <p:cNvPr id="2063" name="AutoShape 15"/>
                <p:cNvSpPr>
                  <a:spLocks noChangeArrowheads="1"/>
                </p:cNvSpPr>
                <p:nvPr/>
              </p:nvSpPr>
              <p:spPr bwMode="auto">
                <a:xfrm>
                  <a:off x="1440" y="6336"/>
                  <a:ext cx="1152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62" name="AutoShape 14"/>
                <p:cNvSpPr>
                  <a:spLocks noChangeArrowheads="1"/>
                </p:cNvSpPr>
                <p:nvPr/>
              </p:nvSpPr>
              <p:spPr bwMode="auto">
                <a:xfrm>
                  <a:off x="1514" y="6410"/>
                  <a:ext cx="1008" cy="7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id-ID" sz="900" b="1">
                      <a:solidFill>
                        <a:srgbClr val="4F81BD"/>
                      </a:solidFill>
                      <a:latin typeface="Cambria" pitchFamily="18" charset="0"/>
                      <a:ea typeface="Times New Roman" pitchFamily="18" charset="0"/>
                      <a:cs typeface="Times New Roman" pitchFamily="18" charset="0"/>
                    </a:rPr>
                    <a:t>Staf</a:t>
                  </a:r>
                  <a:endParaRPr lang="id-ID" sz="975" b="1">
                    <a:solidFill>
                      <a:srgbClr val="4F81BD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id-ID" sz="135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1" name="Line 13"/>
                <p:cNvSpPr>
                  <a:spLocks noChangeShapeType="1"/>
                </p:cNvSpPr>
                <p:nvPr/>
              </p:nvSpPr>
              <p:spPr bwMode="auto">
                <a:xfrm>
                  <a:off x="1514" y="67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  <p:sp>
              <p:nvSpPr>
                <p:cNvPr id="2060" name="Line 12"/>
                <p:cNvSpPr>
                  <a:spLocks noChangeShapeType="1"/>
                </p:cNvSpPr>
                <p:nvPr/>
              </p:nvSpPr>
              <p:spPr bwMode="auto">
                <a:xfrm>
                  <a:off x="1514" y="694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50"/>
                </a:p>
              </p:txBody>
            </p:sp>
          </p:grp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1996" y="715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V="1">
                <a:off x="1996" y="730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50"/>
              </a:p>
            </p:txBody>
          </p:sp>
        </p:grp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6552" y="4842"/>
              <a:ext cx="108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id-ID" sz="825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0-n</a:t>
              </a:r>
              <a:endParaRPr lang="id-ID" sz="13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7097" y="5108"/>
              <a:ext cx="108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id-ID" sz="825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id-ID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615679" y="204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id-ID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108608"/>
            <a:ext cx="6480720" cy="3623381"/>
          </a:xfrm>
        </p:spPr>
        <p:txBody>
          <a:bodyPr/>
          <a:lstStyle/>
          <a:p>
            <a:pPr lvl="0"/>
            <a:r>
              <a:rPr lang="id-ID" dirty="0"/>
              <a:t>Masalah yang besar sebaiknya dibagi-bagi dalam lingkup masalah yang lebih kecil lagi.</a:t>
            </a:r>
          </a:p>
          <a:p>
            <a:pPr lvl="0"/>
            <a:r>
              <a:rPr lang="id-ID" dirty="0"/>
              <a:t>Begitu pula dalam OO, kelas-kelas yang ada dapat di kumpulkan dalam satu domain masalah tertentu.</a:t>
            </a:r>
          </a:p>
          <a:p>
            <a:pPr lvl="0"/>
            <a:r>
              <a:rPr lang="id-ID" dirty="0"/>
              <a:t>Notasi :</a:t>
            </a:r>
          </a:p>
          <a:p>
            <a:pPr marL="13970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411510"/>
            <a:ext cx="6172200" cy="594066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n-US" sz="3100" dirty="0">
                <a:solidFill>
                  <a:schemeClr val="tx1"/>
                </a:solidFill>
                <a:latin typeface="Abril Fatface"/>
                <a:sym typeface="Abril Fatface"/>
              </a:rPr>
              <a:t>Subject</a:t>
            </a:r>
            <a:br>
              <a:rPr lang="id-ID" sz="1800" b="1" i="1" dirty="0"/>
            </a:br>
            <a:endParaRPr lang="id-ID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4528" y="3076981"/>
            <a:ext cx="1872361" cy="1054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r>
              <a:rPr lang="id-ID" sz="10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1. Subject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99710" y="3076981"/>
            <a:ext cx="2052228" cy="1054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r>
              <a:rPr lang="id-ID" sz="9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                              	                 1</a:t>
            </a:r>
          </a:p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endParaRPr lang="en-US" sz="9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r>
              <a:rPr lang="id-ID" sz="9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	</a:t>
            </a:r>
          </a:p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r>
              <a:rPr lang="id-ID" sz="9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                                  	                1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4383" y="1036196"/>
            <a:ext cx="6426714" cy="36585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2 jenis hubungan antar kelas </a:t>
            </a:r>
            <a:endParaRPr lang="en-US" b="1" dirty="0"/>
          </a:p>
          <a:p>
            <a:pPr>
              <a:buNone/>
            </a:pPr>
            <a:endParaRPr lang="id-ID" b="1" dirty="0"/>
          </a:p>
          <a:p>
            <a:pPr lvl="0"/>
            <a:r>
              <a:rPr lang="id-ID" dirty="0"/>
              <a:t>Intance Connection </a:t>
            </a:r>
          </a:p>
          <a:p>
            <a:pPr lvl="1"/>
            <a:r>
              <a:rPr lang="id-ID" dirty="0"/>
              <a:t>merupakan suatu hubungan antar objek, dimana suatu objek membutuhkan objek lain untuk memenuhi tanggung jawabnya.</a:t>
            </a:r>
            <a:endParaRPr lang="en-US" dirty="0"/>
          </a:p>
          <a:p>
            <a:pPr lvl="1">
              <a:buNone/>
            </a:pPr>
            <a:endParaRPr lang="id-ID" dirty="0"/>
          </a:p>
          <a:p>
            <a:pPr lvl="0"/>
            <a:r>
              <a:rPr lang="id-ID" dirty="0"/>
              <a:t>Message Connection</a:t>
            </a:r>
          </a:p>
          <a:p>
            <a:pPr lvl="1"/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 Dimana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service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lain (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class yang </a:t>
            </a:r>
            <a:r>
              <a:rPr lang="en-US" dirty="0" err="1"/>
              <a:t>beda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8897" y="448739"/>
            <a:ext cx="6172200" cy="583574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id-ID" dirty="0">
                <a:solidFill>
                  <a:schemeClr val="tx1"/>
                </a:solidFill>
                <a:latin typeface="Abril Fatface"/>
              </a:rPr>
              <a:t>Hubungan antar Kelas</a:t>
            </a:r>
            <a:br>
              <a:rPr lang="id-ID" sz="3000" dirty="0"/>
            </a:br>
            <a:endParaRPr lang="id-ID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900" dirty="0"/>
              <a:t>4  Aktivitas Dalam Perancangan Berorientasi Objek</a:t>
            </a:r>
          </a:p>
        </p:txBody>
      </p:sp>
      <p:sp>
        <p:nvSpPr>
          <p:cNvPr id="3750" name="Google Shape;3750;p47"/>
          <p:cNvSpPr/>
          <p:nvPr/>
        </p:nvSpPr>
        <p:spPr>
          <a:xfrm>
            <a:off x="1185486" y="1504727"/>
            <a:ext cx="6696157" cy="532527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1247639" y="2314979"/>
            <a:ext cx="6696158" cy="53412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855332" y="1564353"/>
            <a:ext cx="5669501" cy="65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Designing the Problem Domain Component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847742" y="1450887"/>
            <a:ext cx="650780" cy="65078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847742" y="2275159"/>
            <a:ext cx="650780" cy="65078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2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871998" y="2424180"/>
            <a:ext cx="5493852" cy="49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Designing the Problem Domain Component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3751;p47">
            <a:extLst>
              <a:ext uri="{FF2B5EF4-FFF2-40B4-BE49-F238E27FC236}">
                <a16:creationId xmlns:a16="http://schemas.microsoft.com/office/drawing/2014/main" id="{9800F9D2-BD4B-431B-8EB5-C4AEE5A38DDF}"/>
              </a:ext>
            </a:extLst>
          </p:cNvPr>
          <p:cNvSpPr/>
          <p:nvPr/>
        </p:nvSpPr>
        <p:spPr>
          <a:xfrm>
            <a:off x="1246477" y="3168070"/>
            <a:ext cx="6696158" cy="534120"/>
          </a:xfrm>
          <a:prstGeom prst="roundRect">
            <a:avLst>
              <a:gd name="adj" fmla="val 50000"/>
            </a:avLst>
          </a:prstGeom>
          <a:solidFill>
            <a:schemeClr val="accent4">
              <a:alpha val="2768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68;p47">
            <a:extLst>
              <a:ext uri="{FF2B5EF4-FFF2-40B4-BE49-F238E27FC236}">
                <a16:creationId xmlns:a16="http://schemas.microsoft.com/office/drawing/2014/main" id="{CD3A2D24-494D-4A0C-96D0-8DA3F6792691}"/>
              </a:ext>
            </a:extLst>
          </p:cNvPr>
          <p:cNvSpPr/>
          <p:nvPr/>
        </p:nvSpPr>
        <p:spPr>
          <a:xfrm>
            <a:off x="847742" y="3091809"/>
            <a:ext cx="650780" cy="65078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3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61E1A-9AC3-45E1-AB67-65DB4FE7D04E}"/>
              </a:ext>
            </a:extLst>
          </p:cNvPr>
          <p:cNvSpPr txBox="1"/>
          <p:nvPr/>
        </p:nvSpPr>
        <p:spPr>
          <a:xfrm>
            <a:off x="1888181" y="3293439"/>
            <a:ext cx="507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2"/>
                </a:solidFill>
                <a:latin typeface="Montserrat"/>
              </a:rPr>
              <a:t>Designing the Task Management Component</a:t>
            </a:r>
            <a:endParaRPr lang="en-ID" dirty="0">
              <a:solidFill>
                <a:schemeClr val="dk2"/>
              </a:solidFill>
              <a:latin typeface="Montserrat"/>
            </a:endParaRPr>
          </a:p>
        </p:txBody>
      </p:sp>
      <p:sp>
        <p:nvSpPr>
          <p:cNvPr id="19" name="Google Shape;3750;p47">
            <a:extLst>
              <a:ext uri="{FF2B5EF4-FFF2-40B4-BE49-F238E27FC236}">
                <a16:creationId xmlns:a16="http://schemas.microsoft.com/office/drawing/2014/main" id="{97F03918-74A3-4B91-855F-F6AD37D1369F}"/>
              </a:ext>
            </a:extLst>
          </p:cNvPr>
          <p:cNvSpPr/>
          <p:nvPr/>
        </p:nvSpPr>
        <p:spPr>
          <a:xfrm>
            <a:off x="1185486" y="3921798"/>
            <a:ext cx="6696157" cy="532527"/>
          </a:xfrm>
          <a:prstGeom prst="roundRect">
            <a:avLst>
              <a:gd name="adj" fmla="val 50000"/>
            </a:avLst>
          </a:prstGeom>
          <a:solidFill>
            <a:srgbClr val="92D050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3757;p47">
            <a:extLst>
              <a:ext uri="{FF2B5EF4-FFF2-40B4-BE49-F238E27FC236}">
                <a16:creationId xmlns:a16="http://schemas.microsoft.com/office/drawing/2014/main" id="{D2F2EF1C-1440-4DE8-8CB0-6200A54175CE}"/>
              </a:ext>
            </a:extLst>
          </p:cNvPr>
          <p:cNvSpPr txBox="1"/>
          <p:nvPr/>
        </p:nvSpPr>
        <p:spPr>
          <a:xfrm>
            <a:off x="1855332" y="3981424"/>
            <a:ext cx="5669501" cy="65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Designing the Data MC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758;p47">
            <a:extLst>
              <a:ext uri="{FF2B5EF4-FFF2-40B4-BE49-F238E27FC236}">
                <a16:creationId xmlns:a16="http://schemas.microsoft.com/office/drawing/2014/main" id="{9E50459D-F7B1-4EBE-9FD9-CC915A344F0F}"/>
              </a:ext>
            </a:extLst>
          </p:cNvPr>
          <p:cNvSpPr/>
          <p:nvPr/>
        </p:nvSpPr>
        <p:spPr>
          <a:xfrm>
            <a:off x="847742" y="3867958"/>
            <a:ext cx="650780" cy="650780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4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/>
              <a:t>4 komponen dalam perancangan berorientasi objek</a:t>
            </a:r>
            <a:endParaRPr lang="nn-NO" sz="24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1185486" y="1504727"/>
            <a:ext cx="6696157" cy="532527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1247639" y="2314979"/>
            <a:ext cx="6696158" cy="53412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855332" y="1564353"/>
            <a:ext cx="5669501" cy="65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Problem Domain Component (PDC)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847742" y="1450887"/>
            <a:ext cx="650780" cy="65078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847742" y="2275159"/>
            <a:ext cx="650780" cy="65078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2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871998" y="2424180"/>
            <a:ext cx="5493852" cy="49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Human Interaction Component (HIC)</a:t>
            </a:r>
          </a:p>
        </p:txBody>
      </p:sp>
      <p:sp>
        <p:nvSpPr>
          <p:cNvPr id="9" name="Google Shape;3751;p47">
            <a:extLst>
              <a:ext uri="{FF2B5EF4-FFF2-40B4-BE49-F238E27FC236}">
                <a16:creationId xmlns:a16="http://schemas.microsoft.com/office/drawing/2014/main" id="{9800F9D2-BD4B-431B-8EB5-C4AEE5A38DDF}"/>
              </a:ext>
            </a:extLst>
          </p:cNvPr>
          <p:cNvSpPr/>
          <p:nvPr/>
        </p:nvSpPr>
        <p:spPr>
          <a:xfrm>
            <a:off x="1246477" y="3168070"/>
            <a:ext cx="6696158" cy="534120"/>
          </a:xfrm>
          <a:prstGeom prst="roundRect">
            <a:avLst>
              <a:gd name="adj" fmla="val 50000"/>
            </a:avLst>
          </a:prstGeom>
          <a:solidFill>
            <a:schemeClr val="accent4">
              <a:alpha val="2768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68;p47">
            <a:extLst>
              <a:ext uri="{FF2B5EF4-FFF2-40B4-BE49-F238E27FC236}">
                <a16:creationId xmlns:a16="http://schemas.microsoft.com/office/drawing/2014/main" id="{CD3A2D24-494D-4A0C-96D0-8DA3F6792691}"/>
              </a:ext>
            </a:extLst>
          </p:cNvPr>
          <p:cNvSpPr/>
          <p:nvPr/>
        </p:nvSpPr>
        <p:spPr>
          <a:xfrm>
            <a:off x="847742" y="3091809"/>
            <a:ext cx="650780" cy="65078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3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61E1A-9AC3-45E1-AB67-65DB4FE7D04E}"/>
              </a:ext>
            </a:extLst>
          </p:cNvPr>
          <p:cNvSpPr txBox="1"/>
          <p:nvPr/>
        </p:nvSpPr>
        <p:spPr>
          <a:xfrm>
            <a:off x="1888181" y="3293439"/>
            <a:ext cx="5070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2"/>
                </a:solidFill>
                <a:latin typeface="Montserrat"/>
              </a:rPr>
              <a:t>Task Management Component (TMC)</a:t>
            </a:r>
            <a:endParaRPr lang="en-ID" dirty="0">
              <a:solidFill>
                <a:schemeClr val="dk2"/>
              </a:solidFill>
              <a:latin typeface="Montserrat"/>
            </a:endParaRPr>
          </a:p>
        </p:txBody>
      </p:sp>
      <p:sp>
        <p:nvSpPr>
          <p:cNvPr id="19" name="Google Shape;3750;p47">
            <a:extLst>
              <a:ext uri="{FF2B5EF4-FFF2-40B4-BE49-F238E27FC236}">
                <a16:creationId xmlns:a16="http://schemas.microsoft.com/office/drawing/2014/main" id="{97F03918-74A3-4B91-855F-F6AD37D1369F}"/>
              </a:ext>
            </a:extLst>
          </p:cNvPr>
          <p:cNvSpPr/>
          <p:nvPr/>
        </p:nvSpPr>
        <p:spPr>
          <a:xfrm>
            <a:off x="1185486" y="3921798"/>
            <a:ext cx="6696157" cy="532527"/>
          </a:xfrm>
          <a:prstGeom prst="roundRect">
            <a:avLst>
              <a:gd name="adj" fmla="val 50000"/>
            </a:avLst>
          </a:prstGeom>
          <a:solidFill>
            <a:srgbClr val="92D050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3757;p47">
            <a:extLst>
              <a:ext uri="{FF2B5EF4-FFF2-40B4-BE49-F238E27FC236}">
                <a16:creationId xmlns:a16="http://schemas.microsoft.com/office/drawing/2014/main" id="{D2F2EF1C-1440-4DE8-8CB0-6200A54175CE}"/>
              </a:ext>
            </a:extLst>
          </p:cNvPr>
          <p:cNvSpPr txBox="1"/>
          <p:nvPr/>
        </p:nvSpPr>
        <p:spPr>
          <a:xfrm>
            <a:off x="1855332" y="3981424"/>
            <a:ext cx="5669501" cy="65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Data Management Component (DMC)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758;p47">
            <a:extLst>
              <a:ext uri="{FF2B5EF4-FFF2-40B4-BE49-F238E27FC236}">
                <a16:creationId xmlns:a16="http://schemas.microsoft.com/office/drawing/2014/main" id="{9E50459D-F7B1-4EBE-9FD9-CC915A344F0F}"/>
              </a:ext>
            </a:extLst>
          </p:cNvPr>
          <p:cNvSpPr/>
          <p:nvPr/>
        </p:nvSpPr>
        <p:spPr>
          <a:xfrm>
            <a:off x="847742" y="3867958"/>
            <a:ext cx="650780" cy="650780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4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32303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303871" y="545800"/>
            <a:ext cx="678015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/>
              <a:t>Konsep Umum Metodologi Berorientasi Objek</a:t>
            </a:r>
            <a:endParaRPr sz="1900" dirty="0"/>
          </a:p>
        </p:txBody>
      </p:sp>
      <p:sp>
        <p:nvSpPr>
          <p:cNvPr id="17" name="Google Shape;3842;p50">
            <a:extLst>
              <a:ext uri="{FF2B5EF4-FFF2-40B4-BE49-F238E27FC236}">
                <a16:creationId xmlns:a16="http://schemas.microsoft.com/office/drawing/2014/main" id="{9B743832-CE38-4719-B282-FC7327AC41BB}"/>
              </a:ext>
            </a:extLst>
          </p:cNvPr>
          <p:cNvSpPr/>
          <p:nvPr/>
        </p:nvSpPr>
        <p:spPr>
          <a:xfrm>
            <a:off x="276803" y="1521198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1. Kelas</a:t>
            </a:r>
          </a:p>
        </p:txBody>
      </p:sp>
      <p:sp>
        <p:nvSpPr>
          <p:cNvPr id="8" name="Google Shape;3842;p50">
            <a:extLst>
              <a:ext uri="{FF2B5EF4-FFF2-40B4-BE49-F238E27FC236}">
                <a16:creationId xmlns:a16="http://schemas.microsoft.com/office/drawing/2014/main" id="{61543C9A-03BB-41C0-A9B2-089A3BC8B434}"/>
              </a:ext>
            </a:extLst>
          </p:cNvPr>
          <p:cNvSpPr/>
          <p:nvPr/>
        </p:nvSpPr>
        <p:spPr>
          <a:xfrm>
            <a:off x="276803" y="3139638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2. </a:t>
            </a:r>
            <a:r>
              <a:rPr lang="en-ID" sz="16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Abstraksi</a:t>
            </a:r>
            <a:endParaRPr lang="en-ID" sz="16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" name="Google Shape;3638;p44">
            <a:extLst>
              <a:ext uri="{FF2B5EF4-FFF2-40B4-BE49-F238E27FC236}">
                <a16:creationId xmlns:a16="http://schemas.microsoft.com/office/drawing/2014/main" id="{84CAC67C-46A9-4A7F-AABE-199F45C67556}"/>
              </a:ext>
            </a:extLst>
          </p:cNvPr>
          <p:cNvSpPr txBox="1"/>
          <p:nvPr/>
        </p:nvSpPr>
        <p:spPr>
          <a:xfrm>
            <a:off x="2723641" y="1417201"/>
            <a:ext cx="5524879" cy="3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Kelas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membungkus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(encapsulating)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objek-objek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tunggal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digunakan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menciptakan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sejumlah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objek-objek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juga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digunakan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menciptakan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kelas-kelas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lain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mewarisi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(inheritance)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sebagian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seluruh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dimiliki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disebutkan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terdahulu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6" name="Google Shape;3638;p44">
            <a:extLst>
              <a:ext uri="{FF2B5EF4-FFF2-40B4-BE49-F238E27FC236}">
                <a16:creationId xmlns:a16="http://schemas.microsoft.com/office/drawing/2014/main" id="{270D9CAC-03AA-4D4A-B63D-47FB6CF109B9}"/>
              </a:ext>
            </a:extLst>
          </p:cNvPr>
          <p:cNvSpPr txBox="1"/>
          <p:nvPr/>
        </p:nvSpPr>
        <p:spPr>
          <a:xfrm>
            <a:off x="2666997" y="3253071"/>
            <a:ext cx="5524879" cy="54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Menemukan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hal-hal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esensial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mengabaikan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hal-hal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sifatnya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insidental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Menangkap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berarti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dituangkan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menangkap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seluruh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fakta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Penggunaan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konsep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abstraksi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selama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analisis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berarti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“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pernah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perancangan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sebelum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persoalan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benar-benar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dipahami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298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303871" y="545800"/>
            <a:ext cx="678015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/>
              <a:t>Konsep Umum Metodologi Berorientasi Objek</a:t>
            </a:r>
            <a:endParaRPr sz="1900" dirty="0"/>
          </a:p>
        </p:txBody>
      </p:sp>
      <p:sp>
        <p:nvSpPr>
          <p:cNvPr id="17" name="Google Shape;3842;p50">
            <a:extLst>
              <a:ext uri="{FF2B5EF4-FFF2-40B4-BE49-F238E27FC236}">
                <a16:creationId xmlns:a16="http://schemas.microsoft.com/office/drawing/2014/main" id="{9B743832-CE38-4719-B282-FC7327AC41BB}"/>
              </a:ext>
            </a:extLst>
          </p:cNvPr>
          <p:cNvSpPr/>
          <p:nvPr/>
        </p:nvSpPr>
        <p:spPr>
          <a:xfrm>
            <a:off x="276803" y="1351266"/>
            <a:ext cx="2217079" cy="7202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3. </a:t>
            </a:r>
            <a:r>
              <a:rPr lang="en-ID" sz="16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Pembungkusan</a:t>
            </a: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(Encapsulation)</a:t>
            </a:r>
          </a:p>
        </p:txBody>
      </p:sp>
      <p:sp>
        <p:nvSpPr>
          <p:cNvPr id="14" name="Google Shape;3638;p44">
            <a:extLst>
              <a:ext uri="{FF2B5EF4-FFF2-40B4-BE49-F238E27FC236}">
                <a16:creationId xmlns:a16="http://schemas.microsoft.com/office/drawing/2014/main" id="{84CAC67C-46A9-4A7F-AABE-199F45C67556}"/>
              </a:ext>
            </a:extLst>
          </p:cNvPr>
          <p:cNvSpPr txBox="1"/>
          <p:nvPr/>
        </p:nvSpPr>
        <p:spPr>
          <a:xfrm>
            <a:off x="2723641" y="1247269"/>
            <a:ext cx="5524879" cy="3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Pengiriman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Pesan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(Message Passing)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Pembungkusan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berarti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meninggalkan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aspek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eksternal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dimasuki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diakses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oleh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lain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memfokuskan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internal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Keuntungan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pembungkusan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adalah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mengharapkan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metoda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inginkan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tanpa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harus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tahu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melakukannya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Kita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ibaratkan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televisi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Kita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perlu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tahu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televisi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tugas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misalnya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menayangkan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gambar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perlu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ketahui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adalah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tombol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mana pada remote control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harus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ditekan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kemudian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televisi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berfungsi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Penekanan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tombol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remote control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mengirim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pesan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baca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Message)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televisi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memberitahu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metode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dilakukan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pindah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saluran,mengeraskan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suara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meningkatkan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intensitas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warna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sebagainya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4320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303871" y="545800"/>
            <a:ext cx="678015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/>
              <a:t>Konsep Umum Metodologi Berorientasi Objek</a:t>
            </a:r>
            <a:endParaRPr sz="1900" dirty="0"/>
          </a:p>
        </p:txBody>
      </p:sp>
      <p:sp>
        <p:nvSpPr>
          <p:cNvPr id="17" name="Google Shape;3842;p50">
            <a:extLst>
              <a:ext uri="{FF2B5EF4-FFF2-40B4-BE49-F238E27FC236}">
                <a16:creationId xmlns:a16="http://schemas.microsoft.com/office/drawing/2014/main" id="{9B743832-CE38-4719-B282-FC7327AC41BB}"/>
              </a:ext>
            </a:extLst>
          </p:cNvPr>
          <p:cNvSpPr/>
          <p:nvPr/>
        </p:nvSpPr>
        <p:spPr>
          <a:xfrm>
            <a:off x="276803" y="1351266"/>
            <a:ext cx="2217079" cy="7202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4. </a:t>
            </a:r>
            <a:r>
              <a:rPr lang="en-ID" sz="16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Generalisasi</a:t>
            </a: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dan </a:t>
            </a:r>
            <a:r>
              <a:rPr lang="en-ID" sz="16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Polimorfisme</a:t>
            </a:r>
            <a:endParaRPr lang="en-ID" sz="16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" name="Google Shape;3638;p44">
            <a:extLst>
              <a:ext uri="{FF2B5EF4-FFF2-40B4-BE49-F238E27FC236}">
                <a16:creationId xmlns:a16="http://schemas.microsoft.com/office/drawing/2014/main" id="{84CAC67C-46A9-4A7F-AABE-199F45C67556}"/>
              </a:ext>
            </a:extLst>
          </p:cNvPr>
          <p:cNvSpPr txBox="1"/>
          <p:nvPr/>
        </p:nvSpPr>
        <p:spPr>
          <a:xfrm>
            <a:off x="2723641" y="1247269"/>
            <a:ext cx="5524879" cy="3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Generalisasi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memungkinkan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kelas-kelas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berbagi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serta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perilaku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Pada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konteks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pemrograman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memungkinkan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pengurangan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ukuran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kode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menyediakan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kemungkinan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mudah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dipelihara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Polimorfisme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mengijinkan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penyesuaian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berbagai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kode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memenuhi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keadaan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5" name="Google Shape;3842;p50">
            <a:extLst>
              <a:ext uri="{FF2B5EF4-FFF2-40B4-BE49-F238E27FC236}">
                <a16:creationId xmlns:a16="http://schemas.microsoft.com/office/drawing/2014/main" id="{80186F78-47DC-4DF7-9BDA-D835B034CBF4}"/>
              </a:ext>
            </a:extLst>
          </p:cNvPr>
          <p:cNvSpPr/>
          <p:nvPr/>
        </p:nvSpPr>
        <p:spPr>
          <a:xfrm>
            <a:off x="276803" y="3371344"/>
            <a:ext cx="605646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5. Penggabungan Data (Atribut) dan Perilaku (Fungsi)</a:t>
            </a:r>
          </a:p>
        </p:txBody>
      </p:sp>
      <p:sp>
        <p:nvSpPr>
          <p:cNvPr id="6" name="Google Shape;3842;p50">
            <a:extLst>
              <a:ext uri="{FF2B5EF4-FFF2-40B4-BE49-F238E27FC236}">
                <a16:creationId xmlns:a16="http://schemas.microsoft.com/office/drawing/2014/main" id="{AD1E450F-A5E4-4EF5-B16E-0FE5CEA02656}"/>
              </a:ext>
            </a:extLst>
          </p:cNvPr>
          <p:cNvSpPr/>
          <p:nvPr/>
        </p:nvSpPr>
        <p:spPr>
          <a:xfrm>
            <a:off x="276803" y="3965728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6. Sharing</a:t>
            </a:r>
          </a:p>
        </p:txBody>
      </p:sp>
    </p:spTree>
    <p:extLst>
      <p:ext uri="{BB962C8B-B14F-4D97-AF65-F5344CB8AC3E}">
        <p14:creationId xmlns:p14="http://schemas.microsoft.com/office/powerpoint/2010/main" val="354051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303871" y="545800"/>
            <a:ext cx="678015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/>
              <a:t>Konsep Umum Metodologi Berorientasi Objek</a:t>
            </a:r>
            <a:endParaRPr sz="1900" dirty="0"/>
          </a:p>
        </p:txBody>
      </p:sp>
      <p:sp>
        <p:nvSpPr>
          <p:cNvPr id="5" name="Google Shape;3842;p50">
            <a:extLst>
              <a:ext uri="{FF2B5EF4-FFF2-40B4-BE49-F238E27FC236}">
                <a16:creationId xmlns:a16="http://schemas.microsoft.com/office/drawing/2014/main" id="{80186F78-47DC-4DF7-9BDA-D835B034CBF4}"/>
              </a:ext>
            </a:extLst>
          </p:cNvPr>
          <p:cNvSpPr/>
          <p:nvPr/>
        </p:nvSpPr>
        <p:spPr>
          <a:xfrm>
            <a:off x="276803" y="1429255"/>
            <a:ext cx="6780154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7. Penekanan pada struktur objek, bukan pada struktur prosedur</a:t>
            </a:r>
          </a:p>
        </p:txBody>
      </p:sp>
      <p:sp>
        <p:nvSpPr>
          <p:cNvPr id="6" name="Google Shape;3842;p50">
            <a:extLst>
              <a:ext uri="{FF2B5EF4-FFF2-40B4-BE49-F238E27FC236}">
                <a16:creationId xmlns:a16="http://schemas.microsoft.com/office/drawing/2014/main" id="{AD1E450F-A5E4-4EF5-B16E-0FE5CEA02656}"/>
              </a:ext>
            </a:extLst>
          </p:cNvPr>
          <p:cNvSpPr/>
          <p:nvPr/>
        </p:nvSpPr>
        <p:spPr>
          <a:xfrm>
            <a:off x="303871" y="3030439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8. </a:t>
            </a:r>
            <a:r>
              <a:rPr lang="en-ID" sz="16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Sinergis</a:t>
            </a:r>
            <a:endParaRPr lang="en-ID" sz="16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Google Shape;3638;p44">
            <a:extLst>
              <a:ext uri="{FF2B5EF4-FFF2-40B4-BE49-F238E27FC236}">
                <a16:creationId xmlns:a16="http://schemas.microsoft.com/office/drawing/2014/main" id="{E8C2F79C-51DB-4CDC-909A-9D0216F4B77A}"/>
              </a:ext>
            </a:extLst>
          </p:cNvPr>
          <p:cNvSpPr txBox="1"/>
          <p:nvPr/>
        </p:nvSpPr>
        <p:spPr>
          <a:xfrm>
            <a:off x="741094" y="1922371"/>
            <a:ext cx="5524879" cy="3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Teknologi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berorientasi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menekankan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digunakan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8" name="Google Shape;3638;p44">
            <a:extLst>
              <a:ext uri="{FF2B5EF4-FFF2-40B4-BE49-F238E27FC236}">
                <a16:creationId xmlns:a16="http://schemas.microsoft.com/office/drawing/2014/main" id="{7735C400-9E52-428A-B881-A8247E14195E}"/>
              </a:ext>
            </a:extLst>
          </p:cNvPr>
          <p:cNvSpPr txBox="1"/>
          <p:nvPr/>
        </p:nvSpPr>
        <p:spPr>
          <a:xfrm>
            <a:off x="2762754" y="2908152"/>
            <a:ext cx="5524879" cy="3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Identitas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klasifikasi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polimorfisme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serta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pewarisan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adalah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karakteristik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utama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bahasa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pemrograman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berorientasi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492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55CE-1CF0-4626-91EC-E711B6D5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/>
              <a:t>Konsep</a:t>
            </a:r>
            <a:r>
              <a:rPr lang="en-ID" sz="2400" dirty="0"/>
              <a:t> Dasar </a:t>
            </a:r>
            <a:r>
              <a:rPr lang="en-ID" sz="2400" dirty="0" err="1"/>
              <a:t>Analisis</a:t>
            </a:r>
            <a:r>
              <a:rPr lang="en-ID" sz="2400" dirty="0"/>
              <a:t> </a:t>
            </a:r>
            <a:r>
              <a:rPr lang="en-ID" sz="2400" dirty="0" err="1"/>
              <a:t>Berorientasi</a:t>
            </a:r>
            <a:r>
              <a:rPr lang="en-ID" sz="2400" dirty="0"/>
              <a:t> </a:t>
            </a:r>
            <a:r>
              <a:rPr lang="en-ID" sz="2400" dirty="0" err="1"/>
              <a:t>Objek</a:t>
            </a:r>
            <a:endParaRPr lang="en-ID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6B723E-20AA-4338-8A6F-68BDADEE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41" y="1299465"/>
            <a:ext cx="5065146" cy="3298235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E42287AD-AF98-4C5A-803A-D9C9C7BE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65" y="1451595"/>
            <a:ext cx="2160240" cy="8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Obyek inheritan pada semua atributnya kelas</a:t>
            </a:r>
            <a:endParaRPr kumimoji="0" lang="id-ID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28834" y="2132097"/>
            <a:ext cx="7286181" cy="4213225"/>
          </a:xfrm>
        </p:spPr>
        <p:txBody>
          <a:bodyPr>
            <a:normAutofit/>
          </a:bodyPr>
          <a:lstStyle/>
          <a:p>
            <a:pPr lvl="0"/>
            <a:r>
              <a:rPr lang="id-ID" b="1" dirty="0"/>
              <a:t>External Entities</a:t>
            </a:r>
            <a:r>
              <a:rPr lang="id-ID" dirty="0"/>
              <a:t>: sistem lain, alat atau orang yang memberi atau memakai informasi yang digunakan oleh sistem</a:t>
            </a:r>
          </a:p>
          <a:p>
            <a:pPr lvl="0"/>
            <a:r>
              <a:rPr lang="id-ID" b="1" dirty="0"/>
              <a:t>Things</a:t>
            </a:r>
            <a:r>
              <a:rPr lang="id-ID" dirty="0"/>
              <a:t>: laporan tampilan, sinyal yang merupakan bagian dan domain informasi dari masalah.</a:t>
            </a:r>
          </a:p>
          <a:p>
            <a:pPr lvl="0"/>
            <a:r>
              <a:rPr lang="id-ID" b="1" dirty="0"/>
              <a:t>Events or occurences</a:t>
            </a:r>
            <a:r>
              <a:rPr lang="id-ID" dirty="0"/>
              <a:t>: selesainya gerak robot.</a:t>
            </a:r>
          </a:p>
          <a:p>
            <a:pPr lvl="0"/>
            <a:r>
              <a:rPr lang="id-ID" b="1" dirty="0"/>
              <a:t>Roles</a:t>
            </a:r>
            <a:r>
              <a:rPr lang="id-ID" dirty="0"/>
              <a:t>: manajer, staf teknik, staf pemasaran yang berperan sebagai orang </a:t>
            </a:r>
            <a:r>
              <a:rPr lang="en-US" dirty="0"/>
              <a:t>yang </a:t>
            </a:r>
            <a:r>
              <a:rPr lang="id-ID" dirty="0"/>
              <a:t>berinteraksi dengan sistem.</a:t>
            </a:r>
          </a:p>
          <a:p>
            <a:pPr lvl="0"/>
            <a:r>
              <a:rPr lang="id-ID" b="1" dirty="0"/>
              <a:t>Unit organisasi</a:t>
            </a:r>
            <a:r>
              <a:rPr lang="id-ID" dirty="0"/>
              <a:t>: divisi, kelompok. Tim yang berhubungan dengan sistem.</a:t>
            </a:r>
          </a:p>
          <a:p>
            <a:endParaRPr lang="id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BB438-6188-432E-A67F-8B71EB89A89C}"/>
              </a:ext>
            </a:extLst>
          </p:cNvPr>
          <p:cNvSpPr txBox="1"/>
          <p:nvPr/>
        </p:nvSpPr>
        <p:spPr>
          <a:xfrm>
            <a:off x="1084332" y="1223199"/>
            <a:ext cx="70724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Object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merupakan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Entitas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yang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memiliki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data yang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menyatakan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kondisi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pada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suatu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saat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, dan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sekumpulan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operasi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yang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dapat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mengakses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dan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mengubah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kondisi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tersebut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. Object,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dapat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  <a:sym typeface="Montserrat"/>
              </a:rPr>
              <a:t>berupa</a:t>
            </a:r>
            <a:r>
              <a:rPr lang="en-ID" dirty="0">
                <a:solidFill>
                  <a:schemeClr val="dk2"/>
                </a:solidFill>
                <a:latin typeface="Montserrat"/>
                <a:sym typeface="Montserrat"/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52"/>
          <p:cNvSpPr txBox="1">
            <a:spLocks noGrp="1"/>
          </p:cNvSpPr>
          <p:nvPr>
            <p:ph type="title"/>
          </p:nvPr>
        </p:nvSpPr>
        <p:spPr>
          <a:xfrm>
            <a:off x="457200" y="545800"/>
            <a:ext cx="6626825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id-ID" sz="2000" dirty="0"/>
              <a:t>Analisis berorientasi objek memiliki 5 (lima) aktivitas:</a:t>
            </a:r>
          </a:p>
        </p:txBody>
      </p:sp>
      <p:sp>
        <p:nvSpPr>
          <p:cNvPr id="3891" name="Google Shape;3891;p52"/>
          <p:cNvSpPr/>
          <p:nvPr/>
        </p:nvSpPr>
        <p:spPr>
          <a:xfrm>
            <a:off x="457200" y="1872975"/>
            <a:ext cx="2188500" cy="21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52"/>
          <p:cNvSpPr txBox="1"/>
          <p:nvPr/>
        </p:nvSpPr>
        <p:spPr>
          <a:xfrm>
            <a:off x="664950" y="2465574"/>
            <a:ext cx="1773000" cy="95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2"/>
                </a:solidFill>
                <a:latin typeface="Abril Fatface"/>
                <a:ea typeface="Montserrat"/>
                <a:cs typeface="Montserrat"/>
                <a:sym typeface="Abril Fatface"/>
              </a:rPr>
              <a:t>Aktivitas</a:t>
            </a:r>
            <a:endParaRPr lang="sv-S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93" name="Google Shape;3893;p52"/>
          <p:cNvGrpSpPr/>
          <p:nvPr/>
        </p:nvGrpSpPr>
        <p:grpSpPr>
          <a:xfrm>
            <a:off x="3139350" y="1275900"/>
            <a:ext cx="5547450" cy="507300"/>
            <a:chOff x="3139350" y="1275900"/>
            <a:chExt cx="5547450" cy="507300"/>
          </a:xfrm>
        </p:grpSpPr>
        <p:sp>
          <p:nvSpPr>
            <p:cNvPr id="3894" name="Google Shape;3894;p52"/>
            <p:cNvSpPr/>
            <p:nvPr/>
          </p:nvSpPr>
          <p:spPr>
            <a:xfrm>
              <a:off x="4483500" y="1275900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Finding Class &amp; Objects</a:t>
              </a:r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3139350" y="12759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6" name="Google Shape;3896;p52"/>
          <p:cNvGrpSpPr/>
          <p:nvPr/>
        </p:nvGrpSpPr>
        <p:grpSpPr>
          <a:xfrm>
            <a:off x="3139350" y="2014225"/>
            <a:ext cx="5547450" cy="507303"/>
            <a:chOff x="3139350" y="2014225"/>
            <a:chExt cx="5547450" cy="507303"/>
          </a:xfrm>
        </p:grpSpPr>
        <p:sp>
          <p:nvSpPr>
            <p:cNvPr id="3897" name="Google Shape;3897;p52"/>
            <p:cNvSpPr/>
            <p:nvPr/>
          </p:nvSpPr>
          <p:spPr>
            <a:xfrm>
              <a:off x="4483500" y="201422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Identifying Structures</a:t>
              </a:r>
            </a:p>
          </p:txBody>
        </p:sp>
        <p:sp>
          <p:nvSpPr>
            <p:cNvPr id="3898" name="Google Shape;3898;p52"/>
            <p:cNvSpPr/>
            <p:nvPr/>
          </p:nvSpPr>
          <p:spPr>
            <a:xfrm>
              <a:off x="3139350" y="2014225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9" name="Google Shape;3899;p52"/>
          <p:cNvGrpSpPr/>
          <p:nvPr/>
        </p:nvGrpSpPr>
        <p:grpSpPr>
          <a:xfrm>
            <a:off x="3139350" y="2713563"/>
            <a:ext cx="5547450" cy="507305"/>
            <a:chOff x="3139350" y="2713563"/>
            <a:chExt cx="5547450" cy="507305"/>
          </a:xfrm>
        </p:grpSpPr>
        <p:sp>
          <p:nvSpPr>
            <p:cNvPr id="3900" name="Google Shape;3900;p52"/>
            <p:cNvSpPr/>
            <p:nvPr/>
          </p:nvSpPr>
          <p:spPr>
            <a:xfrm>
              <a:off x="4483500" y="271356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Identifying Subjects</a:t>
              </a:r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3139350" y="271356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2" name="Google Shape;3902;p52"/>
          <p:cNvGrpSpPr/>
          <p:nvPr/>
        </p:nvGrpSpPr>
        <p:grpSpPr>
          <a:xfrm>
            <a:off x="3139350" y="3425300"/>
            <a:ext cx="5547450" cy="507308"/>
            <a:chOff x="3139350" y="3425300"/>
            <a:chExt cx="5547450" cy="507308"/>
          </a:xfrm>
        </p:grpSpPr>
        <p:sp>
          <p:nvSpPr>
            <p:cNvPr id="3903" name="Google Shape;3903;p52"/>
            <p:cNvSpPr/>
            <p:nvPr/>
          </p:nvSpPr>
          <p:spPr>
            <a:xfrm>
              <a:off x="4483500" y="342530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Defining Attributes</a:t>
              </a:r>
            </a:p>
          </p:txBody>
        </p:sp>
        <p:sp>
          <p:nvSpPr>
            <p:cNvPr id="3904" name="Google Shape;3904;p52"/>
            <p:cNvSpPr/>
            <p:nvPr/>
          </p:nvSpPr>
          <p:spPr>
            <a:xfrm>
              <a:off x="3139350" y="34253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5" name="Google Shape;3905;p52"/>
          <p:cNvGrpSpPr/>
          <p:nvPr/>
        </p:nvGrpSpPr>
        <p:grpSpPr>
          <a:xfrm>
            <a:off x="3139350" y="4219013"/>
            <a:ext cx="5547450" cy="507311"/>
            <a:chOff x="3139350" y="4219013"/>
            <a:chExt cx="5547450" cy="507311"/>
          </a:xfrm>
        </p:grpSpPr>
        <p:sp>
          <p:nvSpPr>
            <p:cNvPr id="3906" name="Google Shape;3906;p52"/>
            <p:cNvSpPr/>
            <p:nvPr/>
          </p:nvSpPr>
          <p:spPr>
            <a:xfrm>
              <a:off x="4483500" y="4219023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Defining Service</a:t>
              </a:r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3139350" y="421901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908" name="Google Shape;3908;p52"/>
          <p:cNvCxnSpPr>
            <a:stCxn id="3891" idx="6"/>
            <a:endCxn id="3895" idx="1"/>
          </p:cNvCxnSpPr>
          <p:nvPr/>
        </p:nvCxnSpPr>
        <p:spPr>
          <a:xfrm rot="10800000" flipH="1">
            <a:off x="2645700" y="1529625"/>
            <a:ext cx="493800" cy="1437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9" name="Google Shape;3909;p52"/>
          <p:cNvCxnSpPr>
            <a:stCxn id="3891" idx="6"/>
            <a:endCxn id="3898" idx="1"/>
          </p:cNvCxnSpPr>
          <p:nvPr/>
        </p:nvCxnSpPr>
        <p:spPr>
          <a:xfrm rot="10800000" flipH="1">
            <a:off x="2645700" y="2267925"/>
            <a:ext cx="493800" cy="6993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0" name="Google Shape;3910;p52"/>
          <p:cNvCxnSpPr>
            <a:stCxn id="3891" idx="6"/>
            <a:endCxn id="3901" idx="1"/>
          </p:cNvCxnSpPr>
          <p:nvPr/>
        </p:nvCxnSpPr>
        <p:spPr>
          <a:xfrm>
            <a:off x="2645700" y="296722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1" name="Google Shape;3911;p52"/>
          <p:cNvCxnSpPr>
            <a:stCxn id="3891" idx="6"/>
            <a:endCxn id="3904" idx="1"/>
          </p:cNvCxnSpPr>
          <p:nvPr/>
        </p:nvCxnSpPr>
        <p:spPr>
          <a:xfrm>
            <a:off x="2645700" y="2967225"/>
            <a:ext cx="493800" cy="711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2" name="Google Shape;3912;p52"/>
          <p:cNvCxnSpPr>
            <a:stCxn id="3891" idx="6"/>
            <a:endCxn id="3907" idx="1"/>
          </p:cNvCxnSpPr>
          <p:nvPr/>
        </p:nvCxnSpPr>
        <p:spPr>
          <a:xfrm>
            <a:off x="2645700" y="2967225"/>
            <a:ext cx="493800" cy="15054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3" name="Google Shape;3913;p52"/>
          <p:cNvCxnSpPr>
            <a:stCxn id="3895" idx="3"/>
            <a:endCxn id="3894" idx="1"/>
          </p:cNvCxnSpPr>
          <p:nvPr/>
        </p:nvCxnSpPr>
        <p:spPr>
          <a:xfrm>
            <a:off x="3989850" y="15295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4" name="Google Shape;3914;p52"/>
          <p:cNvCxnSpPr>
            <a:stCxn id="3898" idx="3"/>
            <a:endCxn id="3897" idx="1"/>
          </p:cNvCxnSpPr>
          <p:nvPr/>
        </p:nvCxnSpPr>
        <p:spPr>
          <a:xfrm>
            <a:off x="3989850" y="226787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5" name="Google Shape;3915;p52"/>
          <p:cNvCxnSpPr>
            <a:stCxn id="3901" idx="3"/>
            <a:endCxn id="3900" idx="1"/>
          </p:cNvCxnSpPr>
          <p:nvPr/>
        </p:nvCxnSpPr>
        <p:spPr>
          <a:xfrm>
            <a:off x="3989850" y="296721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6" name="Google Shape;3916;p52"/>
          <p:cNvCxnSpPr>
            <a:stCxn id="3904" idx="3"/>
            <a:endCxn id="3903" idx="1"/>
          </p:cNvCxnSpPr>
          <p:nvPr/>
        </p:nvCxnSpPr>
        <p:spPr>
          <a:xfrm>
            <a:off x="3989850" y="36789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7" name="Google Shape;3917;p52"/>
          <p:cNvCxnSpPr>
            <a:stCxn id="3907" idx="3"/>
            <a:endCxn id="3906" idx="1"/>
          </p:cNvCxnSpPr>
          <p:nvPr/>
        </p:nvCxnSpPr>
        <p:spPr>
          <a:xfrm>
            <a:off x="3989850" y="447266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52"/>
          <p:cNvSpPr txBox="1">
            <a:spLocks noGrp="1"/>
          </p:cNvSpPr>
          <p:nvPr>
            <p:ph type="title"/>
          </p:nvPr>
        </p:nvSpPr>
        <p:spPr>
          <a:xfrm>
            <a:off x="457200" y="545800"/>
            <a:ext cx="6626825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id-ID" sz="2000" dirty="0"/>
              <a:t>5 (lima) lapisan dalam analisis berorintasi objek:</a:t>
            </a:r>
          </a:p>
        </p:txBody>
      </p:sp>
      <p:sp>
        <p:nvSpPr>
          <p:cNvPr id="3891" name="Google Shape;3891;p52"/>
          <p:cNvSpPr/>
          <p:nvPr/>
        </p:nvSpPr>
        <p:spPr>
          <a:xfrm>
            <a:off x="457200" y="1872975"/>
            <a:ext cx="2188500" cy="2188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52"/>
          <p:cNvSpPr txBox="1"/>
          <p:nvPr/>
        </p:nvSpPr>
        <p:spPr>
          <a:xfrm>
            <a:off x="664950" y="2465574"/>
            <a:ext cx="1773000" cy="95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2"/>
                </a:solidFill>
                <a:latin typeface="Abril Fatface"/>
                <a:ea typeface="Montserrat"/>
                <a:cs typeface="Montserrat"/>
                <a:sym typeface="Abril Fatface"/>
              </a:rPr>
              <a:t>Lapisan</a:t>
            </a:r>
            <a:endParaRPr lang="sv-S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93" name="Google Shape;3893;p52"/>
          <p:cNvGrpSpPr/>
          <p:nvPr/>
        </p:nvGrpSpPr>
        <p:grpSpPr>
          <a:xfrm>
            <a:off x="3139350" y="1275900"/>
            <a:ext cx="5547450" cy="507300"/>
            <a:chOff x="3139350" y="1275900"/>
            <a:chExt cx="5547450" cy="507300"/>
          </a:xfrm>
        </p:grpSpPr>
        <p:sp>
          <p:nvSpPr>
            <p:cNvPr id="3894" name="Google Shape;3894;p52"/>
            <p:cNvSpPr/>
            <p:nvPr/>
          </p:nvSpPr>
          <p:spPr>
            <a:xfrm>
              <a:off x="4483500" y="1275900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Subject layer</a:t>
              </a:r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3139350" y="12759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6" name="Google Shape;3896;p52"/>
          <p:cNvGrpSpPr/>
          <p:nvPr/>
        </p:nvGrpSpPr>
        <p:grpSpPr>
          <a:xfrm>
            <a:off x="3139350" y="2014225"/>
            <a:ext cx="5547450" cy="507303"/>
            <a:chOff x="3139350" y="2014225"/>
            <a:chExt cx="5547450" cy="507303"/>
          </a:xfrm>
        </p:grpSpPr>
        <p:sp>
          <p:nvSpPr>
            <p:cNvPr id="3897" name="Google Shape;3897;p52"/>
            <p:cNvSpPr/>
            <p:nvPr/>
          </p:nvSpPr>
          <p:spPr>
            <a:xfrm>
              <a:off x="4483500" y="201422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Class &amp; Object layer</a:t>
              </a:r>
            </a:p>
          </p:txBody>
        </p:sp>
        <p:sp>
          <p:nvSpPr>
            <p:cNvPr id="3898" name="Google Shape;3898;p52"/>
            <p:cNvSpPr/>
            <p:nvPr/>
          </p:nvSpPr>
          <p:spPr>
            <a:xfrm>
              <a:off x="3139350" y="2014225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9" name="Google Shape;3899;p52"/>
          <p:cNvGrpSpPr/>
          <p:nvPr/>
        </p:nvGrpSpPr>
        <p:grpSpPr>
          <a:xfrm>
            <a:off x="3139350" y="2713563"/>
            <a:ext cx="5547450" cy="507305"/>
            <a:chOff x="3139350" y="2713563"/>
            <a:chExt cx="5547450" cy="507305"/>
          </a:xfrm>
        </p:grpSpPr>
        <p:sp>
          <p:nvSpPr>
            <p:cNvPr id="3900" name="Google Shape;3900;p52"/>
            <p:cNvSpPr/>
            <p:nvPr/>
          </p:nvSpPr>
          <p:spPr>
            <a:xfrm>
              <a:off x="4483500" y="271356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Structure layer</a:t>
              </a:r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3139350" y="271356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2" name="Google Shape;3902;p52"/>
          <p:cNvGrpSpPr/>
          <p:nvPr/>
        </p:nvGrpSpPr>
        <p:grpSpPr>
          <a:xfrm>
            <a:off x="3139350" y="3425300"/>
            <a:ext cx="5547450" cy="507308"/>
            <a:chOff x="3139350" y="3425300"/>
            <a:chExt cx="5547450" cy="507308"/>
          </a:xfrm>
        </p:grpSpPr>
        <p:sp>
          <p:nvSpPr>
            <p:cNvPr id="3903" name="Google Shape;3903;p52"/>
            <p:cNvSpPr/>
            <p:nvPr/>
          </p:nvSpPr>
          <p:spPr>
            <a:xfrm>
              <a:off x="4483500" y="342530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Attribute layer</a:t>
              </a:r>
            </a:p>
          </p:txBody>
        </p:sp>
        <p:sp>
          <p:nvSpPr>
            <p:cNvPr id="3904" name="Google Shape;3904;p52"/>
            <p:cNvSpPr/>
            <p:nvPr/>
          </p:nvSpPr>
          <p:spPr>
            <a:xfrm>
              <a:off x="3139350" y="34253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5" name="Google Shape;3905;p52"/>
          <p:cNvGrpSpPr/>
          <p:nvPr/>
        </p:nvGrpSpPr>
        <p:grpSpPr>
          <a:xfrm>
            <a:off x="3139350" y="4219013"/>
            <a:ext cx="5547450" cy="507311"/>
            <a:chOff x="3139350" y="4219013"/>
            <a:chExt cx="5547450" cy="507311"/>
          </a:xfrm>
        </p:grpSpPr>
        <p:sp>
          <p:nvSpPr>
            <p:cNvPr id="3906" name="Google Shape;3906;p52"/>
            <p:cNvSpPr/>
            <p:nvPr/>
          </p:nvSpPr>
          <p:spPr>
            <a:xfrm>
              <a:off x="4483500" y="4219023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 layer</a:t>
              </a:r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3139350" y="421901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908" name="Google Shape;3908;p52"/>
          <p:cNvCxnSpPr>
            <a:stCxn id="3891" idx="6"/>
            <a:endCxn id="3895" idx="1"/>
          </p:cNvCxnSpPr>
          <p:nvPr/>
        </p:nvCxnSpPr>
        <p:spPr>
          <a:xfrm rot="10800000" flipH="1">
            <a:off x="2645700" y="1529625"/>
            <a:ext cx="493800" cy="1437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9" name="Google Shape;3909;p52"/>
          <p:cNvCxnSpPr>
            <a:stCxn id="3891" idx="6"/>
            <a:endCxn id="3898" idx="1"/>
          </p:cNvCxnSpPr>
          <p:nvPr/>
        </p:nvCxnSpPr>
        <p:spPr>
          <a:xfrm rot="10800000" flipH="1">
            <a:off x="2645700" y="2267925"/>
            <a:ext cx="493800" cy="6993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0" name="Google Shape;3910;p52"/>
          <p:cNvCxnSpPr>
            <a:stCxn id="3891" idx="6"/>
            <a:endCxn id="3901" idx="1"/>
          </p:cNvCxnSpPr>
          <p:nvPr/>
        </p:nvCxnSpPr>
        <p:spPr>
          <a:xfrm>
            <a:off x="2645700" y="296722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1" name="Google Shape;3911;p52"/>
          <p:cNvCxnSpPr>
            <a:stCxn id="3891" idx="6"/>
            <a:endCxn id="3904" idx="1"/>
          </p:cNvCxnSpPr>
          <p:nvPr/>
        </p:nvCxnSpPr>
        <p:spPr>
          <a:xfrm>
            <a:off x="2645700" y="2967225"/>
            <a:ext cx="493800" cy="711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2" name="Google Shape;3912;p52"/>
          <p:cNvCxnSpPr>
            <a:stCxn id="3891" idx="6"/>
            <a:endCxn id="3907" idx="1"/>
          </p:cNvCxnSpPr>
          <p:nvPr/>
        </p:nvCxnSpPr>
        <p:spPr>
          <a:xfrm>
            <a:off x="2645700" y="2967225"/>
            <a:ext cx="493800" cy="15054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3" name="Google Shape;3913;p52"/>
          <p:cNvCxnSpPr>
            <a:stCxn id="3895" idx="3"/>
            <a:endCxn id="3894" idx="1"/>
          </p:cNvCxnSpPr>
          <p:nvPr/>
        </p:nvCxnSpPr>
        <p:spPr>
          <a:xfrm>
            <a:off x="3989850" y="15295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4" name="Google Shape;3914;p52"/>
          <p:cNvCxnSpPr>
            <a:stCxn id="3898" idx="3"/>
            <a:endCxn id="3897" idx="1"/>
          </p:cNvCxnSpPr>
          <p:nvPr/>
        </p:nvCxnSpPr>
        <p:spPr>
          <a:xfrm>
            <a:off x="3989850" y="226787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5" name="Google Shape;3915;p52"/>
          <p:cNvCxnSpPr>
            <a:stCxn id="3901" idx="3"/>
            <a:endCxn id="3900" idx="1"/>
          </p:cNvCxnSpPr>
          <p:nvPr/>
        </p:nvCxnSpPr>
        <p:spPr>
          <a:xfrm>
            <a:off x="3989850" y="296721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6" name="Google Shape;3916;p52"/>
          <p:cNvCxnSpPr>
            <a:stCxn id="3904" idx="3"/>
            <a:endCxn id="3903" idx="1"/>
          </p:cNvCxnSpPr>
          <p:nvPr/>
        </p:nvCxnSpPr>
        <p:spPr>
          <a:xfrm>
            <a:off x="3989850" y="36789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7" name="Google Shape;3917;p52"/>
          <p:cNvCxnSpPr>
            <a:stCxn id="3907" idx="3"/>
            <a:endCxn id="3906" idx="1"/>
          </p:cNvCxnSpPr>
          <p:nvPr/>
        </p:nvCxnSpPr>
        <p:spPr>
          <a:xfrm>
            <a:off x="3989850" y="447266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303841207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4088BE"/>
    </a:dk1>
    <a:lt1>
      <a:srgbClr val="FFFFFF"/>
    </a:lt1>
    <a:dk2>
      <a:srgbClr val="595959"/>
    </a:dk2>
    <a:lt2>
      <a:srgbClr val="FFFAEB"/>
    </a:lt2>
    <a:accent1>
      <a:srgbClr val="FF736E"/>
    </a:accent1>
    <a:accent2>
      <a:srgbClr val="9FC5E8"/>
    </a:accent2>
    <a:accent3>
      <a:srgbClr val="999999"/>
    </a:accent3>
    <a:accent4>
      <a:srgbClr val="F8B0AD"/>
    </a:accent4>
    <a:accent5>
      <a:srgbClr val="4088BE"/>
    </a:accent5>
    <a:accent6>
      <a:srgbClr val="FCD66C"/>
    </a:accent6>
    <a:hlink>
      <a:srgbClr val="595959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798</Words>
  <Application>Microsoft Office PowerPoint</Application>
  <PresentationFormat>On-screen Show (16:9)</PresentationFormat>
  <Paragraphs>129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Montserrat SemiBold</vt:lpstr>
      <vt:lpstr>Abril Fatface</vt:lpstr>
      <vt:lpstr>Montserrat</vt:lpstr>
      <vt:lpstr>Montserrat Medium</vt:lpstr>
      <vt:lpstr>Cambria</vt:lpstr>
      <vt:lpstr>Calibri</vt:lpstr>
      <vt:lpstr>Arial</vt:lpstr>
      <vt:lpstr>Global Expansion Consulting Infographics Toolkit by Slidesgo</vt:lpstr>
      <vt:lpstr>ANALISA BERORIENTASI OBJEK</vt:lpstr>
      <vt:lpstr>Konsep Umum Metodologi Berorientasi Objek</vt:lpstr>
      <vt:lpstr>Konsep Umum Metodologi Berorientasi Objek</vt:lpstr>
      <vt:lpstr>Konsep Umum Metodologi Berorientasi Objek</vt:lpstr>
      <vt:lpstr>Konsep Umum Metodologi Berorientasi Objek</vt:lpstr>
      <vt:lpstr>Konsep Dasar Analisis Berorientasi Objek</vt:lpstr>
      <vt:lpstr>PowerPoint Presentation</vt:lpstr>
      <vt:lpstr>Analisis berorientasi objek memiliki 5 (lima) aktivitas:</vt:lpstr>
      <vt:lpstr>5 (lima) lapisan dalam analisis berorintasi objek:</vt:lpstr>
      <vt:lpstr>Identifikasi struktur dalam analisis berorientasi objek </vt:lpstr>
      <vt:lpstr>Whole Part</vt:lpstr>
      <vt:lpstr>Subject </vt:lpstr>
      <vt:lpstr>Hubungan antar Kelas </vt:lpstr>
      <vt:lpstr>4  Aktivitas Dalam Perancangan Berorientasi Objek</vt:lpstr>
      <vt:lpstr>4 komponen dalam perancangan berorientasi objek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112</cp:revision>
  <dcterms:modified xsi:type="dcterms:W3CDTF">2021-09-08T06:48:19Z</dcterms:modified>
</cp:coreProperties>
</file>