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76" r:id="rId24"/>
    <p:sldId id="282" r:id="rId25"/>
    <p:sldId id="295" r:id="rId26"/>
    <p:sldId id="296" r:id="rId27"/>
    <p:sldId id="277" r:id="rId28"/>
    <p:sldId id="294" r:id="rId29"/>
  </p:sldIdLst>
  <p:sldSz cx="9144000" cy="5143500" type="screen16x9"/>
  <p:notesSz cx="6858000" cy="9144000"/>
  <p:embeddedFontLst>
    <p:embeddedFont>
      <p:font typeface="Abril Fatfac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Montserrat Medium" panose="00000600000000000000" pitchFamily="2" charset="0"/>
      <p:regular r:id="rId44"/>
      <p:bold r:id="rId45"/>
      <p:italic r:id="rId46"/>
      <p:boldItalic r:id="rId47"/>
    </p:embeddedFont>
    <p:embeddedFont>
      <p:font typeface="Montserrat SemiBold" panose="00000700000000000000" pitchFamily="2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85D60-BF4D-42EE-A67C-EAB49E94A2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893234F-99E1-4602-B9DC-C85A79AE7261}">
      <dgm:prSet phldrT="[Text]"/>
      <dgm:spPr/>
      <dgm:t>
        <a:bodyPr/>
        <a:lstStyle/>
        <a:p>
          <a:r>
            <a:rPr lang="en-US" dirty="0"/>
            <a:t>1. White Box Testing</a:t>
          </a:r>
          <a:endParaRPr lang="en-ID" dirty="0"/>
        </a:p>
      </dgm:t>
    </dgm:pt>
    <dgm:pt modelId="{A6F1CE6D-B800-4260-AA89-DAC1510CB948}" type="parTrans" cxnId="{8530F4B7-C388-4D0F-9F5C-6E8EFCE82A24}">
      <dgm:prSet/>
      <dgm:spPr/>
      <dgm:t>
        <a:bodyPr/>
        <a:lstStyle/>
        <a:p>
          <a:endParaRPr lang="en-ID"/>
        </a:p>
      </dgm:t>
    </dgm:pt>
    <dgm:pt modelId="{80F6BA14-EA27-4C61-92F2-EA6FF63746E9}" type="sibTrans" cxnId="{8530F4B7-C388-4D0F-9F5C-6E8EFCE82A24}">
      <dgm:prSet/>
      <dgm:spPr/>
      <dgm:t>
        <a:bodyPr/>
        <a:lstStyle/>
        <a:p>
          <a:endParaRPr lang="en-ID"/>
        </a:p>
      </dgm:t>
    </dgm:pt>
    <dgm:pt modelId="{E1961E8F-64E2-4DAD-AA30-B164EA0942D4}">
      <dgm:prSet phldrT="[Text]" phldr="1"/>
      <dgm:spPr/>
      <dgm:t>
        <a:bodyPr/>
        <a:lstStyle/>
        <a:p>
          <a:endParaRPr lang="en-ID" dirty="0"/>
        </a:p>
      </dgm:t>
    </dgm:pt>
    <dgm:pt modelId="{9A9C7AA4-AF5D-427C-94AC-328F16A068B3}" type="parTrans" cxnId="{3FA8D3A7-34C8-488A-B9DD-23C1253C11A6}">
      <dgm:prSet/>
      <dgm:spPr/>
      <dgm:t>
        <a:bodyPr/>
        <a:lstStyle/>
        <a:p>
          <a:endParaRPr lang="en-ID"/>
        </a:p>
      </dgm:t>
    </dgm:pt>
    <dgm:pt modelId="{91876259-9BC3-453A-A80E-E57CA9ED19AB}" type="sibTrans" cxnId="{3FA8D3A7-34C8-488A-B9DD-23C1253C11A6}">
      <dgm:prSet/>
      <dgm:spPr/>
      <dgm:t>
        <a:bodyPr/>
        <a:lstStyle/>
        <a:p>
          <a:endParaRPr lang="en-ID"/>
        </a:p>
      </dgm:t>
    </dgm:pt>
    <dgm:pt modelId="{B66EF2FC-910E-4AF3-8C1A-9EF31839BC73}">
      <dgm:prSet phldrT="[Text]"/>
      <dgm:spPr/>
      <dgm:t>
        <a:bodyPr/>
        <a:lstStyle/>
        <a:p>
          <a:r>
            <a:rPr lang="en-US" dirty="0"/>
            <a:t>2. Black Box Testing</a:t>
          </a:r>
          <a:endParaRPr lang="en-ID" dirty="0"/>
        </a:p>
      </dgm:t>
    </dgm:pt>
    <dgm:pt modelId="{9C7BADE1-9B16-409A-A5FD-78424F0BCE4C}" type="parTrans" cxnId="{2DF75143-6470-4ACB-ADBF-3AFC0099DDA2}">
      <dgm:prSet/>
      <dgm:spPr/>
      <dgm:t>
        <a:bodyPr/>
        <a:lstStyle/>
        <a:p>
          <a:endParaRPr lang="en-ID"/>
        </a:p>
      </dgm:t>
    </dgm:pt>
    <dgm:pt modelId="{E09A83EE-6CD9-4E61-934E-132F0FE5FD72}" type="sibTrans" cxnId="{2DF75143-6470-4ACB-ADBF-3AFC0099DDA2}">
      <dgm:prSet/>
      <dgm:spPr/>
      <dgm:t>
        <a:bodyPr/>
        <a:lstStyle/>
        <a:p>
          <a:endParaRPr lang="en-ID"/>
        </a:p>
      </dgm:t>
    </dgm:pt>
    <dgm:pt modelId="{807BE8B5-14E5-44BE-9FF9-40736B69FEC9}">
      <dgm:prSet phldrT="[Text]" phldr="1"/>
      <dgm:spPr/>
      <dgm:t>
        <a:bodyPr/>
        <a:lstStyle/>
        <a:p>
          <a:endParaRPr lang="en-ID"/>
        </a:p>
      </dgm:t>
    </dgm:pt>
    <dgm:pt modelId="{E3B7C307-C0DC-4967-8A7F-D8B1BB3AEFD6}" type="parTrans" cxnId="{F8303322-BE6C-4096-8216-7B887157BB32}">
      <dgm:prSet/>
      <dgm:spPr/>
      <dgm:t>
        <a:bodyPr/>
        <a:lstStyle/>
        <a:p>
          <a:endParaRPr lang="en-ID"/>
        </a:p>
      </dgm:t>
    </dgm:pt>
    <dgm:pt modelId="{92CD9C1A-69F2-4AC7-B2CD-DD929A0CC511}" type="sibTrans" cxnId="{F8303322-BE6C-4096-8216-7B887157BB32}">
      <dgm:prSet/>
      <dgm:spPr/>
      <dgm:t>
        <a:bodyPr/>
        <a:lstStyle/>
        <a:p>
          <a:endParaRPr lang="en-ID"/>
        </a:p>
      </dgm:t>
    </dgm:pt>
    <dgm:pt modelId="{6CB48D9B-4A5E-452E-8772-9709A1B7568E}" type="pres">
      <dgm:prSet presAssocID="{19B85D60-BF4D-42EE-A67C-EAB49E94A2B4}" presName="linear" presStyleCnt="0">
        <dgm:presLayoutVars>
          <dgm:animLvl val="lvl"/>
          <dgm:resizeHandles val="exact"/>
        </dgm:presLayoutVars>
      </dgm:prSet>
      <dgm:spPr/>
    </dgm:pt>
    <dgm:pt modelId="{4D4DDB27-E766-4274-B5A3-6F0BD60153A4}" type="pres">
      <dgm:prSet presAssocID="{D893234F-99E1-4602-B9DC-C85A79AE72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CA0C1A-9168-44C9-8E39-4F540EB606C6}" type="pres">
      <dgm:prSet presAssocID="{D893234F-99E1-4602-B9DC-C85A79AE7261}" presName="childText" presStyleLbl="revTx" presStyleIdx="0" presStyleCnt="2">
        <dgm:presLayoutVars>
          <dgm:bulletEnabled val="1"/>
        </dgm:presLayoutVars>
      </dgm:prSet>
      <dgm:spPr/>
    </dgm:pt>
    <dgm:pt modelId="{929D68C3-88F3-438F-8075-3E35C7B6552D}" type="pres">
      <dgm:prSet presAssocID="{B66EF2FC-910E-4AF3-8C1A-9EF31839BC7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3E34B8-8BCC-489F-828F-E7EB0C2482D9}" type="pres">
      <dgm:prSet presAssocID="{B66EF2FC-910E-4AF3-8C1A-9EF31839BC7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0691212-CB4D-4F0C-8A72-C652BF4D31F9}" type="presOf" srcId="{807BE8B5-14E5-44BE-9FF9-40736B69FEC9}" destId="{3A3E34B8-8BCC-489F-828F-E7EB0C2482D9}" srcOrd="0" destOrd="0" presId="urn:microsoft.com/office/officeart/2005/8/layout/vList2"/>
    <dgm:cxn modelId="{F8303322-BE6C-4096-8216-7B887157BB32}" srcId="{B66EF2FC-910E-4AF3-8C1A-9EF31839BC73}" destId="{807BE8B5-14E5-44BE-9FF9-40736B69FEC9}" srcOrd="0" destOrd="0" parTransId="{E3B7C307-C0DC-4967-8A7F-D8B1BB3AEFD6}" sibTransId="{92CD9C1A-69F2-4AC7-B2CD-DD929A0CC511}"/>
    <dgm:cxn modelId="{078A5D2C-A7A6-440D-B3F3-3620BEF03671}" type="presOf" srcId="{E1961E8F-64E2-4DAD-AA30-B164EA0942D4}" destId="{36CA0C1A-9168-44C9-8E39-4F540EB606C6}" srcOrd="0" destOrd="0" presId="urn:microsoft.com/office/officeart/2005/8/layout/vList2"/>
    <dgm:cxn modelId="{3CBA6C5D-169D-43C8-8601-E8B4A321B747}" type="presOf" srcId="{D893234F-99E1-4602-B9DC-C85A79AE7261}" destId="{4D4DDB27-E766-4274-B5A3-6F0BD60153A4}" srcOrd="0" destOrd="0" presId="urn:microsoft.com/office/officeart/2005/8/layout/vList2"/>
    <dgm:cxn modelId="{2DF75143-6470-4ACB-ADBF-3AFC0099DDA2}" srcId="{19B85D60-BF4D-42EE-A67C-EAB49E94A2B4}" destId="{B66EF2FC-910E-4AF3-8C1A-9EF31839BC73}" srcOrd="1" destOrd="0" parTransId="{9C7BADE1-9B16-409A-A5FD-78424F0BCE4C}" sibTransId="{E09A83EE-6CD9-4E61-934E-132F0FE5FD72}"/>
    <dgm:cxn modelId="{30178568-4129-4921-BC13-FAD1F2E0984C}" type="presOf" srcId="{19B85D60-BF4D-42EE-A67C-EAB49E94A2B4}" destId="{6CB48D9B-4A5E-452E-8772-9709A1B7568E}" srcOrd="0" destOrd="0" presId="urn:microsoft.com/office/officeart/2005/8/layout/vList2"/>
    <dgm:cxn modelId="{AEF1087F-A315-4CE1-B1F9-E9BFA6A2B258}" type="presOf" srcId="{B66EF2FC-910E-4AF3-8C1A-9EF31839BC73}" destId="{929D68C3-88F3-438F-8075-3E35C7B6552D}" srcOrd="0" destOrd="0" presId="urn:microsoft.com/office/officeart/2005/8/layout/vList2"/>
    <dgm:cxn modelId="{3FA8D3A7-34C8-488A-B9DD-23C1253C11A6}" srcId="{D893234F-99E1-4602-B9DC-C85A79AE7261}" destId="{E1961E8F-64E2-4DAD-AA30-B164EA0942D4}" srcOrd="0" destOrd="0" parTransId="{9A9C7AA4-AF5D-427C-94AC-328F16A068B3}" sibTransId="{91876259-9BC3-453A-A80E-E57CA9ED19AB}"/>
    <dgm:cxn modelId="{8530F4B7-C388-4D0F-9F5C-6E8EFCE82A24}" srcId="{19B85D60-BF4D-42EE-A67C-EAB49E94A2B4}" destId="{D893234F-99E1-4602-B9DC-C85A79AE7261}" srcOrd="0" destOrd="0" parTransId="{A6F1CE6D-B800-4260-AA89-DAC1510CB948}" sibTransId="{80F6BA14-EA27-4C61-92F2-EA6FF63746E9}"/>
    <dgm:cxn modelId="{71F15613-556B-4B36-8634-93FCBB4EC859}" type="presParOf" srcId="{6CB48D9B-4A5E-452E-8772-9709A1B7568E}" destId="{4D4DDB27-E766-4274-B5A3-6F0BD60153A4}" srcOrd="0" destOrd="0" presId="urn:microsoft.com/office/officeart/2005/8/layout/vList2"/>
    <dgm:cxn modelId="{AD075A20-B914-4507-9008-CDE324D8ABE8}" type="presParOf" srcId="{6CB48D9B-4A5E-452E-8772-9709A1B7568E}" destId="{36CA0C1A-9168-44C9-8E39-4F540EB606C6}" srcOrd="1" destOrd="0" presId="urn:microsoft.com/office/officeart/2005/8/layout/vList2"/>
    <dgm:cxn modelId="{AE06C7F4-6670-4268-A79C-EBEB4A957CB6}" type="presParOf" srcId="{6CB48D9B-4A5E-452E-8772-9709A1B7568E}" destId="{929D68C3-88F3-438F-8075-3E35C7B6552D}" srcOrd="2" destOrd="0" presId="urn:microsoft.com/office/officeart/2005/8/layout/vList2"/>
    <dgm:cxn modelId="{38093CA1-A61A-4681-97A4-8D4328098A70}" type="presParOf" srcId="{6CB48D9B-4A5E-452E-8772-9709A1B7568E}" destId="{3A3E34B8-8BCC-489F-828F-E7EB0C2482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DDB27-E766-4274-B5A3-6F0BD60153A4}">
      <dsp:nvSpPr>
        <dsp:cNvPr id="0" name=""/>
        <dsp:cNvSpPr/>
      </dsp:nvSpPr>
      <dsp:spPr>
        <a:xfrm>
          <a:off x="0" y="9194"/>
          <a:ext cx="529758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White Box Testing</a:t>
          </a:r>
          <a:endParaRPr lang="en-ID" sz="1900" kern="1200" dirty="0"/>
        </a:p>
      </dsp:txBody>
      <dsp:txXfrm>
        <a:off x="21704" y="30898"/>
        <a:ext cx="5254178" cy="401192"/>
      </dsp:txXfrm>
    </dsp:sp>
    <dsp:sp modelId="{36CA0C1A-9168-44C9-8E39-4F540EB606C6}">
      <dsp:nvSpPr>
        <dsp:cNvPr id="0" name=""/>
        <dsp:cNvSpPr/>
      </dsp:nvSpPr>
      <dsp:spPr>
        <a:xfrm>
          <a:off x="0" y="453794"/>
          <a:ext cx="529758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D" sz="1500" kern="1200"/>
        </a:p>
      </dsp:txBody>
      <dsp:txXfrm>
        <a:off x="0" y="453794"/>
        <a:ext cx="5297586" cy="314640"/>
      </dsp:txXfrm>
    </dsp:sp>
    <dsp:sp modelId="{929D68C3-88F3-438F-8075-3E35C7B6552D}">
      <dsp:nvSpPr>
        <dsp:cNvPr id="0" name=""/>
        <dsp:cNvSpPr/>
      </dsp:nvSpPr>
      <dsp:spPr>
        <a:xfrm>
          <a:off x="0" y="768434"/>
          <a:ext cx="529758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Black Box Testing</a:t>
          </a:r>
          <a:endParaRPr lang="en-ID" sz="1900" kern="1200" dirty="0"/>
        </a:p>
      </dsp:txBody>
      <dsp:txXfrm>
        <a:off x="21704" y="790138"/>
        <a:ext cx="5254178" cy="401192"/>
      </dsp:txXfrm>
    </dsp:sp>
    <dsp:sp modelId="{3A3E34B8-8BCC-489F-828F-E7EB0C2482D9}">
      <dsp:nvSpPr>
        <dsp:cNvPr id="0" name=""/>
        <dsp:cNvSpPr/>
      </dsp:nvSpPr>
      <dsp:spPr>
        <a:xfrm>
          <a:off x="0" y="1213034"/>
          <a:ext cx="529758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D" sz="1500" kern="1200"/>
        </a:p>
      </dsp:txBody>
      <dsp:txXfrm>
        <a:off x="0" y="1213034"/>
        <a:ext cx="5297586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3_2_1_1_3_1">
    <p:bg>
      <p:bgPr>
        <a:solidFill>
          <a:schemeClr val="lt2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90" name="Google Shape;1990;p2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5" name="Google Shape;2025;p2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6" name="Google Shape;2026;p2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7" name="Google Shape;2027;p2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8" name="Google Shape;2028;p2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9" name="Google Shape;2029;p2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0" name="Google Shape;2030;p2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1" name="Google Shape;2031;p2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2" name="Google Shape;2032;p2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3" name="Google Shape;2033;p2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4" name="Google Shape;2034;p2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5" name="Google Shape;2035;p2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6" name="Google Shape;2036;p2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7" name="Google Shape;2037;p2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8" name="Google Shape;2038;p2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9" name="Google Shape;2039;p2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40" name="Google Shape;2040;p22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2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2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2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4" name="Google Shape;2044;p22"/>
          <p:cNvCxnSpPr>
            <a:endCxn id="2043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22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2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2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2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2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0" name="Google Shape;2050;p22"/>
          <p:cNvCxnSpPr>
            <a:endCxn id="2047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1" name="Google Shape;2051;p22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2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2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4" name="Google Shape;2054;p22"/>
          <p:cNvCxnSpPr>
            <a:stCxn id="205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22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2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2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2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2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2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2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2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2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2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2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2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2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0" name="Google Shape;2070;p22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1" name="Google Shape;2071;p22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2"/>
          <p:cNvSpPr txBox="1">
            <a:spLocks noGrp="1"/>
          </p:cNvSpPr>
          <p:nvPr>
            <p:ph type="title" idx="2"/>
          </p:nvPr>
        </p:nvSpPr>
        <p:spPr>
          <a:xfrm>
            <a:off x="941825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22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4" name="Google Shape;2074;p22"/>
          <p:cNvCxnSpPr>
            <a:endCxn id="207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5" name="Google Shape;2075;p22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2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2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2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79" name="Google Shape;2079;p2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22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 txBox="1">
            <a:spLocks noGrp="1"/>
          </p:cNvSpPr>
          <p:nvPr>
            <p:ph type="title" idx="3"/>
          </p:nvPr>
        </p:nvSpPr>
        <p:spPr>
          <a:xfrm>
            <a:off x="5859293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1" name="Google Shape;2111;p22"/>
          <p:cNvCxnSpPr>
            <a:endCxn id="210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22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 txBox="1">
            <a:spLocks noGrp="1"/>
          </p:cNvSpPr>
          <p:nvPr>
            <p:ph type="subTitle" idx="1"/>
          </p:nvPr>
        </p:nvSpPr>
        <p:spPr>
          <a:xfrm>
            <a:off x="1241184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22"/>
          <p:cNvSpPr txBox="1">
            <a:spLocks noGrp="1"/>
          </p:cNvSpPr>
          <p:nvPr>
            <p:ph type="subTitle" idx="4"/>
          </p:nvPr>
        </p:nvSpPr>
        <p:spPr>
          <a:xfrm>
            <a:off x="5859293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2"/>
          <p:cNvSpPr txBox="1">
            <a:spLocks noGrp="1"/>
          </p:cNvSpPr>
          <p:nvPr>
            <p:ph type="title" idx="5"/>
          </p:nvPr>
        </p:nvSpPr>
        <p:spPr>
          <a:xfrm>
            <a:off x="941825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22"/>
          <p:cNvSpPr txBox="1">
            <a:spLocks noGrp="1"/>
          </p:cNvSpPr>
          <p:nvPr>
            <p:ph type="subTitle" idx="6"/>
          </p:nvPr>
        </p:nvSpPr>
        <p:spPr>
          <a:xfrm>
            <a:off x="1241184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2"/>
          <p:cNvSpPr txBox="1">
            <a:spLocks noGrp="1"/>
          </p:cNvSpPr>
          <p:nvPr>
            <p:ph type="title" idx="7"/>
          </p:nvPr>
        </p:nvSpPr>
        <p:spPr>
          <a:xfrm>
            <a:off x="5859293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p22"/>
          <p:cNvSpPr txBox="1">
            <a:spLocks noGrp="1"/>
          </p:cNvSpPr>
          <p:nvPr>
            <p:ph type="subTitle" idx="8"/>
          </p:nvPr>
        </p:nvSpPr>
        <p:spPr>
          <a:xfrm>
            <a:off x="5859293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F03-C553-49B5-B383-995F14017F9D}" type="datetimeFigureOut">
              <a:rPr lang="id-ID" smtClean="0"/>
              <a:pPr/>
              <a:t>11/09/2021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BD4D-923F-44C2-83BE-4C76F56E8AF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85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"/>
          <p:cNvSpPr/>
          <p:nvPr/>
        </p:nvSpPr>
        <p:spPr>
          <a:xfrm>
            <a:off x="-104775" y="3829050"/>
            <a:ext cx="4105200" cy="136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"/>
          <p:cNvSpPr txBox="1">
            <a:spLocks noGrp="1"/>
          </p:cNvSpPr>
          <p:nvPr>
            <p:ph type="title"/>
          </p:nvPr>
        </p:nvSpPr>
        <p:spPr>
          <a:xfrm>
            <a:off x="720000" y="4029075"/>
            <a:ext cx="2775600" cy="6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 Medium"/>
              <a:buNone/>
              <a:defRPr sz="1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"/>
          <p:cNvSpPr/>
          <p:nvPr/>
        </p:nvSpPr>
        <p:spPr>
          <a:xfrm rot="10800000">
            <a:off x="7440600" y="0"/>
            <a:ext cx="1703400" cy="17034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"/>
          <p:cNvSpPr/>
          <p:nvPr/>
        </p:nvSpPr>
        <p:spPr>
          <a:xfrm rot="10800000">
            <a:off x="7960075" y="228750"/>
            <a:ext cx="941400" cy="94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"/>
          <p:cNvSpPr/>
          <p:nvPr/>
        </p:nvSpPr>
        <p:spPr>
          <a:xfrm rot="10800000">
            <a:off x="3503409" y="3987096"/>
            <a:ext cx="1044600" cy="10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"/>
          <p:cNvSpPr/>
          <p:nvPr/>
        </p:nvSpPr>
        <p:spPr>
          <a:xfrm rot="10800000">
            <a:off x="3296700" y="3829050"/>
            <a:ext cx="1360500" cy="13605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10"/>
          <p:cNvCxnSpPr/>
          <p:nvPr/>
        </p:nvCxnSpPr>
        <p:spPr>
          <a:xfrm rot="10800000" flipH="1">
            <a:off x="-133350" y="4905300"/>
            <a:ext cx="39051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1" r:id="rId24"/>
    <p:sldLayoutId id="2147483682" r:id="rId25"/>
    <p:sldLayoutId id="2147483683" r:id="rId26"/>
    <p:sldLayoutId id="2147483687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2427610"/>
            <a:ext cx="3480600" cy="1891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/>
              <a:t>Pengujian Perangkat Lunak</a:t>
            </a:r>
            <a:br>
              <a:rPr lang="en" sz="4400" dirty="0">
                <a:solidFill>
                  <a:schemeClr val="lt1"/>
                </a:solidFill>
              </a:rPr>
            </a:br>
            <a:endParaRPr sz="72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bg1"/>
                </a:solidFill>
              </a:rPr>
              <a:t>PERTEMUAN 15– REKAYASA PERANGKAT LUNAK</a:t>
            </a:r>
          </a:p>
        </p:txBody>
      </p:sp>
      <p:sp>
        <p:nvSpPr>
          <p:cNvPr id="7" name="Google Shape;3594;p41">
            <a:extLst>
              <a:ext uri="{FF2B5EF4-FFF2-40B4-BE49-F238E27FC236}">
                <a16:creationId xmlns:a16="http://schemas.microsoft.com/office/drawing/2014/main" id="{A53E6CD2-713B-4378-A839-9F0BCCAB4F61}"/>
              </a:ext>
            </a:extLst>
          </p:cNvPr>
          <p:cNvSpPr txBox="1">
            <a:spLocks/>
          </p:cNvSpPr>
          <p:nvPr/>
        </p:nvSpPr>
        <p:spPr>
          <a:xfrm>
            <a:off x="2320623" y="1600873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1730" y="1329612"/>
            <a:ext cx="5022558" cy="3186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Penerjemahan Psedocode ke FlowGraph (Lanjutan)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Boolean (AND, OR, NAND, NOR) yg dipakai pada perintah if.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Kondisi Majemuk </a:t>
            </a:r>
          </a:p>
        </p:txBody>
      </p:sp>
      <p:pic>
        <p:nvPicPr>
          <p:cNvPr id="4" name="Picture 3" descr="wh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5796" y="1977685"/>
            <a:ext cx="4374486" cy="28408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/>
              <a:t>Cyclomatic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3514" y="1152525"/>
            <a:ext cx="6487012" cy="3455988"/>
          </a:xfrm>
        </p:spPr>
        <p:txBody>
          <a:bodyPr>
            <a:normAutofit/>
          </a:bodyPr>
          <a:lstStyle/>
          <a:p>
            <a:r>
              <a:rPr lang="id-ID" dirty="0"/>
              <a:t>metrik PL yang menyediakan ukuran kuantitatif dari kekompleksan logikal program. </a:t>
            </a:r>
          </a:p>
          <a:p>
            <a:r>
              <a:rPr lang="id-ID" dirty="0"/>
              <a:t>menentukan jumlah jalur independen dalam basis set suatu program dan memberi batas atas untuk jumlah uji coba yang harus dikerjakan untuk menjamin bahwa seluruh perintah sekurang-kurangnya telah dikerjakan sekali.</a:t>
            </a:r>
          </a:p>
          <a:p>
            <a:r>
              <a:rPr lang="id-ID" dirty="0"/>
              <a:t>Jalur independent adalah jalur yang melintasi atau melalui program dimana sekurang-kurangnya terdapat proses perintah yang baru atau kondisi yang baru.</a:t>
            </a:r>
          </a:p>
          <a:p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Rumus Cyclomatic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3513" y="1152525"/>
            <a:ext cx="7710487" cy="3455988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Jumlah region grafik alir sesuai dengan cyclomatic complexity.</a:t>
            </a:r>
          </a:p>
          <a:p>
            <a:r>
              <a:rPr lang="id-ID" dirty="0"/>
              <a:t>Cyclomatix complexity V(G) untuk grafik alir dihitung dengan rumus:</a:t>
            </a:r>
          </a:p>
          <a:p>
            <a:pPr lvl="1">
              <a:buNone/>
            </a:pPr>
            <a:r>
              <a:rPr lang="id-ID" dirty="0"/>
              <a:t>				V(G) = E - N + 2</a:t>
            </a:r>
          </a:p>
          <a:p>
            <a:pPr lvl="1">
              <a:buNone/>
            </a:pPr>
            <a:r>
              <a:rPr lang="id-ID" dirty="0"/>
              <a:t>dimana:</a:t>
            </a:r>
          </a:p>
          <a:p>
            <a:pPr lvl="1">
              <a:buNone/>
            </a:pPr>
            <a:r>
              <a:rPr lang="id-ID" dirty="0"/>
              <a:t>E = jumlah edge pada grafik alir</a:t>
            </a:r>
          </a:p>
          <a:p>
            <a:pPr lvl="1">
              <a:buNone/>
            </a:pPr>
            <a:r>
              <a:rPr lang="id-ID" dirty="0"/>
              <a:t>N = jumlah node pada grafik alir</a:t>
            </a:r>
            <a:endParaRPr lang="en-ID" dirty="0"/>
          </a:p>
          <a:p>
            <a:pPr lvl="1">
              <a:buNone/>
            </a:pPr>
            <a:endParaRPr lang="id-ID" dirty="0"/>
          </a:p>
          <a:p>
            <a:r>
              <a:rPr lang="id-ID" dirty="0"/>
              <a:t> Cyclomatix complexity V(G) juga dapat dihitung dengan rumus:</a:t>
            </a:r>
          </a:p>
          <a:p>
            <a:pPr lvl="1">
              <a:buNone/>
            </a:pPr>
            <a:r>
              <a:rPr lang="id-ID" dirty="0"/>
              <a:t>				V(G) = P + 1</a:t>
            </a:r>
          </a:p>
          <a:p>
            <a:pPr>
              <a:buNone/>
            </a:pPr>
            <a:r>
              <a:rPr lang="id-ID" dirty="0"/>
              <a:t>	dimana P = jumlah predicate node pada grafik alir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wh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9742" y="1545636"/>
            <a:ext cx="4644516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Hitung Cyclomatic Complexity  pada flowgraph di bawah ini!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Jawaban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3513" y="1152525"/>
            <a:ext cx="7710487" cy="3455988"/>
          </a:xfrm>
        </p:spPr>
        <p:txBody>
          <a:bodyPr>
            <a:normAutofit/>
          </a:bodyPr>
          <a:lstStyle/>
          <a:p>
            <a:r>
              <a:rPr lang="id-ID" dirty="0"/>
              <a:t>Flowgraph mempunyai 4 region</a:t>
            </a:r>
          </a:p>
          <a:p>
            <a:pPr>
              <a:buNone/>
            </a:pPr>
            <a:r>
              <a:rPr lang="id-ID" dirty="0"/>
              <a:t> 	V(G) = 11 edge - 9 node + 2 = 4</a:t>
            </a:r>
          </a:p>
          <a:p>
            <a:pPr>
              <a:buNone/>
            </a:pPr>
            <a:r>
              <a:rPr lang="id-ID" dirty="0"/>
              <a:t> 	V(G) = 3 predicate node + 1 = 4</a:t>
            </a:r>
            <a:endParaRPr lang="en-ID" dirty="0"/>
          </a:p>
          <a:p>
            <a:pPr>
              <a:buNone/>
            </a:pPr>
            <a:endParaRPr lang="id-ID" dirty="0"/>
          </a:p>
          <a:p>
            <a:r>
              <a:rPr lang="id-ID" dirty="0"/>
              <a:t>Independent Path</a:t>
            </a:r>
          </a:p>
          <a:p>
            <a:pPr>
              <a:buNone/>
            </a:pPr>
            <a:r>
              <a:rPr lang="id-ID" dirty="0"/>
              <a:t>	Path 1 : 1 - 11</a:t>
            </a:r>
          </a:p>
          <a:p>
            <a:pPr>
              <a:buNone/>
            </a:pPr>
            <a:r>
              <a:rPr lang="id-ID" dirty="0"/>
              <a:t>	Path 2 : 1 - 2 - 3 - 4 - 5 - 10 - 1 - 11</a:t>
            </a:r>
          </a:p>
          <a:p>
            <a:pPr>
              <a:buNone/>
            </a:pPr>
            <a:r>
              <a:rPr lang="id-ID" dirty="0"/>
              <a:t>	Path 3 : 1 - 2 - 3 - 6 - 8 – 9 </a:t>
            </a:r>
            <a:r>
              <a:rPr lang="en-ID" dirty="0"/>
              <a:t>-</a:t>
            </a:r>
            <a:r>
              <a:rPr lang="id-ID" dirty="0"/>
              <a:t> 10 - 1 - 11</a:t>
            </a:r>
          </a:p>
          <a:p>
            <a:pPr>
              <a:buNone/>
            </a:pPr>
            <a:r>
              <a:rPr lang="id-ID" dirty="0"/>
              <a:t>	Path 4 ': 1 - 2 - 3 - 6 - 7 - 9 - 10 - 1 - 11</a:t>
            </a:r>
          </a:p>
          <a:p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/>
              <a:t>Graph Metrik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3514" y="1152525"/>
            <a:ext cx="6051620" cy="3455988"/>
          </a:xfrm>
        </p:spPr>
        <p:txBody>
          <a:bodyPr/>
          <a:lstStyle/>
          <a:p>
            <a:r>
              <a:rPr lang="id-ID" dirty="0"/>
              <a:t>PL yang dikembangkan untuk membantu uji coba basis path atau struktur data. </a:t>
            </a:r>
            <a:endParaRPr lang="en-ID" dirty="0"/>
          </a:p>
          <a:p>
            <a:pPr marL="82296" indent="0">
              <a:buNone/>
            </a:pPr>
            <a:endParaRPr lang="id-ID" dirty="0"/>
          </a:p>
          <a:p>
            <a:r>
              <a:rPr lang="id-ID" dirty="0"/>
              <a:t>matrik empat persegi yang mempunyai ukuran (sejumlah baris dan kolom) yang sama dengan jumlah node pada flowgraph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6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676" y="1063228"/>
            <a:ext cx="5778642" cy="356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Graph Metrik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7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922" y="897564"/>
            <a:ext cx="3888432" cy="2673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637580"/>
          </a:xfrm>
        </p:spPr>
        <p:txBody>
          <a:bodyPr/>
          <a:lstStyle/>
          <a:p>
            <a:r>
              <a:rPr lang="id-ID" dirty="0"/>
              <a:t>Hubungan Bobot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85646" y="2363728"/>
            <a:ext cx="6858000" cy="2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Koneksi :</a:t>
            </a:r>
            <a:endParaRPr lang="id-ID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id-ID" sz="2100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= 0</a:t>
            </a:r>
            <a:endParaRPr lang="id-ID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id-ID" sz="2100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= 1</a:t>
            </a:r>
            <a:endParaRPr lang="id-ID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id-ID" sz="2100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= 1</a:t>
            </a:r>
            <a:endParaRPr lang="id-ID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id-ID" sz="2100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= 1</a:t>
            </a:r>
            <a:endParaRPr lang="id-ID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2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+ 1 = 4 cyclomatic complexity</a:t>
            </a:r>
            <a:endParaRPr lang="id-ID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PENGUJIAN LOOP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9832" y="1864624"/>
            <a:ext cx="7710487" cy="3455988"/>
          </a:xfrm>
        </p:spPr>
        <p:txBody>
          <a:bodyPr>
            <a:normAutofit/>
          </a:bodyPr>
          <a:lstStyle/>
          <a:p>
            <a:pPr lvl="0"/>
            <a:r>
              <a:rPr lang="id-ID" b="1" dirty="0"/>
              <a:t>Loop Sederhana</a:t>
            </a:r>
          </a:p>
          <a:p>
            <a:pPr lvl="0"/>
            <a:r>
              <a:rPr lang="id-ID" b="1" dirty="0"/>
              <a:t>Loop Tersarang</a:t>
            </a:r>
          </a:p>
          <a:p>
            <a:pPr lvl="0"/>
            <a:r>
              <a:rPr lang="id-ID" b="1" dirty="0"/>
              <a:t>Loop Terangkai</a:t>
            </a:r>
            <a:endParaRPr lang="id-ID" dirty="0"/>
          </a:p>
          <a:p>
            <a:pPr lvl="0"/>
            <a:r>
              <a:rPr lang="id-ID" b="1" dirty="0"/>
              <a:t>Loop Tidak Terstruktur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1146" y="1298181"/>
            <a:ext cx="6035436" cy="3455988"/>
          </a:xfrm>
        </p:spPr>
        <p:txBody>
          <a:bodyPr/>
          <a:lstStyle/>
          <a:p>
            <a:r>
              <a:rPr lang="id-ID" sz="1600" dirty="0"/>
              <a:t>membantu memastikan kelengkapan pengujian dan memberikan kemungkinan tertinggi untuk mengungkap kesalahan pada perangkat lunak.</a:t>
            </a:r>
          </a:p>
          <a:p>
            <a:endParaRPr lang="id-ID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422988-91AA-41DB-80F7-0E6BB1B14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312434"/>
              </p:ext>
            </p:extLst>
          </p:nvPr>
        </p:nvGraphicFramePr>
        <p:xfrm>
          <a:off x="2074259" y="2670371"/>
          <a:ext cx="5297586" cy="153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w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676" y="843558"/>
            <a:ext cx="5994666" cy="405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29568"/>
          </a:xfrm>
        </p:spPr>
        <p:txBody>
          <a:bodyPr>
            <a:normAutofit fontScale="90000"/>
          </a:bodyPr>
          <a:lstStyle/>
          <a:p>
            <a:r>
              <a:rPr lang="id-ID" dirty="0"/>
              <a:t>Gambar Loop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243657"/>
            <a:ext cx="6172200" cy="3128864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r>
              <a:rPr lang="en-US" sz="9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t>Tim RPL 1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5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75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200150" indent="-1714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543050" indent="-1714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1B3FC412-BB15-435F-AAAA-78718B87C81D}" type="slidenum">
              <a:rPr lang="en-US" altLang="en-US" sz="900" kern="1200">
                <a:solidFill>
                  <a:srgbClr val="045C75"/>
                </a:solidFill>
                <a:ea typeface="+mn-ea"/>
                <a:cs typeface="Arial" panose="020B0604020202020204" pitchFamily="34" charset="0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21</a:t>
            </a:fld>
            <a:endParaRPr lang="en-US" altLang="en-US" sz="900" kern="1200">
              <a:solidFill>
                <a:srgbClr val="045C7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 – Box Testing</a:t>
            </a:r>
          </a:p>
        </p:txBody>
      </p:sp>
    </p:spTree>
    <p:extLst>
      <p:ext uri="{BB962C8B-B14F-4D97-AF65-F5344CB8AC3E}">
        <p14:creationId xmlns:p14="http://schemas.microsoft.com/office/powerpoint/2010/main" val="774429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025"/>
              <a:t>White – Box Testing adalah cara pengujian dengan melihat ke dalam modul untuk meneliti kode – kode program yang ada, dan menganalisis apakah ada kesalahan atau tidak.</a:t>
            </a:r>
          </a:p>
          <a:p>
            <a:pPr eaLnBrk="1" hangingPunct="1"/>
            <a:r>
              <a:rPr lang="en-US" altLang="en-US" sz="2025"/>
              <a:t>Jika ada modul yang menghasilkan output yang tidak sesuai dengan proses bisnis yang dilakukan maka baris – baris program, variabel dan parameter yang terlibat pada unit tersebut akan dicek satu persatu dan diperbaiki kemudian di-compile ulang.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r>
              <a:rPr lang="en-US" sz="9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t>Tim RPL 1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5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75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200150" indent="-1714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543050" indent="-1714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AFC6E29B-12EC-4BB0-9E16-F7F0807197DF}" type="slidenum">
              <a:rPr lang="en-US" altLang="en-US" sz="900" kern="1200">
                <a:solidFill>
                  <a:srgbClr val="045C75"/>
                </a:solidFill>
                <a:ea typeface="+mn-ea"/>
                <a:cs typeface="Arial" panose="020B0604020202020204" pitchFamily="34" charset="0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22</a:t>
            </a:fld>
            <a:endParaRPr lang="en-US" altLang="en-US" sz="900" kern="1200">
              <a:solidFill>
                <a:srgbClr val="045C7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 – Box Testing (cont.)</a:t>
            </a:r>
          </a:p>
        </p:txBody>
      </p:sp>
    </p:spTree>
    <p:extLst>
      <p:ext uri="{BB962C8B-B14F-4D97-AF65-F5344CB8AC3E}">
        <p14:creationId xmlns:p14="http://schemas.microsoft.com/office/powerpoint/2010/main" val="153525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01" y="545800"/>
            <a:ext cx="7056600" cy="3759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id-ID" sz="2300" b="1" dirty="0">
                <a:solidFill>
                  <a:schemeClr val="lt1"/>
                </a:solidFill>
                <a:latin typeface="Abril Fatface"/>
                <a:sym typeface="Abril Fatface"/>
              </a:rPr>
              <a:t>Black-Box Testing</a:t>
            </a:r>
            <a:endParaRPr lang="id-ID" sz="3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442" y="1480617"/>
            <a:ext cx="7745376" cy="4051300"/>
          </a:xfrm>
        </p:spPr>
        <p:txBody>
          <a:bodyPr>
            <a:normAutofit/>
          </a:bodyPr>
          <a:lstStyle/>
          <a:p>
            <a:r>
              <a:rPr lang="id-ID" dirty="0"/>
              <a:t>Pengujian ini fokus kepada persyaratan fungsional perangkat lunak. Pengujian ini memungkinkan pelaku RPL mendapatkan serangkaian kondisi input yang memenuhi persyaratan fungsional suatu program.</a:t>
            </a:r>
            <a:endParaRPr lang="id-ID" sz="2100" dirty="0"/>
          </a:p>
          <a:p>
            <a:r>
              <a:rPr lang="id-ID" dirty="0"/>
              <a:t>Pengujian ini berusaha menemukan kesalahan dengan kategori sebagai berikut: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d-ID" dirty="0"/>
              <a:t>Fungsi-fungsi yang salah atau hilang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d-ID" dirty="0"/>
              <a:t>Kesalahan antarmuka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d-ID" dirty="0"/>
              <a:t>Kesalahan struktur data atau akses basisdata eksternal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d-ID" dirty="0"/>
              <a:t>Kesalahan kinerja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d-ID" dirty="0"/>
              <a:t>Kesalahan inisialisasi atau terminasi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Black – Box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3513" y="1152525"/>
            <a:ext cx="7710487" cy="3455988"/>
          </a:xfrm>
        </p:spPr>
        <p:txBody>
          <a:bodyPr>
            <a:normAutofit/>
          </a:bodyPr>
          <a:lstStyle/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Pengujian</a:t>
            </a:r>
            <a:r>
              <a:rPr lang="en-US" dirty="0"/>
              <a:t> black box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:</a:t>
            </a:r>
          </a:p>
          <a:p>
            <a:pPr marL="6858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Fungsi-fungsi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hilang</a:t>
            </a:r>
            <a:endParaRPr lang="en-US" dirty="0"/>
          </a:p>
          <a:p>
            <a:pPr marL="6858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Kesalahan</a:t>
            </a:r>
            <a:r>
              <a:rPr lang="en-US" dirty="0"/>
              <a:t> interface</a:t>
            </a:r>
          </a:p>
          <a:p>
            <a:pPr marL="6858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database </a:t>
            </a:r>
            <a:r>
              <a:rPr lang="en-US" dirty="0" err="1"/>
              <a:t>eksternal</a:t>
            </a:r>
            <a:endParaRPr lang="en-US" dirty="0"/>
          </a:p>
          <a:p>
            <a:pPr marL="6858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  <a:p>
            <a:pPr marL="6858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terminasi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3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D" sz="1600" dirty="0" err="1"/>
              <a:t>Penguji</a:t>
            </a:r>
            <a:r>
              <a:rPr lang="en-ID" sz="1600" dirty="0"/>
              <a:t> </a:t>
            </a:r>
            <a:r>
              <a:rPr lang="en-ID" sz="1600" dirty="0" err="1"/>
              <a:t>dituntut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menjawab</a:t>
            </a:r>
            <a:r>
              <a:rPr lang="en-ID" sz="1600" dirty="0"/>
              <a:t> </a:t>
            </a:r>
            <a:r>
              <a:rPr lang="en-ID" sz="1600" dirty="0" err="1"/>
              <a:t>pertanyaan-pertanyaan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:</a:t>
            </a:r>
            <a:endParaRPr lang="en-US" alt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3325" y="1508575"/>
            <a:ext cx="7710487" cy="3455988"/>
          </a:xfrm>
        </p:spPr>
        <p:txBody>
          <a:bodyPr>
            <a:normAutofit/>
          </a:bodyPr>
          <a:lstStyle/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validitas</a:t>
            </a:r>
            <a:r>
              <a:rPr lang="en-ID" dirty="0"/>
              <a:t> </a:t>
            </a:r>
            <a:r>
              <a:rPr lang="en-ID" dirty="0" err="1"/>
              <a:t>fungsional</a:t>
            </a:r>
            <a:r>
              <a:rPr lang="en-ID" dirty="0"/>
              <a:t> </a:t>
            </a:r>
            <a:r>
              <a:rPr lang="en-ID" dirty="0" err="1"/>
              <a:t>diuji</a:t>
            </a:r>
            <a:r>
              <a:rPr lang="en-ID" dirty="0"/>
              <a:t>? 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ID" dirty="0"/>
              <a:t>Kelas input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uji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? 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sangat </a:t>
            </a:r>
            <a:r>
              <a:rPr lang="en-ID" dirty="0" err="1"/>
              <a:t>sensitif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input </a:t>
            </a:r>
            <a:r>
              <a:rPr lang="en-ID" dirty="0" err="1"/>
              <a:t>tertentu</a:t>
            </a:r>
            <a:r>
              <a:rPr lang="en-ID" dirty="0"/>
              <a:t>? d)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batasan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data </a:t>
            </a:r>
            <a:r>
              <a:rPr lang="en-ID" dirty="0" err="1"/>
              <a:t>diisolasi</a:t>
            </a:r>
            <a:r>
              <a:rPr lang="en-ID" dirty="0"/>
              <a:t>? 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dan volume data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ditolerir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? 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data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69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48B70E-392A-4B59-A82D-3D76527C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pengujian</a:t>
            </a:r>
            <a:r>
              <a:rPr lang="en-ID" dirty="0"/>
              <a:t> Black-Box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E84C9-C0C1-4452-8F09-AA43328F67A8}"/>
              </a:ext>
            </a:extLst>
          </p:cNvPr>
          <p:cNvSpPr txBox="1"/>
          <p:nvPr/>
        </p:nvSpPr>
        <p:spPr>
          <a:xfrm>
            <a:off x="1403969" y="1527246"/>
            <a:ext cx="4863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Montserrat"/>
                <a:sym typeface="Montserrat"/>
              </a:rPr>
              <a:t>Graph Based Testing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Montserrat"/>
                <a:sym typeface="Montserrat"/>
              </a:rPr>
              <a:t>Equivalence Partitioning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Montserrat"/>
                <a:sym typeface="Montserrat"/>
              </a:rPr>
              <a:t>Boundary Value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Montserrat"/>
                <a:sym typeface="Montserrat"/>
              </a:rPr>
              <a:t>Comparison Testing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Montserrat"/>
                <a:sym typeface="Montserrat"/>
              </a:rPr>
              <a:t>Orthogonal Array Testing </a:t>
            </a:r>
          </a:p>
        </p:txBody>
      </p:sp>
    </p:spTree>
    <p:extLst>
      <p:ext uri="{BB962C8B-B14F-4D97-AF65-F5344CB8AC3E}">
        <p14:creationId xmlns:p14="http://schemas.microsoft.com/office/powerpoint/2010/main" val="268061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8219" t="24138" r="22046" b="27586"/>
          <a:stretch>
            <a:fillRect/>
          </a:stretch>
        </p:blipFill>
        <p:spPr bwMode="auto">
          <a:xfrm>
            <a:off x="1925707" y="1167594"/>
            <a:ext cx="5288978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Strategi Pengujian Perangkat Lunak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DF1F-9B9B-443D-9B09-D65F9154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3" y="4118088"/>
            <a:ext cx="2775600" cy="628500"/>
          </a:xfrm>
        </p:spPr>
        <p:txBody>
          <a:bodyPr/>
          <a:lstStyle/>
          <a:p>
            <a:r>
              <a:rPr lang="en-US" sz="3200" dirty="0"/>
              <a:t>TUGAS 15</a:t>
            </a:r>
            <a:endParaRPr lang="en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29130-27B7-4DBD-B6FE-2987A7370596}"/>
              </a:ext>
            </a:extLst>
          </p:cNvPr>
          <p:cNvSpPr txBox="1"/>
          <p:nvPr/>
        </p:nvSpPr>
        <p:spPr>
          <a:xfrm>
            <a:off x="760460" y="1125196"/>
            <a:ext cx="69755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dk2"/>
                </a:solidFill>
                <a:latin typeface="Montserrat"/>
              </a:rPr>
              <a:t>Buatlah draft pengujian untuk pengujian aplikasi atau sistem yang anda buat pada tugas utama RPL. Pilih salah satu metode pengujian </a:t>
            </a:r>
          </a:p>
          <a:p>
            <a:endParaRPr lang="sv-SE" sz="1600" dirty="0">
              <a:solidFill>
                <a:schemeClr val="dk2"/>
              </a:solidFill>
              <a:latin typeface="Montserrat"/>
            </a:endParaRPr>
          </a:p>
          <a:p>
            <a:r>
              <a:rPr lang="sv-SE" sz="1600" dirty="0">
                <a:solidFill>
                  <a:schemeClr val="dk2"/>
                </a:solidFill>
                <a:latin typeface="Montserrat"/>
              </a:rPr>
              <a:t>	1. White Box Testing</a:t>
            </a:r>
          </a:p>
          <a:p>
            <a:r>
              <a:rPr lang="sv-SE" sz="1600" dirty="0">
                <a:solidFill>
                  <a:schemeClr val="dk2"/>
                </a:solidFill>
                <a:latin typeface="Montserrat"/>
              </a:rPr>
              <a:t>	2. Black Box Testing</a:t>
            </a:r>
          </a:p>
        </p:txBody>
      </p:sp>
    </p:spTree>
    <p:extLst>
      <p:ext uri="{BB962C8B-B14F-4D97-AF65-F5344CB8AC3E}">
        <p14:creationId xmlns:p14="http://schemas.microsoft.com/office/powerpoint/2010/main" val="78024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White 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2401" y="1476206"/>
            <a:ext cx="7710487" cy="3455988"/>
          </a:xfrm>
        </p:spPr>
        <p:txBody>
          <a:bodyPr>
            <a:normAutofit/>
          </a:bodyPr>
          <a:lstStyle/>
          <a:p>
            <a:r>
              <a:rPr lang="id-ID" dirty="0"/>
              <a:t>Didasarkan pada pengamatan yang teliti terhadap detail prosedural </a:t>
            </a:r>
          </a:p>
          <a:p>
            <a:r>
              <a:rPr lang="id-ID" dirty="0"/>
              <a:t>Jalur-jalur logika yang melewati perangkat lunak diuji dengan memberikan kasus uji yang menguji serangkaian kondisi dan atau loop tertentu </a:t>
            </a:r>
          </a:p>
          <a:p>
            <a:r>
              <a:rPr lang="id-ID" dirty="0"/>
              <a:t>Status program tersebut dapat diuji pada berbagai titik untuk menentukan apakah status yang diharapkan sesuai dengan status yang sebenarnya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Kasus Uji White 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4658" y="1273905"/>
            <a:ext cx="6715167" cy="3455988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Memberikan jaminan bahwa semua jalur independen pada suatu modul telah digunakan paling tidak satu kali </a:t>
            </a:r>
          </a:p>
          <a:p>
            <a:pPr lvl="0"/>
            <a:r>
              <a:rPr lang="id-ID" dirty="0"/>
              <a:t>Menggunakan semua keputusan logis pada sisi true dan false </a:t>
            </a:r>
          </a:p>
          <a:p>
            <a:pPr lvl="0"/>
            <a:r>
              <a:rPr lang="id-ID" dirty="0"/>
              <a:t>Mengeksekusi semua loop pada batasan mereka dan pada batas operasional mereka </a:t>
            </a:r>
          </a:p>
          <a:p>
            <a:pPr lvl="0"/>
            <a:r>
              <a:rPr lang="id-ID" dirty="0"/>
              <a:t>Menggunakan struktur data internal untuk menjamin validitasnya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Jenis Pengujian White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3513" y="1152525"/>
            <a:ext cx="7710487" cy="3455988"/>
          </a:xfrm>
        </p:spPr>
        <p:txBody>
          <a:bodyPr/>
          <a:lstStyle/>
          <a:p>
            <a:r>
              <a:rPr lang="id-ID" dirty="0"/>
              <a:t>Basis path testing </a:t>
            </a:r>
          </a:p>
          <a:p>
            <a:r>
              <a:rPr lang="id-ID" dirty="0"/>
              <a:t>Control Structure Testing, yang terdiri dari: </a:t>
            </a:r>
          </a:p>
          <a:p>
            <a:pPr lvl="1"/>
            <a:r>
              <a:rPr lang="id-ID" dirty="0"/>
              <a:t>Condition Testing </a:t>
            </a:r>
          </a:p>
          <a:p>
            <a:pPr lvl="1"/>
            <a:r>
              <a:rPr lang="id-ID" dirty="0"/>
              <a:t>Data Flow Testing </a:t>
            </a:r>
          </a:p>
          <a:p>
            <a:pPr lvl="1"/>
            <a:r>
              <a:rPr lang="id-ID" dirty="0"/>
              <a:t>Loop Testing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Uji Coba Basis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3020" y="1188167"/>
            <a:ext cx="6480175" cy="4267200"/>
          </a:xfrm>
        </p:spPr>
        <p:txBody>
          <a:bodyPr/>
          <a:lstStyle/>
          <a:p>
            <a:r>
              <a:rPr lang="id-ID" dirty="0"/>
              <a:t>Notasi Diagram</a:t>
            </a:r>
          </a:p>
          <a:p>
            <a:endParaRPr lang="id-ID" dirty="0"/>
          </a:p>
          <a:p>
            <a:endParaRPr lang="id-ID" dirty="0"/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wh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247" y="1998620"/>
            <a:ext cx="8067759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7694" y="1059582"/>
            <a:ext cx="5670630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637580"/>
          </a:xfrm>
        </p:spPr>
        <p:txBody>
          <a:bodyPr/>
          <a:lstStyle/>
          <a:p>
            <a:r>
              <a:rPr lang="id-ID" dirty="0"/>
              <a:t>Digambarkan dengan Flowchart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3718" y="1329612"/>
            <a:ext cx="5238582" cy="307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Digambarkan dengan Flowgraph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51570"/>
            <a:ext cx="6172200" cy="394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1: 	do while record masih ada</a:t>
            </a:r>
          </a:p>
          <a:p>
            <a:pPr>
              <a:buNone/>
            </a:pPr>
            <a:r>
              <a:rPr lang="id-ID" dirty="0"/>
              <a:t>	baca record</a:t>
            </a:r>
          </a:p>
          <a:p>
            <a:pPr>
              <a:buNone/>
            </a:pPr>
            <a:r>
              <a:rPr lang="id-ID" dirty="0"/>
              <a:t>2: 	if record ke 1 = 0</a:t>
            </a:r>
          </a:p>
          <a:p>
            <a:pPr>
              <a:buNone/>
            </a:pPr>
            <a:r>
              <a:rPr lang="id-ID" dirty="0"/>
              <a:t>3: 	then proses record</a:t>
            </a:r>
          </a:p>
          <a:p>
            <a:pPr>
              <a:buNone/>
            </a:pPr>
            <a:r>
              <a:rPr lang="id-ID" dirty="0"/>
              <a:t>	simpan di buffer</a:t>
            </a:r>
          </a:p>
          <a:p>
            <a:pPr>
              <a:buNone/>
            </a:pPr>
            <a:r>
              <a:rPr lang="id-ID" dirty="0"/>
              <a:t>	naikan kounter</a:t>
            </a:r>
          </a:p>
          <a:p>
            <a:pPr>
              <a:buNone/>
            </a:pPr>
            <a:r>
              <a:rPr lang="id-ID" dirty="0"/>
              <a:t>4: 	else if record ke 2 = 0</a:t>
            </a:r>
          </a:p>
          <a:p>
            <a:pPr>
              <a:buNone/>
            </a:pPr>
            <a:r>
              <a:rPr lang="id-ID" dirty="0"/>
              <a:t>5 	then reser kounter</a:t>
            </a:r>
          </a:p>
          <a:p>
            <a:pPr>
              <a:buNone/>
            </a:pPr>
            <a:r>
              <a:rPr lang="id-ID" dirty="0"/>
              <a:t>6 	proses record</a:t>
            </a:r>
          </a:p>
          <a:p>
            <a:pPr>
              <a:buNone/>
            </a:pPr>
            <a:r>
              <a:rPr lang="id-ID" dirty="0"/>
              <a:t>	simpan pada file</a:t>
            </a:r>
          </a:p>
          <a:p>
            <a:pPr>
              <a:buNone/>
            </a:pPr>
            <a:r>
              <a:rPr lang="id-ID" dirty="0"/>
              <a:t>7a: 	endif</a:t>
            </a:r>
          </a:p>
          <a:p>
            <a:pPr>
              <a:buNone/>
            </a:pPr>
            <a:r>
              <a:rPr lang="id-ID" dirty="0"/>
              <a:t>		endif</a:t>
            </a:r>
          </a:p>
          <a:p>
            <a:pPr>
              <a:buNone/>
            </a:pPr>
            <a:r>
              <a:rPr lang="id-ID" dirty="0"/>
              <a:t>7b: 	enddo</a:t>
            </a:r>
          </a:p>
          <a:p>
            <a:pPr>
              <a:buNone/>
            </a:pPr>
            <a:r>
              <a:rPr lang="id-ID" dirty="0"/>
              <a:t>8 : 	end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05978"/>
            <a:ext cx="6480720" cy="637580"/>
          </a:xfrm>
        </p:spPr>
        <p:txBody>
          <a:bodyPr>
            <a:normAutofit/>
          </a:bodyPr>
          <a:lstStyle/>
          <a:p>
            <a:r>
              <a:rPr lang="id-ID" sz="2400" dirty="0"/>
              <a:t>Penerjemahan Psedocode ke FlowGraph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913</Words>
  <Application>Microsoft Office PowerPoint</Application>
  <PresentationFormat>On-screen Show (16:9)</PresentationFormat>
  <Paragraphs>130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Montserrat SemiBold</vt:lpstr>
      <vt:lpstr>Constantia</vt:lpstr>
      <vt:lpstr>Montserrat</vt:lpstr>
      <vt:lpstr>Montserrat Medium</vt:lpstr>
      <vt:lpstr>Wingdings 2</vt:lpstr>
      <vt:lpstr>Calibri</vt:lpstr>
      <vt:lpstr>Abril Fatface</vt:lpstr>
      <vt:lpstr>Arial</vt:lpstr>
      <vt:lpstr>Times New Roman</vt:lpstr>
      <vt:lpstr>Global Expansion Consulting Infographics Toolkit by Slidesgo</vt:lpstr>
      <vt:lpstr>Pengujian Perangkat Lunak </vt:lpstr>
      <vt:lpstr>Tujuan</vt:lpstr>
      <vt:lpstr>White Box Testing</vt:lpstr>
      <vt:lpstr>Kasus Uji White Box Testing</vt:lpstr>
      <vt:lpstr>Jenis Pengujian White Box</vt:lpstr>
      <vt:lpstr>Uji Coba Basis Path</vt:lpstr>
      <vt:lpstr>Digambarkan dengan Flowchart</vt:lpstr>
      <vt:lpstr>Digambarkan dengan Flowgraph</vt:lpstr>
      <vt:lpstr>Penerjemahan Psedocode ke FlowGraph</vt:lpstr>
      <vt:lpstr>Penerjemahan Psedocode ke FlowGraph (Lanjutan)</vt:lpstr>
      <vt:lpstr>Kondisi Majemuk </vt:lpstr>
      <vt:lpstr>Cyclomatic Complexity</vt:lpstr>
      <vt:lpstr>Rumus Cyclomatic Complexity</vt:lpstr>
      <vt:lpstr>Hitung Cyclomatic Complexity  pada flowgraph di bawah ini!</vt:lpstr>
      <vt:lpstr>Jawaban</vt:lpstr>
      <vt:lpstr>Graph Metrik </vt:lpstr>
      <vt:lpstr>Contoh Graph Metrik</vt:lpstr>
      <vt:lpstr>Hubungan Bobot</vt:lpstr>
      <vt:lpstr>PENGUJIAN LOOP</vt:lpstr>
      <vt:lpstr>Gambar Loop</vt:lpstr>
      <vt:lpstr>White – Box Testing</vt:lpstr>
      <vt:lpstr>White – Box Testing (cont.)</vt:lpstr>
      <vt:lpstr>Black-Box Testing</vt:lpstr>
      <vt:lpstr>Black – Box Testing </vt:lpstr>
      <vt:lpstr>Penguji dituntut untuk menjawab pertanyaan-pertanyaan berikut:</vt:lpstr>
      <vt:lpstr>Contoh pengujian Black-Box</vt:lpstr>
      <vt:lpstr>Strategi Pengujian Perangkat Lunak</vt:lpstr>
      <vt:lpstr>TUGAS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Expansion Consulting Toolkit Infographics </dc:title>
  <cp:lastModifiedBy>millati izzatillah</cp:lastModifiedBy>
  <cp:revision>65</cp:revision>
  <dcterms:modified xsi:type="dcterms:W3CDTF">2021-09-10T22:30:52Z</dcterms:modified>
</cp:coreProperties>
</file>