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3467" autoAdjust="0"/>
  </p:normalViewPr>
  <p:slideViewPr>
    <p:cSldViewPr>
      <p:cViewPr varScale="1">
        <p:scale>
          <a:sx n="69" d="100"/>
          <a:sy n="69" d="100"/>
        </p:scale>
        <p:origin x="-13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3/30/2011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7B451-CF51-48FC-AE32-0C882622F9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3/30/2011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36EEE8-59B8-45D4-B00C-75EF1A17846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642918"/>
            <a:ext cx="8229600" cy="1057268"/>
          </a:xfrm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Jaringan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Komputer</a:t>
            </a:r>
            <a:endParaRPr lang="en-US" dirty="0">
              <a:solidFill>
                <a:srgbClr val="FFFF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00034" y="5929330"/>
            <a:ext cx="8072494" cy="5438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/>
        </p:nvSpPr>
        <p:spPr>
          <a:xfrm>
            <a:off x="428596" y="2443740"/>
            <a:ext cx="8229600" cy="1057268"/>
          </a:xfrm>
          <a:prstGeom prst="rect">
            <a:avLst/>
          </a:prstGeo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all" spc="0" normalizeH="0" baseline="0" noProof="0" dirty="0" smtClean="0">
              <a:ln w="6350">
                <a:noFill/>
              </a:ln>
              <a:solidFill>
                <a:srgbClr val="FFFF00"/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cap="all" dirty="0" err="1" smtClean="0">
                <a:ln w="6350">
                  <a:noFill/>
                </a:ln>
                <a:solidFill>
                  <a:srgbClr val="FFFF0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Deteksi</a:t>
            </a:r>
            <a:r>
              <a:rPr lang="en-US" sz="2800" b="1" cap="all" dirty="0" smtClean="0">
                <a:ln w="6350">
                  <a:noFill/>
                </a:ln>
                <a:solidFill>
                  <a:srgbClr val="FFFF0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800" b="1" cap="all" dirty="0" err="1" smtClean="0">
                <a:ln w="6350">
                  <a:noFill/>
                </a:ln>
                <a:solidFill>
                  <a:srgbClr val="FFFF0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dan</a:t>
            </a:r>
            <a:r>
              <a:rPr lang="en-US" sz="2800" b="1" cap="all" dirty="0" smtClean="0">
                <a:ln w="6350">
                  <a:noFill/>
                </a:ln>
                <a:solidFill>
                  <a:srgbClr val="FFFF0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800" b="1" cap="all" dirty="0" err="1" smtClean="0">
                <a:ln w="6350">
                  <a:noFill/>
                </a:ln>
                <a:solidFill>
                  <a:srgbClr val="FFFF0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koreksi</a:t>
            </a:r>
            <a:r>
              <a:rPr lang="en-US" sz="2800" b="1" cap="all" dirty="0" smtClean="0">
                <a:ln w="6350">
                  <a:noFill/>
                </a:ln>
                <a:solidFill>
                  <a:srgbClr val="FFFF0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error</a:t>
            </a:r>
            <a:endParaRPr kumimoji="0" lang="en-US" sz="2800" b="1" i="0" u="none" strike="noStrike" kern="1200" cap="all" spc="0" normalizeH="0" baseline="0" noProof="0" dirty="0" smtClean="0">
              <a:ln w="6350">
                <a:noFill/>
              </a:ln>
              <a:solidFill>
                <a:srgbClr val="FFFF00"/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FFFF00"/>
                </a:solidFill>
              </a:rPr>
              <a:t>Penanganan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Kesalahan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Transmisi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710498"/>
            <a:ext cx="8215370" cy="2432882"/>
          </a:xfrm>
        </p:spPr>
        <p:txBody>
          <a:bodyPr>
            <a:noAutofit/>
          </a:bodyPr>
          <a:lstStyle/>
          <a:p>
            <a:pPr marL="594360" lvl="0" indent="-457200">
              <a:lnSpc>
                <a:spcPct val="150000"/>
              </a:lnSpc>
              <a:buSzPct val="100000"/>
              <a:buFont typeface="+mj-lt"/>
              <a:buAutoNum type="arabicPeriod" startAt="3"/>
            </a:pPr>
            <a:r>
              <a:rPr lang="en-US" sz="2400" b="1" dirty="0" smtClean="0">
                <a:latin typeface="+mj-lt"/>
              </a:rPr>
              <a:t>Frame Check</a:t>
            </a:r>
          </a:p>
          <a:p>
            <a:pPr marL="594360" lvl="0" indent="-457200">
              <a:lnSpc>
                <a:spcPct val="150000"/>
              </a:lnSpc>
              <a:buSzPct val="100000"/>
              <a:buNone/>
            </a:pPr>
            <a:r>
              <a:rPr lang="en-US" sz="2400" b="1" dirty="0" smtClean="0">
                <a:latin typeface="+mj-lt"/>
              </a:rPr>
              <a:t>	Data </a:t>
            </a:r>
            <a:r>
              <a:rPr lang="en-US" sz="2400" b="1" dirty="0" err="1" smtClean="0">
                <a:latin typeface="+mj-lt"/>
              </a:rPr>
              <a:t>diperiksa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berdasarkan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kedua</a:t>
            </a:r>
            <a:r>
              <a:rPr lang="en-US" sz="2400" b="1" dirty="0" smtClean="0">
                <a:latin typeface="+mj-lt"/>
              </a:rPr>
              <a:t> bit </a:t>
            </a:r>
            <a:r>
              <a:rPr lang="en-US" sz="2400" b="1" dirty="0" err="1" smtClean="0">
                <a:latin typeface="+mj-lt"/>
              </a:rPr>
              <a:t>pembentuk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framenya</a:t>
            </a:r>
            <a:r>
              <a:rPr lang="en-US" sz="2400" b="1" dirty="0" smtClean="0">
                <a:latin typeface="+mj-lt"/>
              </a:rPr>
              <a:t>.</a:t>
            </a:r>
            <a:endParaRPr lang="en-US" sz="2400" b="1" dirty="0">
              <a:latin typeface="+mj-lt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428860" y="6421461"/>
            <a:ext cx="48768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FFFF00"/>
                </a:solidFill>
              </a:rPr>
              <a:t>Penanganan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Kesalahan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Transmisi</a:t>
            </a:r>
            <a:endParaRPr lang="en-US" sz="3200" dirty="0">
              <a:solidFill>
                <a:srgbClr val="FFFF00"/>
              </a:solidFill>
            </a:endParaRPr>
          </a:p>
        </p:txBody>
      </p:sp>
      <p:pic>
        <p:nvPicPr>
          <p:cNvPr id="9" name="Content Placeholder 8" descr="21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768367" y="1935163"/>
            <a:ext cx="5607265" cy="4389437"/>
          </a:xfr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428860" y="6421461"/>
            <a:ext cx="48768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FFFF00"/>
                </a:solidFill>
              </a:rPr>
              <a:t>Penanganan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Kesalahan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Transmisi</a:t>
            </a:r>
            <a:endParaRPr lang="en-US" sz="3200" dirty="0">
              <a:solidFill>
                <a:srgbClr val="FFFF00"/>
              </a:solidFill>
            </a:endParaRPr>
          </a:p>
        </p:txBody>
      </p:sp>
      <p:pic>
        <p:nvPicPr>
          <p:cNvPr id="10" name="Content Placeholder 9" descr="3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839276" y="1935163"/>
            <a:ext cx="5465447" cy="4389437"/>
          </a:xfr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428860" y="6421461"/>
            <a:ext cx="48768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FFFF00"/>
                </a:solidFill>
              </a:rPr>
              <a:t>Penanganan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Kesalahan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Transmisi</a:t>
            </a:r>
            <a:endParaRPr lang="en-US" sz="3200" dirty="0">
              <a:solidFill>
                <a:srgbClr val="FFFF00"/>
              </a:solidFill>
            </a:endParaRPr>
          </a:p>
        </p:txBody>
      </p:sp>
      <p:pic>
        <p:nvPicPr>
          <p:cNvPr id="9" name="Content Placeholder 8" descr="4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524000" y="2277269"/>
            <a:ext cx="6096000" cy="3705225"/>
          </a:xfr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428860" y="6421461"/>
            <a:ext cx="48768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FFFF00"/>
                </a:solidFill>
              </a:rPr>
              <a:t>Penanganan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Kesalahan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Transmisi</a:t>
            </a:r>
            <a:endParaRPr lang="en-US" sz="3200" dirty="0">
              <a:solidFill>
                <a:srgbClr val="FFFF00"/>
              </a:solidFill>
            </a:endParaRPr>
          </a:p>
        </p:txBody>
      </p:sp>
      <p:pic>
        <p:nvPicPr>
          <p:cNvPr id="10" name="Content Placeholder 9" descr="5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833949" y="1935163"/>
            <a:ext cx="5476101" cy="4389437"/>
          </a:xfr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428860" y="6421461"/>
            <a:ext cx="48768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FFFF00"/>
                </a:solidFill>
              </a:rPr>
              <a:t>Penanganan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Kesalahan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Transmisi</a:t>
            </a:r>
            <a:endParaRPr lang="en-US" sz="3200" dirty="0">
              <a:solidFill>
                <a:srgbClr val="FFFF00"/>
              </a:solidFill>
            </a:endParaRPr>
          </a:p>
        </p:txBody>
      </p:sp>
      <p:pic>
        <p:nvPicPr>
          <p:cNvPr id="9" name="Content Placeholder 8" descr="6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524000" y="1958181"/>
            <a:ext cx="6096000" cy="4343400"/>
          </a:xfr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428860" y="6421461"/>
            <a:ext cx="48768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FFFF00"/>
                </a:solidFill>
              </a:rPr>
              <a:t>Penanganan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Kesalahan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Transmisi</a:t>
            </a:r>
            <a:endParaRPr lang="en-US" sz="3200" dirty="0">
              <a:solidFill>
                <a:srgbClr val="FFFF00"/>
              </a:solidFill>
            </a:endParaRPr>
          </a:p>
        </p:txBody>
      </p:sp>
      <p:pic>
        <p:nvPicPr>
          <p:cNvPr id="10" name="Content Placeholder 9" descr="7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855134" y="1935163"/>
            <a:ext cx="5433732" cy="4389437"/>
          </a:xfr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428860" y="6421461"/>
            <a:ext cx="48768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FFFF00"/>
                </a:solidFill>
              </a:rPr>
              <a:t>Penanganan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Kesalahan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Transmisi</a:t>
            </a:r>
            <a:endParaRPr lang="en-US" sz="3200" dirty="0">
              <a:solidFill>
                <a:srgbClr val="FFFF00"/>
              </a:solidFill>
            </a:endParaRPr>
          </a:p>
        </p:txBody>
      </p:sp>
      <p:pic>
        <p:nvPicPr>
          <p:cNvPr id="9" name="Content Placeholder 8" descr="8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524000" y="1996281"/>
            <a:ext cx="6096000" cy="4267200"/>
          </a:xfr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428860" y="6421461"/>
            <a:ext cx="48768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FFFF00"/>
                </a:solidFill>
              </a:rPr>
              <a:t>Penanganan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Kesalahan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Transmisi</a:t>
            </a:r>
            <a:endParaRPr lang="en-US" sz="3200" dirty="0">
              <a:solidFill>
                <a:srgbClr val="FFFF00"/>
              </a:solidFill>
            </a:endParaRPr>
          </a:p>
        </p:txBody>
      </p:sp>
      <p:pic>
        <p:nvPicPr>
          <p:cNvPr id="10" name="Content Placeholder 9" descr="9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524000" y="1977231"/>
            <a:ext cx="6096000" cy="4305300"/>
          </a:xfr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428860" y="6421461"/>
            <a:ext cx="48768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</a:rPr>
              <a:t>Automatic Repeat Request (ARQ)</a:t>
            </a:r>
            <a:endParaRPr lang="en-US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err="1" smtClean="0">
                <a:latin typeface="+mj-lt"/>
              </a:rPr>
              <a:t>Ketika</a:t>
            </a:r>
            <a:r>
              <a:rPr lang="en-US" b="1" dirty="0" smtClean="0">
                <a:latin typeface="+mj-lt"/>
              </a:rPr>
              <a:t> error </a:t>
            </a:r>
            <a:r>
              <a:rPr lang="en-US" b="1" dirty="0" err="1" smtClean="0">
                <a:latin typeface="+mj-lt"/>
              </a:rPr>
              <a:t>terdeteksi</a:t>
            </a:r>
            <a:r>
              <a:rPr lang="en-US" b="1" dirty="0" smtClean="0">
                <a:latin typeface="+mj-lt"/>
              </a:rPr>
              <a:t>, </a:t>
            </a:r>
            <a:r>
              <a:rPr lang="en-US" b="1" dirty="0" err="1" smtClean="0">
                <a:latin typeface="+mj-lt"/>
              </a:rPr>
              <a:t>pengirim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meminta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mengirim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ulang</a:t>
            </a:r>
            <a:r>
              <a:rPr lang="en-US" b="1" dirty="0" smtClean="0">
                <a:latin typeface="+mj-lt"/>
              </a:rPr>
              <a:t> frame yang </a:t>
            </a:r>
            <a:r>
              <a:rPr lang="en-US" b="1" dirty="0" err="1" smtClean="0">
                <a:latin typeface="+mj-lt"/>
              </a:rPr>
              <a:t>terjadi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kesalahan</a:t>
            </a:r>
            <a:endParaRPr lang="en-US" b="1" dirty="0" smtClean="0">
              <a:latin typeface="+mj-lt"/>
            </a:endParaRPr>
          </a:p>
          <a:p>
            <a:pPr>
              <a:buNone/>
            </a:pPr>
            <a:endParaRPr lang="en-US" b="1" dirty="0" smtClean="0">
              <a:latin typeface="+mj-lt"/>
            </a:endParaRPr>
          </a:p>
          <a:p>
            <a:pPr>
              <a:buNone/>
            </a:pPr>
            <a:r>
              <a:rPr lang="en-US" b="1" dirty="0" err="1" smtClean="0">
                <a:latin typeface="+mj-lt"/>
              </a:rPr>
              <a:t>Macam-macam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Kendali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Kesalahan</a:t>
            </a:r>
            <a:r>
              <a:rPr lang="en-US" b="1" dirty="0" smtClean="0">
                <a:latin typeface="+mj-lt"/>
              </a:rPr>
              <a:t> :</a:t>
            </a:r>
          </a:p>
          <a:p>
            <a:pPr marL="651510" indent="-514350">
              <a:buSzPct val="100000"/>
              <a:buAutoNum type="arabicPeriod"/>
            </a:pPr>
            <a:r>
              <a:rPr lang="en-US" b="1" dirty="0" smtClean="0">
                <a:latin typeface="+mj-lt"/>
              </a:rPr>
              <a:t>Stop and Wait ARQ</a:t>
            </a:r>
          </a:p>
          <a:p>
            <a:pPr marL="651510" indent="-514350">
              <a:buSzPct val="100000"/>
              <a:buAutoNum type="arabicPeriod"/>
            </a:pPr>
            <a:r>
              <a:rPr lang="en-US" b="1" dirty="0" smtClean="0">
                <a:latin typeface="+mj-lt"/>
              </a:rPr>
              <a:t>Go-back N ARQ</a:t>
            </a:r>
          </a:p>
          <a:p>
            <a:pPr marL="651510" indent="-514350">
              <a:buSzPct val="100000"/>
              <a:buAutoNum type="arabicPeriod"/>
            </a:pPr>
            <a:r>
              <a:rPr lang="en-US" b="1" dirty="0" smtClean="0">
                <a:latin typeface="+mj-lt"/>
              </a:rPr>
              <a:t>Selective Report ARQ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428860" y="6421461"/>
            <a:ext cx="48768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Strategi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Dasar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765976"/>
            <a:ext cx="8215370" cy="4449106"/>
          </a:xfrm>
        </p:spPr>
        <p:txBody>
          <a:bodyPr>
            <a:noAutofit/>
          </a:bodyPr>
          <a:lstStyle/>
          <a:p>
            <a:pPr marL="594360" lvl="0" indent="-457200">
              <a:lnSpc>
                <a:spcPct val="150000"/>
              </a:lnSpc>
              <a:buSzPct val="100000"/>
              <a:buFont typeface="+mj-lt"/>
              <a:buAutoNum type="arabicPeriod"/>
            </a:pPr>
            <a:r>
              <a:rPr lang="en-US" sz="2400" b="1" dirty="0" err="1" smtClean="0">
                <a:latin typeface="+mj-lt"/>
              </a:rPr>
              <a:t>Melibatkan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informasi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redundan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secukupnya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bersama-sama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dengan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setiap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blok</a:t>
            </a:r>
            <a:r>
              <a:rPr lang="en-US" sz="2400" b="1" dirty="0" smtClean="0">
                <a:latin typeface="+mj-lt"/>
              </a:rPr>
              <a:t> data yang </a:t>
            </a:r>
            <a:r>
              <a:rPr lang="en-US" sz="2400" b="1" dirty="0" err="1" smtClean="0">
                <a:latin typeface="+mj-lt"/>
              </a:rPr>
              <a:t>dikirimkan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untuk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memungkinkan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penerima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menarik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kesimpulan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tentang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apa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karakter</a:t>
            </a:r>
            <a:r>
              <a:rPr lang="en-US" sz="2400" b="1" dirty="0" smtClean="0">
                <a:latin typeface="+mj-lt"/>
              </a:rPr>
              <a:t> yang </a:t>
            </a:r>
            <a:r>
              <a:rPr lang="en-US" sz="2400" b="1" dirty="0" err="1" smtClean="0">
                <a:latin typeface="+mj-lt"/>
              </a:rPr>
              <a:t>ditransmisikan</a:t>
            </a:r>
            <a:r>
              <a:rPr lang="en-US" sz="2400" b="1" dirty="0" smtClean="0">
                <a:latin typeface="+mj-lt"/>
              </a:rPr>
              <a:t> yang </a:t>
            </a:r>
            <a:r>
              <a:rPr lang="en-US" sz="2400" b="1" dirty="0" err="1" smtClean="0">
                <a:latin typeface="+mj-lt"/>
              </a:rPr>
              <a:t>seharusnya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ada</a:t>
            </a:r>
            <a:r>
              <a:rPr lang="en-US" sz="2400" b="1" dirty="0" smtClean="0">
                <a:latin typeface="+mj-lt"/>
              </a:rPr>
              <a:t>.</a:t>
            </a:r>
          </a:p>
          <a:p>
            <a:pPr marL="594360" lvl="0" indent="-457200">
              <a:lnSpc>
                <a:spcPct val="150000"/>
              </a:lnSpc>
              <a:buSzPct val="100000"/>
              <a:buNone/>
            </a:pPr>
            <a:r>
              <a:rPr lang="en-US" sz="2400" b="1" dirty="0" err="1" smtClean="0">
                <a:latin typeface="+mj-lt"/>
              </a:rPr>
              <a:t>Strategi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ini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menggunakan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kode-kode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pengkoreksian</a:t>
            </a:r>
            <a:r>
              <a:rPr lang="en-US" sz="2400" b="1" dirty="0" smtClean="0">
                <a:latin typeface="+mj-lt"/>
              </a:rPr>
              <a:t> error (error-correcting codes).</a:t>
            </a:r>
            <a:endParaRPr lang="en-US" sz="2400" b="1" dirty="0">
              <a:latin typeface="+mj-lt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428860" y="6421461"/>
            <a:ext cx="48768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76672"/>
          </a:xfrm>
        </p:spPr>
        <p:txBody>
          <a:bodyPr/>
          <a:lstStyle/>
          <a:p>
            <a:pPr marL="651510" indent="-514350">
              <a:buSzPct val="100000"/>
              <a:buAutoNum type="arabicPeriod"/>
            </a:pPr>
            <a:r>
              <a:rPr lang="en-US" b="1" dirty="0" smtClean="0">
                <a:latin typeface="+mj-lt"/>
              </a:rPr>
              <a:t>Stop and Wait ARQ</a:t>
            </a:r>
          </a:p>
          <a:p>
            <a:pPr marL="651510" indent="-514350">
              <a:buSzPct val="100000"/>
              <a:buNone/>
            </a:pPr>
            <a:endParaRPr lang="en-US" b="1" dirty="0" smtClean="0">
              <a:latin typeface="+mj-lt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428860" y="6421461"/>
            <a:ext cx="48768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915816" y="2348880"/>
            <a:ext cx="20104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+mj-lt"/>
              </a:rPr>
              <a:t>Frame awaiting</a:t>
            </a:r>
          </a:p>
          <a:p>
            <a:pPr algn="ctr"/>
            <a:r>
              <a:rPr lang="en-US" b="1" dirty="0" smtClean="0">
                <a:latin typeface="+mj-lt"/>
              </a:rPr>
              <a:t>ACK/NAK</a:t>
            </a:r>
            <a:endParaRPr lang="en-US" b="1" dirty="0"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23728" y="3212976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123728" y="3645024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771800" y="3429000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1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860032" y="3212976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1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419872" y="3429000"/>
            <a:ext cx="504056" cy="50405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A</a:t>
            </a:r>
            <a:endParaRPr lang="en-US" sz="2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084168" y="3429000"/>
            <a:ext cx="504056" cy="50405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B</a:t>
            </a:r>
            <a:endParaRPr lang="en-US" sz="2400" b="1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17" name="Straight Connector 16"/>
          <p:cNvCxnSpPr>
            <a:stCxn id="14" idx="3"/>
            <a:endCxn id="15" idx="1"/>
          </p:cNvCxnSpPr>
          <p:nvPr/>
        </p:nvCxnSpPr>
        <p:spPr>
          <a:xfrm>
            <a:off x="3923928" y="3681028"/>
            <a:ext cx="216024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923928" y="3140968"/>
            <a:ext cx="2160240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123728" y="4293096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123728" y="4725144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771800" y="4509120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1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572000" y="4365104"/>
            <a:ext cx="1143008" cy="34978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NA</a:t>
            </a:r>
            <a:r>
              <a:rPr lang="id-ID" b="1" dirty="0" smtClean="0">
                <a:solidFill>
                  <a:srgbClr val="FF0000"/>
                </a:solidFill>
                <a:latin typeface="+mj-lt"/>
              </a:rPr>
              <a:t>C</a:t>
            </a:r>
            <a:r>
              <a:rPr lang="en-US" b="1" dirty="0" smtClean="0">
                <a:solidFill>
                  <a:srgbClr val="FF0000"/>
                </a:solidFill>
                <a:latin typeface="+mj-lt"/>
              </a:rPr>
              <a:t>K</a:t>
            </a:r>
            <a:r>
              <a:rPr lang="id-ID" b="1" dirty="0" smtClean="0">
                <a:solidFill>
                  <a:srgbClr val="FF0000"/>
                </a:solidFill>
                <a:latin typeface="+mj-lt"/>
              </a:rPr>
              <a:t>1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419872" y="4509120"/>
            <a:ext cx="504056" cy="50405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A</a:t>
            </a:r>
            <a:endParaRPr lang="en-US" sz="2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084168" y="4509120"/>
            <a:ext cx="504056" cy="50405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B</a:t>
            </a:r>
            <a:endParaRPr lang="en-US" sz="2400" b="1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25" name="Straight Connector 24"/>
          <p:cNvCxnSpPr>
            <a:stCxn id="23" idx="3"/>
            <a:endCxn id="24" idx="1"/>
          </p:cNvCxnSpPr>
          <p:nvPr/>
        </p:nvCxnSpPr>
        <p:spPr>
          <a:xfrm>
            <a:off x="3923928" y="4761148"/>
            <a:ext cx="216024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923928" y="4221088"/>
            <a:ext cx="2160240" cy="0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2123728" y="5445224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2123728" y="5877272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2771800" y="5661248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1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860032" y="5445224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1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419872" y="5661248"/>
            <a:ext cx="504056" cy="50405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A</a:t>
            </a:r>
            <a:endParaRPr lang="en-US" sz="2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084168" y="5661248"/>
            <a:ext cx="504056" cy="50405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B</a:t>
            </a:r>
            <a:endParaRPr lang="en-US" sz="2400" b="1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33" name="Straight Connector 32"/>
          <p:cNvCxnSpPr>
            <a:stCxn id="31" idx="3"/>
            <a:endCxn id="32" idx="1"/>
          </p:cNvCxnSpPr>
          <p:nvPr/>
        </p:nvCxnSpPr>
        <p:spPr>
          <a:xfrm>
            <a:off x="3923928" y="5913276"/>
            <a:ext cx="216024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3923928" y="5373216"/>
            <a:ext cx="2160240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6929454" y="3500438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1</a:t>
            </a:r>
            <a:endParaRPr lang="en-US" b="1" dirty="0"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604664"/>
          </a:xfrm>
        </p:spPr>
        <p:txBody>
          <a:bodyPr/>
          <a:lstStyle/>
          <a:p>
            <a:pPr marL="651510" indent="-514350">
              <a:buSzPct val="100000"/>
              <a:buFont typeface="+mj-lt"/>
              <a:buAutoNum type="arabicPeriod" startAt="2"/>
            </a:pPr>
            <a:r>
              <a:rPr lang="en-US" b="1" dirty="0" smtClean="0">
                <a:latin typeface="+mj-lt"/>
              </a:rPr>
              <a:t>Go-Back N ARQ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428860" y="6421461"/>
            <a:ext cx="48768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915816" y="1071546"/>
            <a:ext cx="20104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+mj-lt"/>
              </a:rPr>
              <a:t>Frame awaiting</a:t>
            </a:r>
          </a:p>
          <a:p>
            <a:pPr algn="ctr"/>
            <a:r>
              <a:rPr lang="en-US" b="1" dirty="0" smtClean="0">
                <a:latin typeface="+mj-lt"/>
              </a:rPr>
              <a:t>ACK/NAK</a:t>
            </a:r>
            <a:endParaRPr lang="en-US" b="1" dirty="0"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71800" y="2151666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3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860032" y="1935642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3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419872" y="2151666"/>
            <a:ext cx="504056" cy="50405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A</a:t>
            </a:r>
            <a:endParaRPr lang="en-US" sz="2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084168" y="2151666"/>
            <a:ext cx="504056" cy="50405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B</a:t>
            </a:r>
            <a:endParaRPr lang="en-US" sz="2400" b="1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16" name="Straight Connector 15"/>
          <p:cNvCxnSpPr>
            <a:stCxn id="14" idx="3"/>
            <a:endCxn id="15" idx="1"/>
          </p:cNvCxnSpPr>
          <p:nvPr/>
        </p:nvCxnSpPr>
        <p:spPr>
          <a:xfrm>
            <a:off x="3923928" y="2403694"/>
            <a:ext cx="216024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923928" y="1863634"/>
            <a:ext cx="2160240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2771800" y="1863634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4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123728" y="2151666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6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123728" y="1863634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7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123728" y="2447538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5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164288" y="2223674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1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499992" y="1935642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4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220072" y="1935642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2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499992" y="2511706"/>
            <a:ext cx="1080120" cy="36004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ACK1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>
            <a:off x="3851920" y="2943754"/>
            <a:ext cx="2160240" cy="0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2771800" y="3843854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4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860032" y="3627830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5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3419872" y="3843854"/>
            <a:ext cx="504056" cy="50405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A</a:t>
            </a:r>
            <a:endParaRPr lang="en-US" sz="2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084168" y="3843854"/>
            <a:ext cx="504056" cy="50405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B</a:t>
            </a:r>
            <a:endParaRPr lang="en-US" sz="2400" b="1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50" name="Straight Connector 49"/>
          <p:cNvCxnSpPr>
            <a:stCxn id="48" idx="3"/>
            <a:endCxn id="49" idx="1"/>
          </p:cNvCxnSpPr>
          <p:nvPr/>
        </p:nvCxnSpPr>
        <p:spPr>
          <a:xfrm>
            <a:off x="3923928" y="4095882"/>
            <a:ext cx="216024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3923928" y="3555822"/>
            <a:ext cx="2160240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2771800" y="3555822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5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123728" y="3843854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6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2123728" y="3555822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7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7164288" y="3786190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1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4499992" y="3627830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6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5220072" y="3627830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4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4499992" y="4203894"/>
            <a:ext cx="1080120" cy="36004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NACK </a:t>
            </a:r>
            <a:r>
              <a:rPr lang="en-US" b="1" dirty="0" smtClean="0">
                <a:solidFill>
                  <a:srgbClr val="FF0000"/>
                </a:solidFill>
                <a:latin typeface="+mj-lt"/>
              </a:rPr>
              <a:t>2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>
            <a:off x="3851920" y="4635942"/>
            <a:ext cx="2160240" cy="0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7143768" y="4143380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+mj-lt"/>
              </a:rPr>
              <a:t>2</a:t>
            </a:r>
            <a:endParaRPr lang="en-US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7143768" y="4500570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3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771800" y="5414584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4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4860032" y="5198560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3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419872" y="5414584"/>
            <a:ext cx="504056" cy="50405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A</a:t>
            </a:r>
            <a:endParaRPr lang="en-US" sz="2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6084168" y="5414584"/>
            <a:ext cx="504056" cy="50405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B</a:t>
            </a:r>
            <a:endParaRPr lang="en-US" sz="2400" b="1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70" name="Straight Connector 69"/>
          <p:cNvCxnSpPr>
            <a:stCxn id="68" idx="3"/>
            <a:endCxn id="69" idx="1"/>
          </p:cNvCxnSpPr>
          <p:nvPr/>
        </p:nvCxnSpPr>
        <p:spPr>
          <a:xfrm>
            <a:off x="3923928" y="5666612"/>
            <a:ext cx="216024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3923928" y="5126552"/>
            <a:ext cx="2160240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2771800" y="5126552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5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2771800" y="5710456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3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2771800" y="5998488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2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2123728" y="5414584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6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2123728" y="5126552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7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164288" y="5486592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1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4499992" y="5198560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4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5220072" y="5198560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2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499992" y="5774624"/>
            <a:ext cx="1080120" cy="36004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ACK1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81" name="Straight Connector 80"/>
          <p:cNvCxnSpPr/>
          <p:nvPr/>
        </p:nvCxnSpPr>
        <p:spPr>
          <a:xfrm>
            <a:off x="3851920" y="6206672"/>
            <a:ext cx="2160240" cy="0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2783770" y="2428868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2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676672"/>
          </a:xfrm>
        </p:spPr>
        <p:txBody>
          <a:bodyPr/>
          <a:lstStyle/>
          <a:p>
            <a:pPr marL="651510" indent="-514350">
              <a:buSzPct val="100000"/>
              <a:buFont typeface="+mj-lt"/>
              <a:buAutoNum type="arabicPeriod" startAt="3"/>
            </a:pPr>
            <a:r>
              <a:rPr lang="en-US" b="1" dirty="0" smtClean="0">
                <a:latin typeface="+mj-lt"/>
              </a:rPr>
              <a:t>Selective Report ARQ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428860" y="6421461"/>
            <a:ext cx="48768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915816" y="999202"/>
            <a:ext cx="20104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+mj-lt"/>
              </a:rPr>
              <a:t>Frame awaiting</a:t>
            </a:r>
          </a:p>
          <a:p>
            <a:pPr algn="ctr"/>
            <a:r>
              <a:rPr lang="en-US" b="1" dirty="0" smtClean="0">
                <a:latin typeface="+mj-lt"/>
              </a:rPr>
              <a:t>ACK/NAK</a:t>
            </a:r>
            <a:endParaRPr lang="en-US" b="1" dirty="0"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71800" y="2079322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3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860032" y="1863298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3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419872" y="2079322"/>
            <a:ext cx="504056" cy="50405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A</a:t>
            </a:r>
            <a:endParaRPr lang="en-US" sz="2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84168" y="2079322"/>
            <a:ext cx="504056" cy="50405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B</a:t>
            </a:r>
            <a:endParaRPr lang="en-US" sz="2400" b="1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14" name="Straight Connector 13"/>
          <p:cNvCxnSpPr>
            <a:stCxn id="12" idx="3"/>
            <a:endCxn id="13" idx="1"/>
          </p:cNvCxnSpPr>
          <p:nvPr/>
        </p:nvCxnSpPr>
        <p:spPr>
          <a:xfrm>
            <a:off x="3923928" y="2331350"/>
            <a:ext cx="216024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923928" y="1791290"/>
            <a:ext cx="2160240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2771800" y="1791290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4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771800" y="2375194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2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771800" y="2663226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1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123728" y="2079322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6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123728" y="1791290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7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123728" y="2375194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5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164288" y="2151330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1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499992" y="1863298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4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220072" y="1863298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2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499992" y="2439362"/>
            <a:ext cx="1080120" cy="36004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ACK1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3851920" y="2871410"/>
            <a:ext cx="2160240" cy="0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2771800" y="3771510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4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860032" y="3555486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4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419872" y="3771510"/>
            <a:ext cx="504056" cy="50405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A</a:t>
            </a:r>
            <a:endParaRPr lang="en-US" sz="2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084168" y="3771510"/>
            <a:ext cx="504056" cy="50405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B</a:t>
            </a:r>
            <a:endParaRPr lang="en-US" sz="2400" b="1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31" name="Straight Connector 30"/>
          <p:cNvCxnSpPr>
            <a:stCxn id="29" idx="3"/>
            <a:endCxn id="30" idx="1"/>
          </p:cNvCxnSpPr>
          <p:nvPr/>
        </p:nvCxnSpPr>
        <p:spPr>
          <a:xfrm>
            <a:off x="3923928" y="4023538"/>
            <a:ext cx="216024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923928" y="3483478"/>
            <a:ext cx="2160240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2771800" y="3483478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5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771800" y="4067382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3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771800" y="4355414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2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123728" y="3771510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6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123728" y="3483478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7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164288" y="3843518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2</a:t>
            </a:r>
            <a:endParaRPr lang="en-US" b="1" dirty="0"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499992" y="3555486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5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220072" y="3555486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3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499992" y="4131550"/>
            <a:ext cx="1080120" cy="36004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NACK 2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3851920" y="4563598"/>
            <a:ext cx="2160240" cy="0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2771800" y="5274418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7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860032" y="5058394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6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419872" y="5274418"/>
            <a:ext cx="504056" cy="50405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A</a:t>
            </a:r>
            <a:endParaRPr lang="en-US" sz="2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84168" y="5274418"/>
            <a:ext cx="504056" cy="50405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B</a:t>
            </a:r>
            <a:endParaRPr lang="en-US" sz="2400" b="1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49" name="Straight Connector 48"/>
          <p:cNvCxnSpPr>
            <a:stCxn id="47" idx="3"/>
            <a:endCxn id="48" idx="1"/>
          </p:cNvCxnSpPr>
          <p:nvPr/>
        </p:nvCxnSpPr>
        <p:spPr>
          <a:xfrm>
            <a:off x="3923928" y="5526446"/>
            <a:ext cx="216024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923928" y="4986386"/>
            <a:ext cx="2160240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2771800" y="5570290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6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2771800" y="5858322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2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7164288" y="5072074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1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4499992" y="5058394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7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5220072" y="5058394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2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499992" y="5634458"/>
            <a:ext cx="1080120" cy="36004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ACK5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3851920" y="6066506"/>
            <a:ext cx="2160240" cy="0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7164288" y="5504122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3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164288" y="5864162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4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7164288" y="6224202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5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7143768" y="3498158"/>
            <a:ext cx="288032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j-lt"/>
              </a:rPr>
              <a:t>1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Strategi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Dasar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694538"/>
            <a:ext cx="8215370" cy="4449106"/>
          </a:xfrm>
        </p:spPr>
        <p:txBody>
          <a:bodyPr>
            <a:noAutofit/>
          </a:bodyPr>
          <a:lstStyle/>
          <a:p>
            <a:pPr marL="594360" lvl="0" indent="-457200">
              <a:lnSpc>
                <a:spcPct val="150000"/>
              </a:lnSpc>
              <a:buSzPct val="100000"/>
              <a:buFont typeface="+mj-lt"/>
              <a:buAutoNum type="arabicPeriod" startAt="2"/>
            </a:pPr>
            <a:r>
              <a:rPr lang="en-US" sz="2400" b="1" dirty="0" err="1" smtClean="0">
                <a:latin typeface="+mj-lt"/>
              </a:rPr>
              <a:t>Melibatkan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redundansi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secukupnya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untuk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menarik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kesimpulan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bahwa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suatu</a:t>
            </a:r>
            <a:r>
              <a:rPr lang="en-US" sz="2400" b="1" dirty="0" smtClean="0">
                <a:latin typeface="+mj-lt"/>
              </a:rPr>
              <a:t> error </a:t>
            </a:r>
            <a:r>
              <a:rPr lang="en-US" sz="2400" b="1" dirty="0" err="1" smtClean="0">
                <a:latin typeface="+mj-lt"/>
              </a:rPr>
              <a:t>telah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terjadi</a:t>
            </a:r>
            <a:r>
              <a:rPr lang="en-US" sz="2400" b="1" dirty="0" smtClean="0">
                <a:latin typeface="+mj-lt"/>
              </a:rPr>
              <a:t>, </a:t>
            </a:r>
            <a:r>
              <a:rPr lang="en-US" sz="2400" b="1" dirty="0" err="1" smtClean="0">
                <a:latin typeface="+mj-lt"/>
              </a:rPr>
              <a:t>dan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membiarkannya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untuk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meminta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pengiriman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ulang</a:t>
            </a:r>
            <a:r>
              <a:rPr lang="en-US" sz="2400" b="1" dirty="0" smtClean="0">
                <a:latin typeface="+mj-lt"/>
              </a:rPr>
              <a:t>. </a:t>
            </a:r>
          </a:p>
          <a:p>
            <a:pPr marL="594360" lvl="0" indent="-457200">
              <a:lnSpc>
                <a:spcPct val="150000"/>
              </a:lnSpc>
              <a:buSzPct val="100000"/>
              <a:buNone/>
            </a:pPr>
            <a:r>
              <a:rPr lang="en-US" sz="2400" b="1" dirty="0" err="1" smtClean="0">
                <a:latin typeface="+mj-lt"/>
              </a:rPr>
              <a:t>Strategi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kedua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menggunakan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kode-kode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pendeteksian</a:t>
            </a:r>
            <a:r>
              <a:rPr lang="en-US" sz="2400" b="1" dirty="0" smtClean="0">
                <a:latin typeface="+mj-lt"/>
              </a:rPr>
              <a:t> error (error-detecting codes).</a:t>
            </a:r>
            <a:endParaRPr lang="en-US" sz="2400" b="1" dirty="0">
              <a:latin typeface="+mj-lt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428860" y="6421461"/>
            <a:ext cx="48768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FFFF00"/>
                </a:solidFill>
              </a:rPr>
              <a:t>Penanganan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Kesalahan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Transmisi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765976"/>
            <a:ext cx="8215370" cy="4449106"/>
          </a:xfrm>
        </p:spPr>
        <p:txBody>
          <a:bodyPr>
            <a:noAutofit/>
          </a:bodyPr>
          <a:lstStyle/>
          <a:p>
            <a:pPr marL="594360" lvl="0" indent="-457200">
              <a:lnSpc>
                <a:spcPct val="150000"/>
              </a:lnSpc>
              <a:buSzPct val="100000"/>
              <a:buFont typeface="+mj-lt"/>
              <a:buAutoNum type="arabicPeriod"/>
            </a:pPr>
            <a:r>
              <a:rPr lang="en-US" sz="2400" b="1" dirty="0" err="1" smtClean="0">
                <a:latin typeface="+mj-lt"/>
              </a:rPr>
              <a:t>Metode</a:t>
            </a:r>
            <a:r>
              <a:rPr lang="en-US" sz="2400" b="1" dirty="0" smtClean="0">
                <a:latin typeface="+mj-lt"/>
              </a:rPr>
              <a:t> ECHO</a:t>
            </a:r>
          </a:p>
          <a:p>
            <a:pPr marL="594360" lvl="0" indent="-457200">
              <a:lnSpc>
                <a:spcPct val="150000"/>
              </a:lnSpc>
              <a:buSzPct val="100000"/>
              <a:buNone/>
            </a:pPr>
            <a:r>
              <a:rPr lang="en-US" sz="2400" b="1" dirty="0" smtClean="0">
                <a:latin typeface="+mj-lt"/>
              </a:rPr>
              <a:t>	</a:t>
            </a:r>
            <a:r>
              <a:rPr lang="en-US" sz="2400" b="1" dirty="0" err="1" smtClean="0">
                <a:latin typeface="+mj-lt"/>
              </a:rPr>
              <a:t>Metode</a:t>
            </a:r>
            <a:r>
              <a:rPr lang="en-US" sz="2400" b="1" dirty="0" smtClean="0">
                <a:latin typeface="+mj-lt"/>
              </a:rPr>
              <a:t> yang paling </a:t>
            </a:r>
            <a:r>
              <a:rPr lang="en-US" sz="2400" b="1" dirty="0" err="1" smtClean="0">
                <a:latin typeface="+mj-lt"/>
              </a:rPr>
              <a:t>sederhana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dimana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pengguna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komputer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dapat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melihat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proses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pertukaran</a:t>
            </a:r>
            <a:r>
              <a:rPr lang="en-US" sz="2400" b="1" dirty="0" smtClean="0">
                <a:latin typeface="+mj-lt"/>
              </a:rPr>
              <a:t> data </a:t>
            </a:r>
            <a:r>
              <a:rPr lang="en-US" sz="2400" b="1" dirty="0" err="1" smtClean="0">
                <a:latin typeface="+mj-lt"/>
              </a:rPr>
              <a:t>melalui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layar</a:t>
            </a:r>
            <a:r>
              <a:rPr lang="en-US" sz="2400" b="1" dirty="0" smtClean="0">
                <a:latin typeface="+mj-lt"/>
              </a:rPr>
              <a:t> monitor</a:t>
            </a:r>
          </a:p>
          <a:p>
            <a:pPr marL="594360" lvl="0" indent="-457200">
              <a:lnSpc>
                <a:spcPct val="150000"/>
              </a:lnSpc>
              <a:buSzPct val="100000"/>
              <a:buFont typeface="+mj-lt"/>
              <a:buAutoNum type="arabicPeriod" startAt="2"/>
            </a:pPr>
            <a:r>
              <a:rPr lang="en-US" sz="2400" b="1" dirty="0" err="1" smtClean="0">
                <a:latin typeface="+mj-lt"/>
              </a:rPr>
              <a:t>Metode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Paritas</a:t>
            </a:r>
            <a:endParaRPr lang="en-US" sz="2400" b="1" dirty="0" smtClean="0">
              <a:latin typeface="+mj-lt"/>
            </a:endParaRPr>
          </a:p>
          <a:p>
            <a:pPr marL="594360" lvl="0" indent="-457200">
              <a:lnSpc>
                <a:spcPct val="150000"/>
              </a:lnSpc>
              <a:buSzPct val="100000"/>
              <a:buNone/>
            </a:pPr>
            <a:r>
              <a:rPr lang="en-US" sz="2400" b="1" dirty="0" smtClean="0">
                <a:latin typeface="+mj-lt"/>
              </a:rPr>
              <a:t>	</a:t>
            </a:r>
            <a:r>
              <a:rPr lang="en-US" sz="2400" b="1" dirty="0" err="1" smtClean="0">
                <a:latin typeface="+mj-lt"/>
              </a:rPr>
              <a:t>Metode</a:t>
            </a:r>
            <a:r>
              <a:rPr lang="en-US" sz="2400" b="1" dirty="0" smtClean="0">
                <a:latin typeface="+mj-lt"/>
              </a:rPr>
              <a:t> yang </a:t>
            </a:r>
            <a:r>
              <a:rPr lang="en-US" sz="2400" b="1" dirty="0" err="1" smtClean="0">
                <a:latin typeface="+mj-lt"/>
              </a:rPr>
              <a:t>menggunakan</a:t>
            </a:r>
            <a:r>
              <a:rPr lang="en-US" sz="2400" b="1" dirty="0" smtClean="0">
                <a:latin typeface="+mj-lt"/>
              </a:rPr>
              <a:t> bit </a:t>
            </a:r>
            <a:r>
              <a:rPr lang="en-US" sz="2400" b="1" dirty="0" err="1" smtClean="0">
                <a:latin typeface="+mj-lt"/>
              </a:rPr>
              <a:t>paritas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yaitu</a:t>
            </a:r>
            <a:r>
              <a:rPr lang="en-US" sz="2400" b="1" dirty="0" smtClean="0">
                <a:latin typeface="+mj-lt"/>
              </a:rPr>
              <a:t> bit </a:t>
            </a:r>
            <a:r>
              <a:rPr lang="en-US" sz="2400" b="1" dirty="0" err="1" smtClean="0">
                <a:latin typeface="+mj-lt"/>
              </a:rPr>
              <a:t>tambahan</a:t>
            </a:r>
            <a:r>
              <a:rPr lang="en-US" sz="2400" b="1" dirty="0" smtClean="0">
                <a:latin typeface="+mj-lt"/>
              </a:rPr>
              <a:t> (0 </a:t>
            </a:r>
            <a:r>
              <a:rPr lang="en-US" sz="2400" b="1" dirty="0" err="1" smtClean="0">
                <a:latin typeface="+mj-lt"/>
              </a:rPr>
              <a:t>atau</a:t>
            </a:r>
            <a:r>
              <a:rPr lang="en-US" sz="2400" b="1" dirty="0" smtClean="0">
                <a:latin typeface="+mj-lt"/>
              </a:rPr>
              <a:t> 1)</a:t>
            </a:r>
          </a:p>
          <a:p>
            <a:pPr marL="594360" lvl="0" indent="-457200">
              <a:lnSpc>
                <a:spcPct val="150000"/>
              </a:lnSpc>
              <a:buSzPct val="100000"/>
              <a:buFont typeface="+mj-lt"/>
              <a:buAutoNum type="arabicPeriod" startAt="2"/>
            </a:pPr>
            <a:endParaRPr lang="en-US" sz="2400" b="1" dirty="0" smtClean="0">
              <a:latin typeface="+mj-lt"/>
            </a:endParaRPr>
          </a:p>
          <a:p>
            <a:pPr marL="594360" lvl="0" indent="-457200">
              <a:lnSpc>
                <a:spcPct val="150000"/>
              </a:lnSpc>
              <a:buSzPct val="100000"/>
              <a:buNone/>
            </a:pPr>
            <a:endParaRPr lang="en-US" sz="2400" b="1" dirty="0">
              <a:latin typeface="+mj-lt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428860" y="6421461"/>
            <a:ext cx="48768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FFFF00"/>
                </a:solidFill>
              </a:rPr>
              <a:t>Penanganan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Kesalahan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Transmisi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763696"/>
            <a:ext cx="8215370" cy="4737138"/>
          </a:xfrm>
        </p:spPr>
        <p:txBody>
          <a:bodyPr>
            <a:noAutofit/>
          </a:bodyPr>
          <a:lstStyle/>
          <a:p>
            <a:pPr marL="594360" lvl="0" indent="-457200">
              <a:lnSpc>
                <a:spcPct val="150000"/>
              </a:lnSpc>
              <a:buSzPct val="100000"/>
              <a:buNone/>
            </a:pPr>
            <a:r>
              <a:rPr lang="en-US" sz="2400" b="1" dirty="0" err="1" smtClean="0">
                <a:latin typeface="+mj-lt"/>
              </a:rPr>
              <a:t>Paritas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Ganjil</a:t>
            </a:r>
            <a:r>
              <a:rPr lang="en-US" sz="2400" b="1" dirty="0" smtClean="0">
                <a:latin typeface="+mj-lt"/>
              </a:rPr>
              <a:t> :</a:t>
            </a:r>
          </a:p>
          <a:p>
            <a:pPr marL="594360" lvl="0" indent="-457200">
              <a:lnSpc>
                <a:spcPct val="150000"/>
              </a:lnSpc>
              <a:buSzPct val="100000"/>
              <a:buNone/>
            </a:pPr>
            <a:r>
              <a:rPr lang="en-US" sz="2400" b="1" dirty="0" err="1" smtClean="0">
                <a:latin typeface="+mj-lt"/>
              </a:rPr>
              <a:t>Metode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penambahan</a:t>
            </a:r>
            <a:r>
              <a:rPr lang="en-US" sz="2400" b="1" dirty="0" smtClean="0">
                <a:latin typeface="+mj-lt"/>
              </a:rPr>
              <a:t> bit </a:t>
            </a:r>
            <a:r>
              <a:rPr lang="en-US" sz="2400" b="1" dirty="0" err="1" smtClean="0">
                <a:latin typeface="+mj-lt"/>
              </a:rPr>
              <a:t>paritas</a:t>
            </a:r>
            <a:r>
              <a:rPr lang="en-US" sz="2400" b="1" dirty="0" smtClean="0">
                <a:latin typeface="+mj-lt"/>
              </a:rPr>
              <a:t> agar </a:t>
            </a:r>
            <a:r>
              <a:rPr lang="en-US" sz="2400" b="1" dirty="0" err="1" smtClean="0">
                <a:latin typeface="+mj-lt"/>
              </a:rPr>
              <a:t>jumlah</a:t>
            </a:r>
            <a:r>
              <a:rPr lang="en-US" sz="2400" b="1" dirty="0" smtClean="0">
                <a:latin typeface="+mj-lt"/>
              </a:rPr>
              <a:t> bit 1 </a:t>
            </a:r>
            <a:r>
              <a:rPr lang="en-US" sz="2400" b="1" dirty="0" err="1" smtClean="0">
                <a:latin typeface="+mj-lt"/>
              </a:rPr>
              <a:t>dari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tiap</a:t>
            </a:r>
            <a:r>
              <a:rPr lang="en-US" sz="2400" b="1" dirty="0" smtClean="0">
                <a:latin typeface="+mj-lt"/>
              </a:rPr>
              <a:t> data </a:t>
            </a:r>
            <a:r>
              <a:rPr lang="en-US" sz="2400" b="1" dirty="0" err="1" smtClean="0">
                <a:latin typeface="+mj-lt"/>
              </a:rPr>
              <a:t>atau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karakter</a:t>
            </a:r>
            <a:r>
              <a:rPr lang="en-US" sz="2400" b="1" dirty="0" smtClean="0">
                <a:latin typeface="+mj-lt"/>
              </a:rPr>
              <a:t> yang </a:t>
            </a:r>
            <a:r>
              <a:rPr lang="en-US" sz="2400" b="1" dirty="0" err="1" smtClean="0">
                <a:latin typeface="+mj-lt"/>
              </a:rPr>
              <a:t>dikirimkan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adalah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ganjil</a:t>
            </a:r>
            <a:endParaRPr lang="en-US" sz="2400" b="1" dirty="0" smtClean="0">
              <a:latin typeface="+mj-lt"/>
            </a:endParaRPr>
          </a:p>
          <a:p>
            <a:pPr marL="594360" lvl="0" indent="-457200">
              <a:lnSpc>
                <a:spcPct val="150000"/>
              </a:lnSpc>
              <a:buSzPct val="100000"/>
              <a:buNone/>
            </a:pPr>
            <a:r>
              <a:rPr lang="en-US" sz="2400" b="1" dirty="0" err="1" smtClean="0">
                <a:latin typeface="+mj-lt"/>
              </a:rPr>
              <a:t>Paritas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Genap</a:t>
            </a:r>
            <a:r>
              <a:rPr lang="en-US" sz="2400" b="1" dirty="0" smtClean="0">
                <a:latin typeface="+mj-lt"/>
              </a:rPr>
              <a:t>:</a:t>
            </a:r>
          </a:p>
          <a:p>
            <a:pPr marL="594360" lvl="0" indent="-457200">
              <a:lnSpc>
                <a:spcPct val="150000"/>
              </a:lnSpc>
              <a:buSzPct val="100000"/>
              <a:buNone/>
            </a:pPr>
            <a:r>
              <a:rPr lang="en-US" sz="2400" b="1" dirty="0" err="1" smtClean="0">
                <a:latin typeface="+mj-lt"/>
              </a:rPr>
              <a:t>Metode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penambahan</a:t>
            </a:r>
            <a:r>
              <a:rPr lang="en-US" sz="2400" b="1" dirty="0" smtClean="0">
                <a:latin typeface="+mj-lt"/>
              </a:rPr>
              <a:t> bit </a:t>
            </a:r>
            <a:r>
              <a:rPr lang="en-US" sz="2400" b="1" dirty="0" err="1" smtClean="0">
                <a:latin typeface="+mj-lt"/>
              </a:rPr>
              <a:t>paritas</a:t>
            </a:r>
            <a:r>
              <a:rPr lang="en-US" sz="2400" b="1" dirty="0" smtClean="0">
                <a:latin typeface="+mj-lt"/>
              </a:rPr>
              <a:t> agar </a:t>
            </a:r>
            <a:r>
              <a:rPr lang="en-US" sz="2400" b="1" dirty="0" err="1" smtClean="0">
                <a:latin typeface="+mj-lt"/>
              </a:rPr>
              <a:t>jumlah</a:t>
            </a:r>
            <a:r>
              <a:rPr lang="en-US" sz="2400" b="1" dirty="0" smtClean="0">
                <a:latin typeface="+mj-lt"/>
              </a:rPr>
              <a:t> bit 1 </a:t>
            </a:r>
            <a:r>
              <a:rPr lang="en-US" sz="2400" b="1" dirty="0" err="1" smtClean="0">
                <a:latin typeface="+mj-lt"/>
              </a:rPr>
              <a:t>dari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tiap</a:t>
            </a:r>
            <a:r>
              <a:rPr lang="en-US" sz="2400" b="1" dirty="0" smtClean="0">
                <a:latin typeface="+mj-lt"/>
              </a:rPr>
              <a:t> data </a:t>
            </a:r>
            <a:r>
              <a:rPr lang="en-US" sz="2400" b="1" dirty="0" err="1" smtClean="0">
                <a:latin typeface="+mj-lt"/>
              </a:rPr>
              <a:t>atau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karakter</a:t>
            </a:r>
            <a:r>
              <a:rPr lang="en-US" sz="2400" b="1" dirty="0" smtClean="0">
                <a:latin typeface="+mj-lt"/>
              </a:rPr>
              <a:t> yang </a:t>
            </a:r>
            <a:r>
              <a:rPr lang="en-US" sz="2400" b="1" dirty="0" err="1" smtClean="0">
                <a:latin typeface="+mj-lt"/>
              </a:rPr>
              <a:t>dikirimkan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adalah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Genap</a:t>
            </a:r>
            <a:endParaRPr lang="en-US" sz="2400" b="1" dirty="0">
              <a:latin typeface="+mj-lt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428860" y="6421461"/>
            <a:ext cx="48768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FFFF00"/>
                </a:solidFill>
              </a:rPr>
              <a:t>Penanganan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Kesalahan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Transmisi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428860" y="6421461"/>
            <a:ext cx="48768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403648" y="2348880"/>
            <a:ext cx="564449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latin typeface="+mj-lt"/>
              </a:rPr>
              <a:t>Misal</a:t>
            </a:r>
            <a:r>
              <a:rPr lang="en-US" sz="2800" b="1" dirty="0" smtClean="0">
                <a:latin typeface="+mj-lt"/>
              </a:rPr>
              <a:t> :</a:t>
            </a:r>
          </a:p>
          <a:p>
            <a:r>
              <a:rPr lang="en-US" sz="2800" b="1" dirty="0" smtClean="0">
                <a:latin typeface="+mj-lt"/>
              </a:rPr>
              <a:t>		Data 1010 0001</a:t>
            </a:r>
          </a:p>
          <a:p>
            <a:endParaRPr lang="en-US" sz="2800" b="1" dirty="0" smtClean="0">
              <a:latin typeface="+mj-lt"/>
            </a:endParaRPr>
          </a:p>
          <a:p>
            <a:r>
              <a:rPr lang="en-US" sz="2800" b="1" dirty="0" err="1" smtClean="0">
                <a:latin typeface="+mj-lt"/>
              </a:rPr>
              <a:t>Menggunakan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b="1" dirty="0" err="1" smtClean="0">
                <a:latin typeface="+mj-lt"/>
              </a:rPr>
              <a:t>paritas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b="1" dirty="0" err="1" smtClean="0">
                <a:latin typeface="+mj-lt"/>
              </a:rPr>
              <a:t>genap</a:t>
            </a:r>
            <a:r>
              <a:rPr lang="en-US" sz="2800" b="1" dirty="0" smtClean="0">
                <a:latin typeface="+mj-lt"/>
              </a:rPr>
              <a:t> :</a:t>
            </a:r>
          </a:p>
          <a:p>
            <a:endParaRPr lang="en-US" sz="2800" b="1" dirty="0" smtClean="0">
              <a:latin typeface="+mj-lt"/>
            </a:endParaRPr>
          </a:p>
          <a:p>
            <a:r>
              <a:rPr lang="en-US" sz="2800" b="1" dirty="0" smtClean="0">
                <a:latin typeface="+mj-lt"/>
              </a:rPr>
              <a:t>		0  1010  0001  1</a:t>
            </a:r>
            <a:endParaRPr lang="en-US" sz="28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FFFF00"/>
                </a:solidFill>
              </a:rPr>
              <a:t>Penanganan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Kesalahan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Transmisi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428860" y="6421461"/>
            <a:ext cx="48768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67544" y="1700808"/>
            <a:ext cx="6672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+mj-lt"/>
              </a:rPr>
              <a:t>A.  Vertical </a:t>
            </a:r>
            <a:r>
              <a:rPr lang="en-US" sz="2800" b="1" dirty="0" err="1" smtClean="0">
                <a:latin typeface="+mj-lt"/>
              </a:rPr>
              <a:t>Redudancy</a:t>
            </a:r>
            <a:r>
              <a:rPr lang="en-US" sz="2800" b="1" dirty="0" smtClean="0">
                <a:latin typeface="+mj-lt"/>
              </a:rPr>
              <a:t> Check (VRC)</a:t>
            </a:r>
            <a:endParaRPr lang="en-US" sz="2800" b="1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15616" y="2420888"/>
            <a:ext cx="776687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latin typeface="+mj-lt"/>
              </a:rPr>
              <a:t>Setiap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b="1" dirty="0" err="1" smtClean="0">
                <a:latin typeface="+mj-lt"/>
              </a:rPr>
              <a:t>karakter</a:t>
            </a:r>
            <a:r>
              <a:rPr lang="en-US" sz="2800" b="1" dirty="0" smtClean="0">
                <a:latin typeface="+mj-lt"/>
              </a:rPr>
              <a:t> yang </a:t>
            </a:r>
            <a:r>
              <a:rPr lang="en-US" sz="2800" b="1" dirty="0" err="1" smtClean="0">
                <a:latin typeface="+mj-lt"/>
              </a:rPr>
              <a:t>dikirim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b="1" dirty="0" err="1" smtClean="0">
                <a:latin typeface="+mj-lt"/>
              </a:rPr>
              <a:t>diberi</a:t>
            </a:r>
            <a:endParaRPr lang="en-US" sz="2800" b="1" dirty="0" smtClean="0">
              <a:latin typeface="+mj-lt"/>
            </a:endParaRPr>
          </a:p>
          <a:p>
            <a:r>
              <a:rPr lang="en-US" sz="2800" b="1" dirty="0" err="1" smtClean="0">
                <a:latin typeface="+mj-lt"/>
              </a:rPr>
              <a:t>Tambahan</a:t>
            </a:r>
            <a:r>
              <a:rPr lang="en-US" sz="2800" b="1" dirty="0" smtClean="0">
                <a:latin typeface="+mj-lt"/>
              </a:rPr>
              <a:t> 1 </a:t>
            </a:r>
            <a:r>
              <a:rPr lang="en-US" sz="2800" b="1" dirty="0" err="1" smtClean="0">
                <a:latin typeface="+mj-lt"/>
              </a:rPr>
              <a:t>paritas</a:t>
            </a:r>
            <a:r>
              <a:rPr lang="en-US" sz="2800" b="1" dirty="0" smtClean="0">
                <a:latin typeface="+mj-lt"/>
              </a:rPr>
              <a:t>.</a:t>
            </a:r>
          </a:p>
          <a:p>
            <a:r>
              <a:rPr lang="en-US" sz="2800" b="1" dirty="0" err="1" smtClean="0">
                <a:latin typeface="+mj-lt"/>
              </a:rPr>
              <a:t>Misal</a:t>
            </a:r>
            <a:r>
              <a:rPr lang="en-US" sz="2800" b="1" dirty="0" smtClean="0">
                <a:latin typeface="+mj-lt"/>
              </a:rPr>
              <a:t> :</a:t>
            </a:r>
          </a:p>
          <a:p>
            <a:r>
              <a:rPr lang="en-US" sz="2800" b="1" dirty="0" smtClean="0">
                <a:latin typeface="+mj-lt"/>
              </a:rPr>
              <a:t>0110 0010 </a:t>
            </a:r>
            <a:r>
              <a:rPr lang="en-US" sz="2800" b="1" dirty="0" err="1" smtClean="0">
                <a:latin typeface="+mj-lt"/>
              </a:rPr>
              <a:t>ditambahkan</a:t>
            </a:r>
            <a:r>
              <a:rPr lang="en-US" sz="2800" b="1" dirty="0" smtClean="0">
                <a:latin typeface="+mj-lt"/>
              </a:rPr>
              <a:t> 1 = 0110 0010 1</a:t>
            </a:r>
          </a:p>
          <a:p>
            <a:r>
              <a:rPr lang="en-US" sz="2800" b="1" dirty="0" smtClean="0">
                <a:latin typeface="+mj-lt"/>
              </a:rPr>
              <a:t>0110 0001 </a:t>
            </a:r>
            <a:r>
              <a:rPr lang="en-US" sz="2800" b="1" dirty="0" err="1" smtClean="0">
                <a:latin typeface="+mj-lt"/>
              </a:rPr>
              <a:t>ditambahkan</a:t>
            </a:r>
            <a:r>
              <a:rPr lang="en-US" sz="2800" b="1" dirty="0" smtClean="0">
                <a:latin typeface="+mj-lt"/>
              </a:rPr>
              <a:t> 1 = 0110 0001 1</a:t>
            </a:r>
          </a:p>
          <a:p>
            <a:r>
              <a:rPr lang="en-US" sz="2800" b="1" dirty="0" smtClean="0">
                <a:latin typeface="+mj-lt"/>
              </a:rPr>
              <a:t>0110 1001 </a:t>
            </a:r>
            <a:r>
              <a:rPr lang="en-US" sz="2800" b="1" dirty="0" err="1" smtClean="0">
                <a:latin typeface="+mj-lt"/>
              </a:rPr>
              <a:t>ditambahkan</a:t>
            </a:r>
            <a:r>
              <a:rPr lang="en-US" sz="2800" b="1" dirty="0" smtClean="0">
                <a:latin typeface="+mj-lt"/>
              </a:rPr>
              <a:t> 0 = 0110 1001 0</a:t>
            </a:r>
          </a:p>
          <a:p>
            <a:r>
              <a:rPr lang="en-US" sz="2800" b="1" dirty="0" smtClean="0">
                <a:latin typeface="+mj-lt"/>
              </a:rPr>
              <a:t>0110 1011 </a:t>
            </a:r>
            <a:r>
              <a:rPr lang="en-US" sz="2800" b="1" dirty="0" err="1" smtClean="0">
                <a:latin typeface="+mj-lt"/>
              </a:rPr>
              <a:t>ditambahkan</a:t>
            </a:r>
            <a:r>
              <a:rPr lang="en-US" sz="2800" b="1" dirty="0" smtClean="0">
                <a:latin typeface="+mj-lt"/>
              </a:rPr>
              <a:t> 1 = 0110 1011 1</a:t>
            </a:r>
          </a:p>
          <a:p>
            <a:endParaRPr lang="en-US" sz="2800" b="1" dirty="0" smtClean="0">
              <a:latin typeface="+mj-lt"/>
            </a:endParaRPr>
          </a:p>
          <a:p>
            <a:r>
              <a:rPr lang="en-US" sz="2800" b="1" dirty="0" err="1" smtClean="0">
                <a:latin typeface="+mj-lt"/>
              </a:rPr>
              <a:t>Sehingga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b="1" dirty="0" err="1" smtClean="0">
                <a:latin typeface="+mj-lt"/>
              </a:rPr>
              <a:t>VRCnya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b="1" dirty="0" err="1" smtClean="0">
                <a:latin typeface="+mj-lt"/>
              </a:rPr>
              <a:t>adalah</a:t>
            </a:r>
            <a:r>
              <a:rPr lang="en-US" sz="2800" b="1" dirty="0" smtClean="0">
                <a:latin typeface="+mj-lt"/>
              </a:rPr>
              <a:t> 1101</a:t>
            </a:r>
            <a:endParaRPr lang="en-US" sz="28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FFFF00"/>
                </a:solidFill>
              </a:rPr>
              <a:t>Penanganan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Kesalahan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Transmisi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428860" y="6421461"/>
            <a:ext cx="48768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67544" y="1700808"/>
            <a:ext cx="75103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+mj-lt"/>
              </a:rPr>
              <a:t>B.  Longitudinal </a:t>
            </a:r>
            <a:r>
              <a:rPr lang="en-US" sz="2800" b="1" dirty="0" err="1" smtClean="0">
                <a:latin typeface="+mj-lt"/>
              </a:rPr>
              <a:t>Redudancy</a:t>
            </a:r>
            <a:r>
              <a:rPr lang="en-US" sz="2800" b="1" dirty="0" smtClean="0">
                <a:latin typeface="+mj-lt"/>
              </a:rPr>
              <a:t> Check (LRC)</a:t>
            </a:r>
            <a:endParaRPr lang="en-US" sz="2800" b="1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15616" y="2420888"/>
            <a:ext cx="7435049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latin typeface="+mj-lt"/>
              </a:rPr>
              <a:t>Dilakukan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b="1" dirty="0" err="1" smtClean="0">
                <a:latin typeface="+mj-lt"/>
              </a:rPr>
              <a:t>terhadap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b="1" dirty="0" err="1" smtClean="0">
                <a:latin typeface="+mj-lt"/>
              </a:rPr>
              <a:t>blok</a:t>
            </a:r>
            <a:r>
              <a:rPr lang="en-US" sz="2800" b="1" dirty="0" smtClean="0">
                <a:latin typeface="+mj-lt"/>
              </a:rPr>
              <a:t> data </a:t>
            </a:r>
            <a:r>
              <a:rPr lang="en-US" sz="2800" b="1" dirty="0" err="1" smtClean="0">
                <a:latin typeface="+mj-lt"/>
              </a:rPr>
              <a:t>karakter</a:t>
            </a:r>
            <a:r>
              <a:rPr lang="en-US" sz="2800" b="1" dirty="0" smtClean="0">
                <a:latin typeface="+mj-lt"/>
              </a:rPr>
              <a:t>.</a:t>
            </a:r>
          </a:p>
          <a:p>
            <a:r>
              <a:rPr lang="en-US" sz="2800" b="1" dirty="0" err="1" smtClean="0">
                <a:latin typeface="+mj-lt"/>
              </a:rPr>
              <a:t>Misal</a:t>
            </a:r>
            <a:r>
              <a:rPr lang="en-US" sz="2800" b="1" dirty="0" smtClean="0">
                <a:latin typeface="+mj-lt"/>
              </a:rPr>
              <a:t> :</a:t>
            </a:r>
          </a:p>
          <a:p>
            <a:r>
              <a:rPr lang="en-US" sz="2800" b="1" dirty="0" smtClean="0">
                <a:latin typeface="+mj-lt"/>
              </a:rPr>
              <a:t>0110 0010</a:t>
            </a:r>
          </a:p>
          <a:p>
            <a:r>
              <a:rPr lang="en-US" sz="2800" b="1" dirty="0" smtClean="0">
                <a:latin typeface="+mj-lt"/>
              </a:rPr>
              <a:t>0110 0001</a:t>
            </a:r>
          </a:p>
          <a:p>
            <a:r>
              <a:rPr lang="en-US" sz="2800" b="1" dirty="0" smtClean="0">
                <a:latin typeface="+mj-lt"/>
              </a:rPr>
              <a:t>0110 1001</a:t>
            </a:r>
          </a:p>
          <a:p>
            <a:r>
              <a:rPr lang="en-US" sz="2800" b="1" dirty="0" smtClean="0">
                <a:latin typeface="+mj-lt"/>
              </a:rPr>
              <a:t>0110 1011</a:t>
            </a:r>
          </a:p>
          <a:p>
            <a:endParaRPr lang="en-US" sz="2800" b="1" dirty="0" smtClean="0">
              <a:latin typeface="+mj-lt"/>
            </a:endParaRPr>
          </a:p>
          <a:p>
            <a:r>
              <a:rPr lang="en-US" sz="2800" b="1" dirty="0" err="1" smtClean="0">
                <a:latin typeface="+mj-lt"/>
              </a:rPr>
              <a:t>Sehingga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b="1" dirty="0" err="1" smtClean="0">
                <a:latin typeface="+mj-lt"/>
              </a:rPr>
              <a:t>LRCnya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b="1" dirty="0" err="1" smtClean="0">
                <a:latin typeface="+mj-lt"/>
              </a:rPr>
              <a:t>adalah</a:t>
            </a:r>
            <a:r>
              <a:rPr lang="en-US" sz="2800" b="1" dirty="0" smtClean="0">
                <a:latin typeface="+mj-lt"/>
              </a:rPr>
              <a:t> 0000 0001</a:t>
            </a:r>
            <a:endParaRPr lang="en-US" sz="28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FFFF00"/>
                </a:solidFill>
              </a:rPr>
              <a:t>Penanganan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Kesalahan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Transmisi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428860" y="6421461"/>
            <a:ext cx="48768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67544" y="1700808"/>
            <a:ext cx="61975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+mj-lt"/>
              </a:rPr>
              <a:t>C.  Cycle </a:t>
            </a:r>
            <a:r>
              <a:rPr lang="en-US" sz="2800" b="1" dirty="0" err="1" smtClean="0">
                <a:latin typeface="+mj-lt"/>
              </a:rPr>
              <a:t>Redudancy</a:t>
            </a:r>
            <a:r>
              <a:rPr lang="en-US" sz="2800" b="1" dirty="0" smtClean="0">
                <a:latin typeface="+mj-lt"/>
              </a:rPr>
              <a:t> Check (CRC)</a:t>
            </a:r>
            <a:endParaRPr lang="en-US" sz="2800" b="1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15616" y="2420888"/>
            <a:ext cx="7234673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+mj-lt"/>
              </a:rPr>
              <a:t>Data : </a:t>
            </a:r>
            <a:r>
              <a:rPr lang="en-US" sz="2800" b="1" dirty="0" err="1" smtClean="0">
                <a:latin typeface="+mj-lt"/>
              </a:rPr>
              <a:t>panjang</a:t>
            </a:r>
            <a:r>
              <a:rPr lang="en-US" sz="2800" b="1" dirty="0" smtClean="0">
                <a:latin typeface="+mj-lt"/>
              </a:rPr>
              <a:t> k bit</a:t>
            </a:r>
          </a:p>
          <a:p>
            <a:r>
              <a:rPr lang="en-US" sz="2800" b="1" dirty="0" err="1" smtClean="0">
                <a:latin typeface="+mj-lt"/>
              </a:rPr>
              <a:t>Ditambahkan</a:t>
            </a:r>
            <a:r>
              <a:rPr lang="en-US" sz="2800" b="1" dirty="0" smtClean="0">
                <a:latin typeface="+mj-lt"/>
              </a:rPr>
              <a:t> n bit </a:t>
            </a:r>
            <a:r>
              <a:rPr lang="en-US" sz="2800" b="1" dirty="0" err="1" smtClean="0">
                <a:latin typeface="+mj-lt"/>
              </a:rPr>
              <a:t>pengecekan</a:t>
            </a:r>
            <a:r>
              <a:rPr lang="en-US" sz="2800" b="1" dirty="0" smtClean="0">
                <a:latin typeface="+mj-lt"/>
              </a:rPr>
              <a:t> (n &lt; k)</a:t>
            </a:r>
          </a:p>
          <a:p>
            <a:r>
              <a:rPr lang="en-US" sz="2800" b="1" dirty="0" err="1" smtClean="0">
                <a:latin typeface="+mj-lt"/>
              </a:rPr>
              <a:t>Jika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b="1" dirty="0" err="1" smtClean="0">
                <a:latin typeface="+mj-lt"/>
              </a:rPr>
              <a:t>kumpulan</a:t>
            </a:r>
            <a:r>
              <a:rPr lang="en-US" sz="2800" b="1" dirty="0" smtClean="0">
                <a:latin typeface="+mj-lt"/>
              </a:rPr>
              <a:t> (</a:t>
            </a:r>
            <a:r>
              <a:rPr lang="en-US" sz="2800" b="1" dirty="0" err="1" smtClean="0">
                <a:latin typeface="+mj-lt"/>
              </a:rPr>
              <a:t>n+k</a:t>
            </a:r>
            <a:r>
              <a:rPr lang="en-US" sz="2800" b="1" dirty="0" smtClean="0">
                <a:latin typeface="+mj-lt"/>
              </a:rPr>
              <a:t>) bit </a:t>
            </a:r>
            <a:r>
              <a:rPr lang="en-US" sz="2800" b="1" dirty="0" err="1" smtClean="0">
                <a:latin typeface="+mj-lt"/>
              </a:rPr>
              <a:t>dapat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b="1" dirty="0" err="1" smtClean="0">
                <a:latin typeface="+mj-lt"/>
              </a:rPr>
              <a:t>dibagi</a:t>
            </a:r>
            <a:endParaRPr lang="en-US" sz="2800" b="1" dirty="0" smtClean="0">
              <a:latin typeface="+mj-lt"/>
            </a:endParaRPr>
          </a:p>
          <a:p>
            <a:r>
              <a:rPr lang="en-US" sz="2800" b="1" dirty="0" err="1" smtClean="0">
                <a:latin typeface="+mj-lt"/>
              </a:rPr>
              <a:t>oleh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b="1" dirty="0" err="1" smtClean="0">
                <a:latin typeface="+mj-lt"/>
              </a:rPr>
              <a:t>bilangan</a:t>
            </a:r>
            <a:r>
              <a:rPr lang="en-US" sz="2800" b="1" dirty="0" smtClean="0">
                <a:latin typeface="+mj-lt"/>
              </a:rPr>
              <a:t> P </a:t>
            </a:r>
            <a:r>
              <a:rPr lang="en-US" sz="2800" b="1" dirty="0" err="1" smtClean="0">
                <a:latin typeface="+mj-lt"/>
              </a:rPr>
              <a:t>tanpa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b="1" dirty="0" err="1" smtClean="0">
                <a:latin typeface="+mj-lt"/>
              </a:rPr>
              <a:t>sisa</a:t>
            </a:r>
            <a:r>
              <a:rPr lang="en-US" sz="2800" b="1" dirty="0" smtClean="0">
                <a:latin typeface="+mj-lt"/>
              </a:rPr>
              <a:t>, </a:t>
            </a:r>
            <a:r>
              <a:rPr lang="en-US" sz="2800" b="1" dirty="0" err="1" smtClean="0">
                <a:latin typeface="+mj-lt"/>
              </a:rPr>
              <a:t>maka</a:t>
            </a:r>
            <a:r>
              <a:rPr lang="en-US" sz="2800" b="1" dirty="0" smtClean="0">
                <a:latin typeface="+mj-lt"/>
              </a:rPr>
              <a:t> :</a:t>
            </a:r>
          </a:p>
          <a:p>
            <a:r>
              <a:rPr lang="en-US" sz="2800" b="1" dirty="0" smtClean="0">
                <a:latin typeface="+mj-lt"/>
              </a:rPr>
              <a:t>		Data </a:t>
            </a:r>
            <a:r>
              <a:rPr lang="en-US" sz="2800" b="1" dirty="0" err="1" smtClean="0">
                <a:latin typeface="+mj-lt"/>
              </a:rPr>
              <a:t>tidak</a:t>
            </a:r>
            <a:r>
              <a:rPr lang="en-US" sz="2800" b="1" dirty="0" smtClean="0">
                <a:latin typeface="+mj-lt"/>
              </a:rPr>
              <a:t> ERROR</a:t>
            </a:r>
          </a:p>
          <a:p>
            <a:r>
              <a:rPr lang="en-US" sz="2800" b="1" dirty="0" err="1" smtClean="0">
                <a:latin typeface="+mj-lt"/>
              </a:rPr>
              <a:t>Nilai</a:t>
            </a:r>
            <a:r>
              <a:rPr lang="en-US" sz="2800" b="1" dirty="0" smtClean="0">
                <a:latin typeface="+mj-lt"/>
              </a:rPr>
              <a:t> P </a:t>
            </a:r>
            <a:r>
              <a:rPr lang="en-US" sz="2800" b="1" dirty="0" err="1" smtClean="0">
                <a:latin typeface="+mj-lt"/>
              </a:rPr>
              <a:t>ditentukan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b="1" dirty="0" err="1" smtClean="0">
                <a:latin typeface="+mj-lt"/>
              </a:rPr>
              <a:t>oleh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b="1" dirty="0" err="1" smtClean="0">
                <a:latin typeface="+mj-lt"/>
              </a:rPr>
              <a:t>komputer</a:t>
            </a:r>
            <a:endParaRPr lang="en-US" sz="28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2022</TotalTime>
  <Words>501</Words>
  <Application>Microsoft Office PowerPoint</Application>
  <PresentationFormat>On-screen Show (4:3)</PresentationFormat>
  <Paragraphs>240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Flow</vt:lpstr>
      <vt:lpstr>Jaringan Komputer</vt:lpstr>
      <vt:lpstr>Strategi Dasar</vt:lpstr>
      <vt:lpstr>Strategi Dasar</vt:lpstr>
      <vt:lpstr>Penanganan Kesalahan Transmisi</vt:lpstr>
      <vt:lpstr>Penanganan Kesalahan Transmisi</vt:lpstr>
      <vt:lpstr>Penanganan Kesalahan Transmisi</vt:lpstr>
      <vt:lpstr>Penanganan Kesalahan Transmisi</vt:lpstr>
      <vt:lpstr>Penanganan Kesalahan Transmisi</vt:lpstr>
      <vt:lpstr>Penanganan Kesalahan Transmisi</vt:lpstr>
      <vt:lpstr>Penanganan Kesalahan Transmisi</vt:lpstr>
      <vt:lpstr>Penanganan Kesalahan Transmisi</vt:lpstr>
      <vt:lpstr>Penanganan Kesalahan Transmisi</vt:lpstr>
      <vt:lpstr>Penanganan Kesalahan Transmisi</vt:lpstr>
      <vt:lpstr>Penanganan Kesalahan Transmisi</vt:lpstr>
      <vt:lpstr>Penanganan Kesalahan Transmisi</vt:lpstr>
      <vt:lpstr>Penanganan Kesalahan Transmisi</vt:lpstr>
      <vt:lpstr>Penanganan Kesalahan Transmisi</vt:lpstr>
      <vt:lpstr>Penanganan Kesalahan Transmisi</vt:lpstr>
      <vt:lpstr>Automatic Repeat Request (ARQ)</vt:lpstr>
      <vt:lpstr>Slide 20</vt:lpstr>
      <vt:lpstr>Slide 21</vt:lpstr>
      <vt:lpstr>Slide 22</vt:lpstr>
    </vt:vector>
  </TitlesOfParts>
  <Company>Caraka Media Persada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Jaringan Komputer</dc:title>
  <dc:creator>Yuli Haryanto</dc:creator>
  <cp:lastModifiedBy>A R F I</cp:lastModifiedBy>
  <cp:revision>203</cp:revision>
  <dcterms:created xsi:type="dcterms:W3CDTF">2011-03-22T11:54:04Z</dcterms:created>
  <dcterms:modified xsi:type="dcterms:W3CDTF">2020-07-30T12:29:43Z</dcterms:modified>
</cp:coreProperties>
</file>