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0" r:id="rId3"/>
    <p:sldId id="257" r:id="rId4"/>
    <p:sldId id="259" r:id="rId5"/>
    <p:sldId id="258" r:id="rId6"/>
    <p:sldId id="260" r:id="rId7"/>
    <p:sldId id="261" r:id="rId8"/>
    <p:sldId id="28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1" r:id="rId17"/>
    <p:sldId id="270" r:id="rId18"/>
    <p:sldId id="272" r:id="rId19"/>
    <p:sldId id="285" r:id="rId20"/>
    <p:sldId id="286" r:id="rId21"/>
    <p:sldId id="287" r:id="rId22"/>
    <p:sldId id="288" r:id="rId23"/>
    <p:sldId id="289" r:id="rId24"/>
    <p:sldId id="273" r:id="rId25"/>
    <p:sldId id="282" r:id="rId26"/>
    <p:sldId id="274" r:id="rId27"/>
    <p:sldId id="283" r:id="rId28"/>
    <p:sldId id="275" r:id="rId29"/>
    <p:sldId id="284" r:id="rId3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443740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Network Layer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701005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83568" y="5589240"/>
            <a:ext cx="7632848" cy="576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Sirkuit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maya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eksternal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568" y="558924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Sirkuit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maya</a:t>
            </a:r>
            <a:r>
              <a:rPr lang="en-US" sz="2400" dirty="0" smtClean="0">
                <a:latin typeface="+mj-lt"/>
              </a:rPr>
              <a:t> Internal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65" y="1924050"/>
            <a:ext cx="7272609" cy="316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3891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+mj-lt"/>
              </a:rPr>
              <a:t>Setiap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dikirimkan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secara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independen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+mj-lt"/>
              </a:rPr>
              <a:t>Setiap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diberi</a:t>
            </a:r>
            <a:r>
              <a:rPr lang="en-US" sz="2800" dirty="0" smtClean="0">
                <a:latin typeface="+mj-lt"/>
              </a:rPr>
              <a:t> label </a:t>
            </a:r>
            <a:r>
              <a:rPr lang="en-US" sz="2800" dirty="0" err="1" smtClean="0">
                <a:latin typeface="+mj-lt"/>
              </a:rPr>
              <a:t>alamat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tujuan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+mj-lt"/>
              </a:rPr>
              <a:t>Datagram </a:t>
            </a:r>
            <a:r>
              <a:rPr lang="en-US" sz="2800" dirty="0" err="1" smtClean="0">
                <a:latin typeface="+mj-lt"/>
              </a:rPr>
              <a:t>memungkinkan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yang </a:t>
            </a:r>
            <a:r>
              <a:rPr lang="en-US" sz="2800" dirty="0" err="1" smtClean="0">
                <a:latin typeface="+mj-lt"/>
              </a:rPr>
              <a:t>diterima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berbeda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urutan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dengan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urutan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saat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tersebut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dikirim</a:t>
            </a:r>
            <a:r>
              <a:rPr lang="en-US" sz="28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9" y="1844824"/>
            <a:ext cx="726938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518" y="1957388"/>
            <a:ext cx="7247580" cy="312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Fungsi</a:t>
            </a:r>
            <a:r>
              <a:rPr lang="en-US" sz="2400" dirty="0" smtClean="0">
                <a:latin typeface="+mj-lt"/>
              </a:rPr>
              <a:t> routing </a:t>
            </a:r>
            <a:r>
              <a:rPr lang="en-US" sz="2400" dirty="0" err="1" smtClean="0">
                <a:latin typeface="+mj-lt"/>
              </a:rPr>
              <a:t>sendiri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harus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mengacu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lain :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tanpa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kesalahan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sederhana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kokoh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stabil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adil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optimal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  </a:t>
            </a:r>
            <a:r>
              <a:rPr lang="en-US" sz="2400" dirty="0" err="1" smtClean="0"/>
              <a:t>Kriteria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: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Jumlah</a:t>
            </a:r>
            <a:r>
              <a:rPr lang="en-US" sz="2400" dirty="0" smtClean="0"/>
              <a:t> hop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Cost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Delay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Througput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   Decision Time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Paket</a:t>
            </a:r>
            <a:r>
              <a:rPr lang="en-US" sz="2400" dirty="0" smtClean="0"/>
              <a:t> (datagram)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Session (virtual Circuit)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772816"/>
            <a:ext cx="68407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 Decision Place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Each Node (</a:t>
            </a:r>
            <a:r>
              <a:rPr lang="en-US" sz="2400" dirty="0" err="1" smtClean="0"/>
              <a:t>terdistribusi</a:t>
            </a:r>
            <a:r>
              <a:rPr lang="en-US" sz="2400" dirty="0" smtClean="0"/>
              <a:t>)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Central Node (</a:t>
            </a:r>
            <a:r>
              <a:rPr lang="en-US" sz="2400" dirty="0" err="1" smtClean="0"/>
              <a:t>terpusat</a:t>
            </a:r>
            <a:r>
              <a:rPr lang="en-US" sz="2400" dirty="0" smtClean="0"/>
              <a:t> )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Originating Node </a:t>
            </a:r>
          </a:p>
          <a:p>
            <a:pPr marL="1171575" indent="-449263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 Network Information source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None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Local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Adjacent nodes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Nodes along route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All Nodes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15147"/>
            <a:ext cx="640871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Routing Strategy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Fixed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Flooding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Random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Adaptive </a:t>
            </a:r>
          </a:p>
          <a:p>
            <a:pPr marL="977900" indent="-431800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Adaptive Routing Update Time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Continuous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Periodic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Major load change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Topology change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Algoritma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233512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buFont typeface="Wingdings" pitchFamily="2" charset="2"/>
              <a:buChar char="ü"/>
            </a:pP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terpendek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node </a:t>
            </a:r>
            <a:r>
              <a:rPr lang="en-US" sz="2400" dirty="0" err="1" smtClean="0"/>
              <a:t>awal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node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.</a:t>
            </a:r>
          </a:p>
          <a:p>
            <a:pPr marL="442913" indent="-442913">
              <a:buFont typeface="Wingdings" pitchFamily="2" charset="2"/>
              <a:buChar char="ü"/>
            </a:pPr>
            <a:endParaRPr lang="en-US" sz="2400" dirty="0" smtClean="0"/>
          </a:p>
          <a:p>
            <a:pPr marL="442913" indent="-442913">
              <a:buFont typeface="Wingdings" pitchFamily="2" charset="2"/>
              <a:buChar char="ü"/>
            </a:pP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diungkapkan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stage.</a:t>
            </a:r>
          </a:p>
          <a:p>
            <a:pPr marL="442913" indent="-442913">
              <a:buFont typeface="Wingdings" pitchFamily="2" charset="2"/>
              <a:buChar char="ü"/>
            </a:pP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928794" y="1500174"/>
            <a:ext cx="4536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-- Forward-search algorithm --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Circuit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700808"/>
            <a:ext cx="7200800" cy="3891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>
                <a:latin typeface="+mj-lt"/>
              </a:rPr>
              <a:t>Koneksi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biasanya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terjadi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secara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fisik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bersifat</a:t>
            </a:r>
            <a:r>
              <a:rPr lang="en-US" sz="2800" dirty="0" smtClean="0">
                <a:latin typeface="+mj-lt"/>
              </a:rPr>
              <a:t> point to point. 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>
                <a:latin typeface="+mj-lt"/>
              </a:rPr>
              <a:t>Penggunaan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jalur</a:t>
            </a:r>
            <a:r>
              <a:rPr lang="en-US" sz="2800" dirty="0" smtClean="0">
                <a:latin typeface="+mj-lt"/>
              </a:rPr>
              <a:t> yang </a:t>
            </a:r>
            <a:r>
              <a:rPr lang="en-US" sz="2800" dirty="0" err="1" smtClean="0">
                <a:latin typeface="+mj-lt"/>
              </a:rPr>
              <a:t>bertambah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banyak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untuk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jumlah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hubungan</a:t>
            </a:r>
            <a:r>
              <a:rPr lang="en-US" sz="2800" dirty="0" smtClean="0">
                <a:latin typeface="+mj-lt"/>
              </a:rPr>
              <a:t> yang </a:t>
            </a:r>
            <a:r>
              <a:rPr lang="en-US" sz="2800" dirty="0" err="1" smtClean="0">
                <a:latin typeface="+mj-lt"/>
              </a:rPr>
              <a:t>meningkat</a:t>
            </a:r>
            <a:endParaRPr lang="en-US" sz="2800" dirty="0" smtClean="0">
              <a:latin typeface="+mj-lt"/>
            </a:endParaRP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+mj-lt"/>
              </a:rPr>
              <a:t>Cost yang </a:t>
            </a:r>
            <a:r>
              <a:rPr lang="en-US" sz="2800" dirty="0" err="1" smtClean="0">
                <a:latin typeface="+mj-lt"/>
              </a:rPr>
              <a:t>akan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semakin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meningkat</a:t>
            </a:r>
            <a:endParaRPr lang="en-US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Algoritma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2680170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Wingdings" pitchFamily="2" charset="2"/>
              <a:buChar char="ü"/>
            </a:pP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node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node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. </a:t>
            </a:r>
          </a:p>
          <a:p>
            <a:pPr marL="354013" indent="-354013">
              <a:buFont typeface="Wingdings" pitchFamily="2" charset="2"/>
              <a:buChar char="ü"/>
            </a:pPr>
            <a:endParaRPr lang="en-US" sz="2400" dirty="0" smtClean="0"/>
          </a:p>
          <a:p>
            <a:pPr marL="354013" indent="-354013">
              <a:buFont typeface="Wingdings" pitchFamily="2" charset="2"/>
              <a:buChar char="ü"/>
            </a:pP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diproses</a:t>
            </a:r>
            <a:r>
              <a:rPr lang="en-US" sz="2400" dirty="0" smtClean="0"/>
              <a:t> </a:t>
            </a:r>
            <a:r>
              <a:rPr lang="en-US" sz="2400" dirty="0" err="1" smtClean="0"/>
              <a:t>tiap</a:t>
            </a:r>
            <a:r>
              <a:rPr lang="en-US" sz="2400" dirty="0" smtClean="0"/>
              <a:t> stage. </a:t>
            </a:r>
          </a:p>
          <a:p>
            <a:pPr marL="354013" indent="-354013">
              <a:buFont typeface="Wingdings" pitchFamily="2" charset="2"/>
              <a:buChar char="ü"/>
            </a:pPr>
            <a:endParaRPr lang="en-US" sz="2400" dirty="0" smtClean="0"/>
          </a:p>
          <a:p>
            <a:pPr marL="354013" indent="-354013">
              <a:buFont typeface="Wingdings" pitchFamily="2" charset="2"/>
              <a:buChar char="ü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tiap</a:t>
            </a:r>
            <a:r>
              <a:rPr lang="en-US" sz="2400" dirty="0" smtClean="0"/>
              <a:t> stage,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node.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28794" y="1500174"/>
            <a:ext cx="4737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-- Backward-search algorithm --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Algoritma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397370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472" y="2285992"/>
            <a:ext cx="70009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routing yang paling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rute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rute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topologi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smtClean="0"/>
              <a:t>. 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714612" y="1571612"/>
            <a:ext cx="280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-- Fixed Routing --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Algoritma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547891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Keterangan</a:t>
            </a:r>
            <a:r>
              <a:rPr lang="en-US" sz="2400" dirty="0" smtClean="0"/>
              <a:t> : </a:t>
            </a:r>
          </a:p>
          <a:p>
            <a:r>
              <a:rPr lang="en-US" sz="2400" dirty="0" smtClean="0"/>
              <a:t>N =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node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 = node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</a:p>
          <a:p>
            <a:r>
              <a:rPr lang="sv-SE" sz="2400" dirty="0" smtClean="0"/>
              <a:t>M = himpunan node yang dihasilkan oleh algoritma </a:t>
            </a:r>
          </a:p>
          <a:p>
            <a:r>
              <a:rPr lang="en-US" sz="2400" dirty="0" smtClean="0"/>
              <a:t>l(I,J) = link cost </a:t>
            </a:r>
            <a:r>
              <a:rPr lang="en-US" sz="2400" dirty="0" err="1" smtClean="0"/>
              <a:t>dari</a:t>
            </a:r>
            <a:r>
              <a:rPr lang="en-US" sz="2400" dirty="0" smtClean="0"/>
              <a:t> node </a:t>
            </a:r>
            <a:r>
              <a:rPr lang="en-US" sz="2400" dirty="0" err="1" smtClean="0"/>
              <a:t>ke</a:t>
            </a:r>
            <a:r>
              <a:rPr lang="en-US" sz="2400" dirty="0" smtClean="0"/>
              <a:t> I </a:t>
            </a:r>
            <a:r>
              <a:rPr lang="en-US" sz="2400" dirty="0" err="1" smtClean="0"/>
              <a:t>sampi</a:t>
            </a:r>
            <a:r>
              <a:rPr lang="en-US" sz="2400" dirty="0" smtClean="0"/>
              <a:t> node </a:t>
            </a:r>
            <a:r>
              <a:rPr lang="en-US" sz="2400" dirty="0" err="1" smtClean="0"/>
              <a:t>ke</a:t>
            </a:r>
            <a:r>
              <a:rPr lang="en-US" sz="2400" dirty="0" smtClean="0"/>
              <a:t> j,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bernilai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node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terhubung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C1(n) :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 </a:t>
            </a:r>
            <a:r>
              <a:rPr lang="en-US" sz="2400" dirty="0" err="1" smtClean="0"/>
              <a:t>ke</a:t>
            </a:r>
            <a:r>
              <a:rPr lang="en-US" sz="2400" dirty="0" smtClean="0"/>
              <a:t> n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dikerjakan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muka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S=1.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740771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916832"/>
            <a:ext cx="727280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smtClean="0">
                <a:latin typeface="+mj-lt"/>
              </a:rPr>
              <a:t>Flow Control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mengatur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aliran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titik</a:t>
            </a:r>
            <a:r>
              <a:rPr lang="en-US" sz="2400" b="1" dirty="0" smtClean="0">
                <a:latin typeface="+mj-lt"/>
              </a:rPr>
              <a:t>. </a:t>
            </a:r>
          </a:p>
          <a:p>
            <a:pPr marL="449263" indent="-449263">
              <a:lnSpc>
                <a:spcPct val="150000"/>
              </a:lnSpc>
              <a:spcAft>
                <a:spcPts val="600"/>
              </a:spcAft>
            </a:pPr>
            <a:endParaRPr lang="en-US" sz="2400" b="1" dirty="0" smtClean="0">
              <a:latin typeface="+mj-lt"/>
            </a:endParaRPr>
          </a:p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smtClean="0">
                <a:latin typeface="+mj-lt"/>
              </a:rPr>
              <a:t>Flow control </a:t>
            </a:r>
            <a:r>
              <a:rPr lang="en-US" sz="2400" b="1" dirty="0" err="1" smtClean="0">
                <a:latin typeface="+mj-lt"/>
              </a:rPr>
              <a:t>juga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hubungan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bersifat</a:t>
            </a:r>
            <a:r>
              <a:rPr lang="en-US" sz="2400" b="1" dirty="0" smtClean="0">
                <a:latin typeface="+mj-lt"/>
              </a:rPr>
              <a:t> indirect, </a:t>
            </a:r>
            <a:r>
              <a:rPr lang="en-US" sz="2400" b="1" dirty="0" err="1" smtClean="0">
                <a:latin typeface="+mj-lt"/>
              </a:rPr>
              <a:t>seperti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misal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titik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packet-switching </a:t>
            </a:r>
            <a:r>
              <a:rPr lang="en-US" sz="2400" b="1" dirty="0" err="1" smtClean="0">
                <a:latin typeface="+mj-lt"/>
              </a:rPr>
              <a:t>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endpoint-</a:t>
            </a:r>
            <a:r>
              <a:rPr lang="en-US" sz="2400" b="1" dirty="0" err="1" smtClean="0">
                <a:latin typeface="+mj-lt"/>
              </a:rPr>
              <a:t>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merupakan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sirkit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maya</a:t>
            </a:r>
            <a:r>
              <a:rPr lang="en-US" sz="2400" b="1" dirty="0" smtClean="0">
                <a:latin typeface="+mj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11960" y="1412776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Flow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060847"/>
            <a:ext cx="7272808" cy="2794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Fungsi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flow control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memberi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kesempatan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</a:t>
            </a:r>
            <a:r>
              <a:rPr lang="en-US" sz="2400" b="1" dirty="0" smtClean="0">
                <a:latin typeface="+mj-lt"/>
              </a:rPr>
              <a:t> (receiver) agar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mengendalikan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laju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penerimaan</a:t>
            </a:r>
            <a:r>
              <a:rPr lang="en-US" sz="2400" b="1" dirty="0" smtClean="0">
                <a:latin typeface="+mj-lt"/>
              </a:rPr>
              <a:t> data, </a:t>
            </a:r>
            <a:r>
              <a:rPr lang="en-US" sz="2400" b="1" dirty="0" err="1" smtClean="0">
                <a:latin typeface="+mj-lt"/>
              </a:rPr>
              <a:t>sehingga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terbanjiri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oleh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limpahan</a:t>
            </a:r>
            <a:r>
              <a:rPr lang="en-US" sz="2400" b="1" dirty="0" smtClean="0">
                <a:latin typeface="+mj-lt"/>
              </a:rPr>
              <a:t> data.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11960" y="1412776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Flow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348880"/>
            <a:ext cx="7344816" cy="342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menangani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kemacetan</a:t>
            </a:r>
            <a:r>
              <a:rPr lang="en-US" sz="2400" b="1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dasarnya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packet-switched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. </a:t>
            </a: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masing-masing</a:t>
            </a:r>
            <a:r>
              <a:rPr lang="en-US" sz="2400" b="1" dirty="0" smtClean="0">
                <a:latin typeface="+mj-lt"/>
              </a:rPr>
              <a:t> node, </a:t>
            </a:r>
            <a:r>
              <a:rPr lang="en-US" sz="2400" b="1" dirty="0" err="1" smtClean="0">
                <a:latin typeface="+mj-lt"/>
              </a:rPr>
              <a:t>terdapat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kanal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tertentu</a:t>
            </a:r>
            <a:r>
              <a:rPr lang="en-US" sz="2400" b="1" dirty="0" smtClean="0">
                <a:latin typeface="+mj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Congestion 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348880"/>
            <a:ext cx="7344816" cy="390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Apabila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kecepatan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datangya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suatu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lebih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besar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dibandingkan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kecepatan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pentransferan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maka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muncul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efek</a:t>
            </a:r>
            <a:r>
              <a:rPr lang="en-US" sz="2400" b="1" dirty="0" smtClean="0">
                <a:latin typeface="+mj-lt"/>
              </a:rPr>
              <a:t> bottleneck. </a:t>
            </a:r>
            <a:r>
              <a:rPr lang="en-US" sz="2400" b="1" dirty="0" err="1" smtClean="0">
                <a:latin typeface="+mj-lt"/>
              </a:rPr>
              <a:t>Apabila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makin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panjang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jumlah</a:t>
            </a:r>
            <a:r>
              <a:rPr lang="en-US" sz="2400" b="1" dirty="0" smtClean="0">
                <a:latin typeface="+mj-lt"/>
              </a:rPr>
              <a:t> node yang </a:t>
            </a:r>
            <a:r>
              <a:rPr lang="en-US" sz="2400" b="1" dirty="0" err="1" smtClean="0">
                <a:latin typeface="+mj-lt"/>
              </a:rPr>
              <a:t>menggunakn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kanal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juga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bertambah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maka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kemungkinan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kemacetan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sangat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besar</a:t>
            </a:r>
            <a:r>
              <a:rPr lang="en-US" sz="2400" b="1" dirty="0" smtClean="0">
                <a:latin typeface="+mj-lt"/>
              </a:rPr>
              <a:t>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Congestion 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276872"/>
            <a:ext cx="7416824" cy="390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Permasalahan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serius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diakibatkan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efek</a:t>
            </a:r>
            <a:r>
              <a:rPr lang="en-US" sz="2400" b="1" dirty="0" smtClean="0">
                <a:latin typeface="+mj-lt"/>
              </a:rPr>
              <a:t> congestion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deadlock, </a:t>
            </a:r>
            <a:r>
              <a:rPr lang="en-US" sz="2400" b="1" dirty="0" err="1" smtClean="0">
                <a:latin typeface="+mj-lt"/>
              </a:rPr>
              <a:t>yaitu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suatu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kondisi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sekelompok</a:t>
            </a:r>
            <a:r>
              <a:rPr lang="en-US" sz="2400" b="1" dirty="0" smtClean="0">
                <a:latin typeface="+mj-lt"/>
              </a:rPr>
              <a:t> node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bisa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meneruskan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pengiriman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karena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</a:t>
            </a:r>
            <a:r>
              <a:rPr lang="en-US" sz="2400" b="1" dirty="0" smtClean="0">
                <a:latin typeface="+mj-lt"/>
              </a:rPr>
              <a:t> buffer yang </a:t>
            </a:r>
            <a:r>
              <a:rPr lang="en-US" sz="2400" b="1" dirty="0" err="1" smtClean="0">
                <a:latin typeface="+mj-lt"/>
              </a:rPr>
              <a:t>tersedia</a:t>
            </a:r>
            <a:r>
              <a:rPr lang="en-US" sz="2400" b="1" dirty="0" smtClean="0">
                <a:latin typeface="+mj-lt"/>
              </a:rPr>
              <a:t>. </a:t>
            </a:r>
            <a:r>
              <a:rPr lang="en-US" sz="2400" b="1" dirty="0" err="1" smtClean="0">
                <a:latin typeface="+mj-lt"/>
              </a:rPr>
              <a:t>Teknik</a:t>
            </a:r>
            <a:r>
              <a:rPr lang="en-US" sz="2400" b="1" dirty="0" smtClean="0">
                <a:latin typeface="+mj-lt"/>
              </a:rPr>
              <a:t> deadlock avoidance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mendisain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sehingga</a:t>
            </a:r>
            <a:r>
              <a:rPr lang="en-US" sz="2400" b="1" dirty="0" smtClean="0">
                <a:latin typeface="+mj-lt"/>
              </a:rPr>
              <a:t> deadlock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</a:t>
            </a:r>
            <a:r>
              <a:rPr lang="en-US" sz="2400" b="1" dirty="0" smtClean="0">
                <a:latin typeface="+mj-lt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Deadlock Avoidance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276872"/>
            <a:ext cx="7344816" cy="334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yang paling </a:t>
            </a:r>
            <a:r>
              <a:rPr lang="en-US" sz="2400" b="1" dirty="0" err="1" smtClean="0">
                <a:latin typeface="+mj-lt"/>
              </a:rPr>
              <a:t>sederhana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direct store-and-forward deadlock.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indirect store-and-forward deadlock. 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yang </a:t>
            </a:r>
            <a:r>
              <a:rPr lang="en-US" sz="2400" b="1" dirty="0" err="1" smtClean="0">
                <a:latin typeface="+mj-lt"/>
              </a:rPr>
              <a:t>ketiga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reassembly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07904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Deadlock Avoidance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Circuit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426706"/>
            <a:ext cx="7416824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Pengaturan</a:t>
            </a:r>
            <a:r>
              <a:rPr lang="en-US" sz="2400" dirty="0" smtClean="0">
                <a:latin typeface="+mj-lt"/>
              </a:rPr>
              <a:t> switching </a:t>
            </a:r>
            <a:r>
              <a:rPr lang="en-US" sz="2400" dirty="0" err="1" smtClean="0">
                <a:latin typeface="+mj-lt"/>
              </a:rPr>
              <a:t>menjadi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sangat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komplek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Munculnya</a:t>
            </a:r>
            <a:r>
              <a:rPr lang="en-US" sz="2400" dirty="0" smtClean="0">
                <a:latin typeface="+mj-lt"/>
              </a:rPr>
              <a:t> idle time </a:t>
            </a:r>
            <a:r>
              <a:rPr lang="en-US" sz="2400" dirty="0" err="1" smtClean="0">
                <a:latin typeface="+mj-lt"/>
              </a:rPr>
              <a:t>bagi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tidak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digunakan</a:t>
            </a:r>
            <a:r>
              <a:rPr lang="en-US" sz="2400" dirty="0" smtClean="0">
                <a:latin typeface="+mj-lt"/>
              </a:rPr>
              <a:t>. Hal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menambah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inefisiensi</a:t>
            </a:r>
            <a:r>
              <a:rPr lang="en-US" sz="2400" dirty="0" smtClean="0">
                <a:latin typeface="+mj-lt"/>
              </a:rPr>
              <a:t> Model circuit switching, </a:t>
            </a:r>
            <a:r>
              <a:rPr lang="en-US" sz="2400" dirty="0" err="1" smtClean="0">
                <a:latin typeface="+mj-lt"/>
              </a:rPr>
              <a:t>karena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sifatnya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biasanya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mentransmisikan</a:t>
            </a:r>
            <a:r>
              <a:rPr lang="en-US" sz="2400" dirty="0" smtClean="0">
                <a:latin typeface="+mj-lt"/>
              </a:rPr>
              <a:t> data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kecepatan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konstan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sehingga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menggabungkan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lain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kecepatan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sulit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diwujudkan</a:t>
            </a:r>
            <a:r>
              <a:rPr lang="en-US" sz="2400" dirty="0" smtClean="0">
                <a:latin typeface="+mj-lt"/>
              </a:rPr>
              <a:t>. 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700808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Pesan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dikirim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dipecah-pecah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besar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tertentu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tiap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pecahan</a:t>
            </a:r>
            <a:r>
              <a:rPr lang="en-US" sz="2400" dirty="0" smtClean="0">
                <a:latin typeface="+mj-lt"/>
              </a:rPr>
              <a:t> data </a:t>
            </a:r>
            <a:r>
              <a:rPr lang="en-US" sz="2400" dirty="0" err="1" smtClean="0">
                <a:latin typeface="+mj-lt"/>
              </a:rPr>
              <a:t>ditambahkan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informasi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kendali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Informasi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kendali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bentuk</a:t>
            </a:r>
            <a:r>
              <a:rPr lang="en-US" sz="2400" dirty="0" smtClean="0">
                <a:latin typeface="+mj-lt"/>
              </a:rPr>
              <a:t> yang paling minim, </a:t>
            </a:r>
            <a:r>
              <a:rPr lang="en-US" sz="2400" dirty="0" err="1" smtClean="0">
                <a:latin typeface="+mj-lt"/>
              </a:rPr>
              <a:t>digunakan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membantu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proses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pencarian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rute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sehingga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pesan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sampai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alamat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tujuan</a:t>
            </a:r>
            <a:r>
              <a:rPr lang="en-US" sz="2400" dirty="0" smtClean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6962521" cy="471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528" y="1712997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Data Switching </a:t>
            </a:r>
            <a:r>
              <a:rPr lang="en-US" sz="2400" dirty="0" err="1" smtClean="0">
                <a:latin typeface="+mj-lt"/>
              </a:rPr>
              <a:t>mempunyai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keuntungan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Circuit switching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lain :</a:t>
            </a:r>
          </a:p>
          <a:p>
            <a:endParaRPr lang="en-US" sz="2400" dirty="0" smtClean="0">
              <a:latin typeface="+mj-lt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+mj-lt"/>
              </a:rPr>
              <a:t>Efisiensi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besar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karena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hubungan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</a:t>
            </a:r>
            <a:r>
              <a:rPr lang="en-US" sz="2400" dirty="0" smtClean="0">
                <a:latin typeface="+mj-lt"/>
              </a:rPr>
              <a:t> node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menggunakan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dipakai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bersama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dianmis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tergantung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banyakanya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dikirm</a:t>
            </a:r>
            <a:r>
              <a:rPr lang="en-US" sz="2400" dirty="0" smtClean="0">
                <a:latin typeface="+mj-lt"/>
              </a:rPr>
              <a:t>. </a:t>
            </a:r>
          </a:p>
          <a:p>
            <a:pPr marL="457200" indent="-457200"/>
            <a:endParaRPr lang="en-US" sz="2400" dirty="0" smtClean="0">
              <a:latin typeface="+mj-lt"/>
            </a:endParaRPr>
          </a:p>
          <a:p>
            <a:pPr marL="352425" indent="-352425"/>
            <a:r>
              <a:rPr lang="en-US" sz="2400" dirty="0" smtClean="0">
                <a:latin typeface="+mj-lt"/>
              </a:rPr>
              <a:t>2. </a:t>
            </a:r>
            <a:r>
              <a:rPr lang="en-US" sz="2400" dirty="0" err="1" smtClean="0">
                <a:latin typeface="+mj-lt"/>
              </a:rPr>
              <a:t>Bisa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mengatasi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permasalah</a:t>
            </a:r>
            <a:r>
              <a:rPr lang="en-US" sz="2400" dirty="0" smtClean="0">
                <a:latin typeface="+mj-lt"/>
              </a:rPr>
              <a:t> data rate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dua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jenis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data rate-</a:t>
            </a:r>
            <a:r>
              <a:rPr lang="en-US" sz="2400" dirty="0" err="1" smtClean="0">
                <a:latin typeface="+mj-lt"/>
              </a:rPr>
              <a:t>nya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46505"/>
            <a:ext cx="7560840" cy="4456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lnSpc>
                <a:spcPct val="150000"/>
              </a:lnSpc>
            </a:pPr>
            <a:r>
              <a:rPr lang="en-US" sz="2400" dirty="0" smtClean="0">
                <a:latin typeface="+mj-lt"/>
              </a:rPr>
              <a:t>3. </a:t>
            </a:r>
            <a:r>
              <a:rPr lang="en-US" sz="2400" dirty="0" err="1" smtClean="0">
                <a:latin typeface="+mj-lt"/>
              </a:rPr>
              <a:t>Saat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beban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lalulintas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meningkat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pada</a:t>
            </a:r>
            <a:r>
              <a:rPr lang="en-US" sz="2400" dirty="0" smtClean="0">
                <a:latin typeface="+mj-lt"/>
              </a:rPr>
              <a:t> model </a:t>
            </a:r>
            <a:r>
              <a:rPr lang="en-US" sz="2400" i="1" dirty="0" smtClean="0">
                <a:latin typeface="+mj-lt"/>
              </a:rPr>
              <a:t>circuit switching, </a:t>
            </a:r>
            <a:r>
              <a:rPr lang="en-US" sz="2400" i="1" dirty="0" err="1" smtClean="0">
                <a:latin typeface="+mj-lt"/>
              </a:rPr>
              <a:t>beberapa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pesan</a:t>
            </a:r>
            <a:r>
              <a:rPr lang="en-US" sz="2400" i="1" dirty="0" smtClean="0">
                <a:latin typeface="+mj-lt"/>
              </a:rPr>
              <a:t> yang </a:t>
            </a:r>
            <a:r>
              <a:rPr lang="en-US" sz="2400" i="1" dirty="0" err="1" smtClean="0">
                <a:latin typeface="+mj-lt"/>
              </a:rPr>
              <a:t>akan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ditransfer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dikenai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pemblokiran</a:t>
            </a:r>
            <a:r>
              <a:rPr lang="en-US" sz="2400" i="1" dirty="0" smtClean="0">
                <a:latin typeface="+mj-lt"/>
              </a:rPr>
              <a:t>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i="1" dirty="0" err="1" smtClean="0">
                <a:latin typeface="+mj-lt"/>
              </a:rPr>
              <a:t>Transmisi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baru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dapat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dilakukan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apabila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beban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lalu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lintas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mulai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menurun</a:t>
            </a:r>
            <a:r>
              <a:rPr lang="en-US" sz="2400" i="1" dirty="0" smtClean="0">
                <a:latin typeface="+mj-lt"/>
              </a:rPr>
              <a:t>. </a:t>
            </a:r>
            <a:r>
              <a:rPr lang="en-US" sz="2400" i="1" dirty="0" err="1" smtClean="0">
                <a:latin typeface="+mj-lt"/>
              </a:rPr>
              <a:t>Sedangkan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pada</a:t>
            </a:r>
            <a:r>
              <a:rPr lang="en-US" sz="2400" i="1" dirty="0" smtClean="0">
                <a:latin typeface="+mj-lt"/>
              </a:rPr>
              <a:t> model data switching, </a:t>
            </a:r>
            <a:r>
              <a:rPr lang="en-US" sz="2400" i="1" dirty="0" err="1" smtClean="0">
                <a:latin typeface="+mj-lt"/>
              </a:rPr>
              <a:t>paket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tetap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bisa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dikirimkan</a:t>
            </a:r>
            <a:r>
              <a:rPr lang="en-US" sz="2400" i="1" dirty="0" smtClean="0">
                <a:latin typeface="+mj-lt"/>
              </a:rPr>
              <a:t>, </a:t>
            </a:r>
            <a:r>
              <a:rPr lang="en-US" sz="2400" i="1" dirty="0" err="1" smtClean="0">
                <a:latin typeface="+mj-lt"/>
              </a:rPr>
              <a:t>tetapi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akan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lambat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sampai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ke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tujuan</a:t>
            </a:r>
            <a:r>
              <a:rPr lang="en-US" sz="2400" i="1" dirty="0" smtClean="0">
                <a:latin typeface="+mj-lt"/>
              </a:rPr>
              <a:t> (delivery delay </a:t>
            </a:r>
            <a:r>
              <a:rPr lang="en-US" sz="2400" i="1" dirty="0" err="1" smtClean="0">
                <a:latin typeface="+mj-lt"/>
              </a:rPr>
              <a:t>meningkat</a:t>
            </a:r>
            <a:r>
              <a:rPr lang="en-US" sz="2400" i="1" dirty="0" smtClean="0">
                <a:latin typeface="+mj-lt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484784"/>
            <a:ext cx="7560840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lnSpc>
                <a:spcPct val="150000"/>
              </a:lnSpc>
            </a:pPr>
            <a:r>
              <a:rPr lang="en-US" sz="2400" dirty="0" smtClean="0">
                <a:latin typeface="+mj-lt"/>
              </a:rPr>
              <a:t>4. </a:t>
            </a:r>
            <a:r>
              <a:rPr lang="en-US" sz="2400" dirty="0" err="1" smtClean="0">
                <a:latin typeface="+mj-lt"/>
              </a:rPr>
              <a:t>Pengiriman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dilakukan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berdasarkan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data.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Jadi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antrian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dikirim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sebuah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diberi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tinggi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lain.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tinggi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mempunyai</a:t>
            </a:r>
            <a:r>
              <a:rPr lang="en-US" sz="2400" dirty="0" smtClean="0">
                <a:latin typeface="+mj-lt"/>
              </a:rPr>
              <a:t> delivery delay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rendah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6912768" cy="3891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Virtual Circuit </a:t>
            </a:r>
            <a:r>
              <a:rPr lang="en-US" sz="2800" dirty="0" err="1" smtClean="0">
                <a:latin typeface="+mj-lt"/>
              </a:rPr>
              <a:t>pada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dasarnya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adalah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suatu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hubungan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secara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logik</a:t>
            </a:r>
            <a:r>
              <a:rPr lang="en-US" sz="2800" dirty="0" smtClean="0">
                <a:latin typeface="+mj-lt"/>
              </a:rPr>
              <a:t> yang </a:t>
            </a:r>
            <a:r>
              <a:rPr lang="en-US" sz="2800" dirty="0" err="1" smtClean="0">
                <a:latin typeface="+mj-lt"/>
              </a:rPr>
              <a:t>dibentuk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untuk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menyambungkan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dua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stasiun</a:t>
            </a:r>
            <a:r>
              <a:rPr lang="en-US" sz="2800" dirty="0" smtClean="0">
                <a:latin typeface="+mj-lt"/>
              </a:rPr>
              <a:t>.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dilabelkan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dengan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nomor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sirkit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maya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nomor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urut</a:t>
            </a:r>
            <a:r>
              <a:rPr lang="en-US" sz="2800" dirty="0" smtClean="0">
                <a:latin typeface="+mj-lt"/>
              </a:rPr>
              <a:t>. </a:t>
            </a:r>
            <a:r>
              <a:rPr lang="en-US" sz="2800" dirty="0" err="1" smtClean="0">
                <a:latin typeface="+mj-lt"/>
              </a:rPr>
              <a:t>Paket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dikirimkan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datang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secara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berurutan</a:t>
            </a:r>
            <a:r>
              <a:rPr lang="en-US" sz="28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2430</TotalTime>
  <Words>967</Words>
  <Application>Microsoft Office PowerPoint</Application>
  <PresentationFormat>On-screen Show (4:3)</PresentationFormat>
  <Paragraphs>211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Jaringan Komputer</vt:lpstr>
      <vt:lpstr>Circuit Switching</vt:lpstr>
      <vt:lpstr>Circuit Switching</vt:lpstr>
      <vt:lpstr>Packet Switching</vt:lpstr>
      <vt:lpstr>Packet Switching</vt:lpstr>
      <vt:lpstr>Packet Switching</vt:lpstr>
      <vt:lpstr>Packet Switching</vt:lpstr>
      <vt:lpstr>Packet Switching</vt:lpstr>
      <vt:lpstr>Virtual Circuit</vt:lpstr>
      <vt:lpstr>Virtual Circuit</vt:lpstr>
      <vt:lpstr>Virtual Circuit</vt:lpstr>
      <vt:lpstr>Datagram</vt:lpstr>
      <vt:lpstr>Datagram</vt:lpstr>
      <vt:lpstr>Datagram</vt:lpstr>
      <vt:lpstr>Routing</vt:lpstr>
      <vt:lpstr>Unsur-unsur Routing</vt:lpstr>
      <vt:lpstr>Unsur-unsur Routing</vt:lpstr>
      <vt:lpstr>Unsur-unsur Routing</vt:lpstr>
      <vt:lpstr>Algoritma Routing</vt:lpstr>
      <vt:lpstr>Algoritma Routing</vt:lpstr>
      <vt:lpstr>Algoritma Routing</vt:lpstr>
      <vt:lpstr>Algoritma Routing</vt:lpstr>
      <vt:lpstr>Slide 23</vt:lpstr>
      <vt:lpstr>Kendali Lalu Lintas</vt:lpstr>
      <vt:lpstr>Kendali Lalu Lintas</vt:lpstr>
      <vt:lpstr>Kendali Lalu Lintas</vt:lpstr>
      <vt:lpstr>Kendali Lalu Lintas</vt:lpstr>
      <vt:lpstr>Kendali Lalu Lintas</vt:lpstr>
      <vt:lpstr>Kendali Lalu Lintas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250</cp:revision>
  <dcterms:created xsi:type="dcterms:W3CDTF">2011-03-22T11:54:04Z</dcterms:created>
  <dcterms:modified xsi:type="dcterms:W3CDTF">2020-07-24T00:22:38Z</dcterms:modified>
</cp:coreProperties>
</file>