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6"/>
  </p:notesMasterIdLst>
  <p:handoutMasterIdLst>
    <p:handoutMasterId r:id="rId47"/>
  </p:handoutMasterIdLst>
  <p:sldIdLst>
    <p:sldId id="256" r:id="rId2"/>
    <p:sldId id="257" r:id="rId3"/>
    <p:sldId id="259" r:id="rId4"/>
    <p:sldId id="260" r:id="rId5"/>
    <p:sldId id="261" r:id="rId6"/>
    <p:sldId id="262" r:id="rId7"/>
    <p:sldId id="263" r:id="rId8"/>
    <p:sldId id="272" r:id="rId9"/>
    <p:sldId id="273" r:id="rId10"/>
    <p:sldId id="274" r:id="rId11"/>
    <p:sldId id="264" r:id="rId12"/>
    <p:sldId id="265" r:id="rId13"/>
    <p:sldId id="266" r:id="rId14"/>
    <p:sldId id="275" r:id="rId15"/>
    <p:sldId id="276" r:id="rId16"/>
    <p:sldId id="267" r:id="rId17"/>
    <p:sldId id="277" r:id="rId18"/>
    <p:sldId id="278" r:id="rId19"/>
    <p:sldId id="268" r:id="rId20"/>
    <p:sldId id="269" r:id="rId21"/>
    <p:sldId id="270" r:id="rId22"/>
    <p:sldId id="271" r:id="rId23"/>
    <p:sldId id="279" r:id="rId24"/>
    <p:sldId id="293" r:id="rId25"/>
    <p:sldId id="280" r:id="rId26"/>
    <p:sldId id="281" r:id="rId27"/>
    <p:sldId id="282" r:id="rId28"/>
    <p:sldId id="283" r:id="rId29"/>
    <p:sldId id="284" r:id="rId30"/>
    <p:sldId id="294" r:id="rId31"/>
    <p:sldId id="285" r:id="rId32"/>
    <p:sldId id="286" r:id="rId33"/>
    <p:sldId id="287" r:id="rId34"/>
    <p:sldId id="288" r:id="rId35"/>
    <p:sldId id="289" r:id="rId36"/>
    <p:sldId id="290" r:id="rId37"/>
    <p:sldId id="291" r:id="rId38"/>
    <p:sldId id="292" r:id="rId39"/>
    <p:sldId id="296" r:id="rId40"/>
    <p:sldId id="297" r:id="rId41"/>
    <p:sldId id="298" r:id="rId42"/>
    <p:sldId id="299" r:id="rId43"/>
    <p:sldId id="300" r:id="rId44"/>
    <p:sldId id="30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3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6A1E3E-3003-49D7-821D-3AD68C44949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85808D12-7BD1-4EC0-B047-FD9AB1714555}">
      <dgm:prSet phldrT="[Text]"/>
      <dgm:spPr/>
      <dgm:t>
        <a:bodyPr/>
        <a:lstStyle/>
        <a:p>
          <a:r>
            <a:rPr lang="en-US" b="1" dirty="0" err="1" smtClean="0">
              <a:solidFill>
                <a:schemeClr val="tx1"/>
              </a:solidFill>
            </a:rPr>
            <a:t>Pengolahan</a:t>
          </a:r>
          <a:r>
            <a:rPr lang="en-US" b="1" dirty="0" smtClean="0">
              <a:solidFill>
                <a:schemeClr val="tx1"/>
              </a:solidFill>
            </a:rPr>
            <a:t> Data </a:t>
          </a:r>
          <a:r>
            <a:rPr lang="en-US" b="1" dirty="0" err="1" smtClean="0">
              <a:solidFill>
                <a:schemeClr val="tx1"/>
              </a:solidFill>
            </a:rPr>
            <a:t>Terdistribusi</a:t>
          </a:r>
          <a:endParaRPr lang="id-ID" b="1" dirty="0">
            <a:solidFill>
              <a:schemeClr val="tx1"/>
            </a:solidFill>
          </a:endParaRPr>
        </a:p>
      </dgm:t>
    </dgm:pt>
    <dgm:pt modelId="{F00FED6B-4156-4B30-AC68-B3A7E310E5D2}" type="parTrans" cxnId="{CB61ACA2-C11B-43F3-B758-8F07499E4418}">
      <dgm:prSet/>
      <dgm:spPr/>
      <dgm:t>
        <a:bodyPr/>
        <a:lstStyle/>
        <a:p>
          <a:endParaRPr lang="id-ID">
            <a:solidFill>
              <a:schemeClr val="tx1"/>
            </a:solidFill>
          </a:endParaRPr>
        </a:p>
      </dgm:t>
    </dgm:pt>
    <dgm:pt modelId="{02C71A51-B249-427D-A068-14C66C635F87}" type="sibTrans" cxnId="{CB61ACA2-C11B-43F3-B758-8F07499E4418}">
      <dgm:prSet/>
      <dgm:spPr/>
      <dgm:t>
        <a:bodyPr/>
        <a:lstStyle/>
        <a:p>
          <a:endParaRPr lang="id-ID">
            <a:solidFill>
              <a:schemeClr val="tx1"/>
            </a:solidFill>
          </a:endParaRPr>
        </a:p>
      </dgm:t>
    </dgm:pt>
    <dgm:pt modelId="{3C2A1227-4F7D-45FD-8321-AD96F0A96DF6}">
      <dgm:prSet phldrT="[Text]"/>
      <dgm:spPr/>
      <dgm:t>
        <a:bodyPr/>
        <a:lstStyle/>
        <a:p>
          <a:r>
            <a:rPr lang="en-US" b="1" dirty="0" smtClean="0">
              <a:solidFill>
                <a:schemeClr val="tx1"/>
              </a:solidFill>
            </a:rPr>
            <a:t>Resource Sharing</a:t>
          </a:r>
          <a:endParaRPr lang="id-ID" b="1" dirty="0">
            <a:solidFill>
              <a:schemeClr val="tx1"/>
            </a:solidFill>
          </a:endParaRPr>
        </a:p>
      </dgm:t>
    </dgm:pt>
    <dgm:pt modelId="{FD122B04-C8D8-48CF-BFA7-23B62999FA6B}" type="parTrans" cxnId="{6DA010FF-1DD6-4816-8BCF-BBEF7B25AA9B}">
      <dgm:prSet/>
      <dgm:spPr/>
      <dgm:t>
        <a:bodyPr/>
        <a:lstStyle/>
        <a:p>
          <a:endParaRPr lang="id-ID">
            <a:solidFill>
              <a:schemeClr val="tx1"/>
            </a:solidFill>
          </a:endParaRPr>
        </a:p>
      </dgm:t>
    </dgm:pt>
    <dgm:pt modelId="{43F58EB5-BD96-4C19-9F89-69CF37A7B23D}" type="sibTrans" cxnId="{6DA010FF-1DD6-4816-8BCF-BBEF7B25AA9B}">
      <dgm:prSet/>
      <dgm:spPr/>
      <dgm:t>
        <a:bodyPr/>
        <a:lstStyle/>
        <a:p>
          <a:endParaRPr lang="id-ID">
            <a:solidFill>
              <a:schemeClr val="tx1"/>
            </a:solidFill>
          </a:endParaRPr>
        </a:p>
      </dgm:t>
    </dgm:pt>
    <dgm:pt modelId="{4F55D921-7F0A-4F67-B621-83E5AB5B500C}">
      <dgm:prSet phldrT="[Text]"/>
      <dgm:spPr/>
      <dgm:t>
        <a:bodyPr/>
        <a:lstStyle/>
        <a:p>
          <a:r>
            <a:rPr lang="en-US" b="1" dirty="0" smtClean="0">
              <a:solidFill>
                <a:schemeClr val="tx1"/>
              </a:solidFill>
            </a:rPr>
            <a:t>Information Sharing</a:t>
          </a:r>
          <a:endParaRPr lang="id-ID" b="1" dirty="0">
            <a:solidFill>
              <a:schemeClr val="tx1"/>
            </a:solidFill>
          </a:endParaRPr>
        </a:p>
      </dgm:t>
    </dgm:pt>
    <dgm:pt modelId="{A90A9F62-349A-42E8-B493-A1374A3B9D2D}" type="parTrans" cxnId="{21E5887B-155B-4BA3-B722-1D3099BD9E74}">
      <dgm:prSet/>
      <dgm:spPr/>
      <dgm:t>
        <a:bodyPr/>
        <a:lstStyle/>
        <a:p>
          <a:endParaRPr lang="id-ID">
            <a:solidFill>
              <a:schemeClr val="tx1"/>
            </a:solidFill>
          </a:endParaRPr>
        </a:p>
      </dgm:t>
    </dgm:pt>
    <dgm:pt modelId="{1CE5A137-4311-4DBE-B1C2-3A4CA95CAC35}" type="sibTrans" cxnId="{21E5887B-155B-4BA3-B722-1D3099BD9E74}">
      <dgm:prSet/>
      <dgm:spPr/>
      <dgm:t>
        <a:bodyPr/>
        <a:lstStyle/>
        <a:p>
          <a:endParaRPr lang="id-ID">
            <a:solidFill>
              <a:schemeClr val="tx1"/>
            </a:solidFill>
          </a:endParaRPr>
        </a:p>
      </dgm:t>
    </dgm:pt>
    <dgm:pt modelId="{205403A7-3C70-42E2-AF23-D412499F338D}">
      <dgm:prSet phldrT="[Text]"/>
      <dgm:spPr/>
      <dgm:t>
        <a:bodyPr/>
        <a:lstStyle/>
        <a:p>
          <a:r>
            <a:rPr lang="en-US" b="1" dirty="0" smtClean="0">
              <a:solidFill>
                <a:schemeClr val="tx1"/>
              </a:solidFill>
            </a:rPr>
            <a:t>Network Access</a:t>
          </a:r>
          <a:endParaRPr lang="id-ID" b="1" dirty="0">
            <a:solidFill>
              <a:schemeClr val="tx1"/>
            </a:solidFill>
          </a:endParaRPr>
        </a:p>
      </dgm:t>
    </dgm:pt>
    <dgm:pt modelId="{338E472F-BAC6-41BB-9D79-B327F620B434}" type="parTrans" cxnId="{A649EFA9-8EF2-49B2-A677-943A5E60A2D1}">
      <dgm:prSet/>
      <dgm:spPr/>
      <dgm:t>
        <a:bodyPr/>
        <a:lstStyle/>
        <a:p>
          <a:endParaRPr lang="id-ID">
            <a:solidFill>
              <a:schemeClr val="tx1"/>
            </a:solidFill>
          </a:endParaRPr>
        </a:p>
      </dgm:t>
    </dgm:pt>
    <dgm:pt modelId="{D26673E3-9123-4EB0-A19E-FF6FCD65AB49}" type="sibTrans" cxnId="{A649EFA9-8EF2-49B2-A677-943A5E60A2D1}">
      <dgm:prSet/>
      <dgm:spPr/>
      <dgm:t>
        <a:bodyPr/>
        <a:lstStyle/>
        <a:p>
          <a:endParaRPr lang="id-ID">
            <a:solidFill>
              <a:schemeClr val="tx1"/>
            </a:solidFill>
          </a:endParaRPr>
        </a:p>
      </dgm:t>
    </dgm:pt>
    <dgm:pt modelId="{35F92188-5D99-4898-99EA-D2E2C313623D}" type="pres">
      <dgm:prSet presAssocID="{D86A1E3E-3003-49D7-821D-3AD68C44949A}" presName="linear" presStyleCnt="0">
        <dgm:presLayoutVars>
          <dgm:dir/>
          <dgm:animLvl val="lvl"/>
          <dgm:resizeHandles val="exact"/>
        </dgm:presLayoutVars>
      </dgm:prSet>
      <dgm:spPr/>
      <dgm:t>
        <a:bodyPr/>
        <a:lstStyle/>
        <a:p>
          <a:endParaRPr lang="id-ID"/>
        </a:p>
      </dgm:t>
    </dgm:pt>
    <dgm:pt modelId="{47D97098-0679-4E16-A70D-2511EA1C18AE}" type="pres">
      <dgm:prSet presAssocID="{85808D12-7BD1-4EC0-B047-FD9AB1714555}" presName="parentLin" presStyleCnt="0"/>
      <dgm:spPr/>
    </dgm:pt>
    <dgm:pt modelId="{3C882399-DEC3-4BFB-A1E6-0CA448327F7F}" type="pres">
      <dgm:prSet presAssocID="{85808D12-7BD1-4EC0-B047-FD9AB1714555}" presName="parentLeftMargin" presStyleLbl="node1" presStyleIdx="0" presStyleCnt="4"/>
      <dgm:spPr/>
      <dgm:t>
        <a:bodyPr/>
        <a:lstStyle/>
        <a:p>
          <a:endParaRPr lang="id-ID"/>
        </a:p>
      </dgm:t>
    </dgm:pt>
    <dgm:pt modelId="{57ED2C6D-71A6-4CA7-881B-72A9742B4508}" type="pres">
      <dgm:prSet presAssocID="{85808D12-7BD1-4EC0-B047-FD9AB1714555}" presName="parentText" presStyleLbl="node1" presStyleIdx="0" presStyleCnt="4">
        <dgm:presLayoutVars>
          <dgm:chMax val="0"/>
          <dgm:bulletEnabled val="1"/>
        </dgm:presLayoutVars>
      </dgm:prSet>
      <dgm:spPr/>
      <dgm:t>
        <a:bodyPr/>
        <a:lstStyle/>
        <a:p>
          <a:endParaRPr lang="id-ID"/>
        </a:p>
      </dgm:t>
    </dgm:pt>
    <dgm:pt modelId="{1ADE8ED6-EC7F-47CE-9E8E-F61B30B16191}" type="pres">
      <dgm:prSet presAssocID="{85808D12-7BD1-4EC0-B047-FD9AB1714555}" presName="negativeSpace" presStyleCnt="0"/>
      <dgm:spPr/>
    </dgm:pt>
    <dgm:pt modelId="{8EB1C3FC-6F36-445D-B0CD-569D7222FC60}" type="pres">
      <dgm:prSet presAssocID="{85808D12-7BD1-4EC0-B047-FD9AB1714555}" presName="childText" presStyleLbl="conFgAcc1" presStyleIdx="0" presStyleCnt="4">
        <dgm:presLayoutVars>
          <dgm:bulletEnabled val="1"/>
        </dgm:presLayoutVars>
      </dgm:prSet>
      <dgm:spPr/>
    </dgm:pt>
    <dgm:pt modelId="{D8905A09-B582-480D-907A-31EC7C41CDA2}" type="pres">
      <dgm:prSet presAssocID="{02C71A51-B249-427D-A068-14C66C635F87}" presName="spaceBetweenRectangles" presStyleCnt="0"/>
      <dgm:spPr/>
    </dgm:pt>
    <dgm:pt modelId="{CD46773B-3CCA-4E99-97BB-BC6994BDB80C}" type="pres">
      <dgm:prSet presAssocID="{3C2A1227-4F7D-45FD-8321-AD96F0A96DF6}" presName="parentLin" presStyleCnt="0"/>
      <dgm:spPr/>
    </dgm:pt>
    <dgm:pt modelId="{9E9FC95E-CD54-4B1C-9176-12AC00BE2D28}" type="pres">
      <dgm:prSet presAssocID="{3C2A1227-4F7D-45FD-8321-AD96F0A96DF6}" presName="parentLeftMargin" presStyleLbl="node1" presStyleIdx="0" presStyleCnt="4"/>
      <dgm:spPr/>
      <dgm:t>
        <a:bodyPr/>
        <a:lstStyle/>
        <a:p>
          <a:endParaRPr lang="id-ID"/>
        </a:p>
      </dgm:t>
    </dgm:pt>
    <dgm:pt modelId="{EE81B40F-D0F3-4105-82E0-C182AB261F11}" type="pres">
      <dgm:prSet presAssocID="{3C2A1227-4F7D-45FD-8321-AD96F0A96DF6}" presName="parentText" presStyleLbl="node1" presStyleIdx="1" presStyleCnt="4">
        <dgm:presLayoutVars>
          <dgm:chMax val="0"/>
          <dgm:bulletEnabled val="1"/>
        </dgm:presLayoutVars>
      </dgm:prSet>
      <dgm:spPr/>
      <dgm:t>
        <a:bodyPr/>
        <a:lstStyle/>
        <a:p>
          <a:endParaRPr lang="id-ID"/>
        </a:p>
      </dgm:t>
    </dgm:pt>
    <dgm:pt modelId="{7B2A88C8-D44F-41ED-8C5D-58429566260B}" type="pres">
      <dgm:prSet presAssocID="{3C2A1227-4F7D-45FD-8321-AD96F0A96DF6}" presName="negativeSpace" presStyleCnt="0"/>
      <dgm:spPr/>
    </dgm:pt>
    <dgm:pt modelId="{932A157B-8FC6-475F-AA77-1FC2F74CE477}" type="pres">
      <dgm:prSet presAssocID="{3C2A1227-4F7D-45FD-8321-AD96F0A96DF6}" presName="childText" presStyleLbl="conFgAcc1" presStyleIdx="1" presStyleCnt="4">
        <dgm:presLayoutVars>
          <dgm:bulletEnabled val="1"/>
        </dgm:presLayoutVars>
      </dgm:prSet>
      <dgm:spPr/>
    </dgm:pt>
    <dgm:pt modelId="{B8A7B81F-2972-4688-9C27-3353C76BE2A5}" type="pres">
      <dgm:prSet presAssocID="{43F58EB5-BD96-4C19-9F89-69CF37A7B23D}" presName="spaceBetweenRectangles" presStyleCnt="0"/>
      <dgm:spPr/>
    </dgm:pt>
    <dgm:pt modelId="{F709F2E7-22D8-42B9-8FEC-4E58D531F92F}" type="pres">
      <dgm:prSet presAssocID="{4F55D921-7F0A-4F67-B621-83E5AB5B500C}" presName="parentLin" presStyleCnt="0"/>
      <dgm:spPr/>
    </dgm:pt>
    <dgm:pt modelId="{D2C7AEA3-C6A2-472F-887B-5D34921702F3}" type="pres">
      <dgm:prSet presAssocID="{4F55D921-7F0A-4F67-B621-83E5AB5B500C}" presName="parentLeftMargin" presStyleLbl="node1" presStyleIdx="1" presStyleCnt="4"/>
      <dgm:spPr/>
      <dgm:t>
        <a:bodyPr/>
        <a:lstStyle/>
        <a:p>
          <a:endParaRPr lang="id-ID"/>
        </a:p>
      </dgm:t>
    </dgm:pt>
    <dgm:pt modelId="{CB116F3C-C97A-46DA-AF2F-50C3AAC5CC1F}" type="pres">
      <dgm:prSet presAssocID="{4F55D921-7F0A-4F67-B621-83E5AB5B500C}" presName="parentText" presStyleLbl="node1" presStyleIdx="2" presStyleCnt="4">
        <dgm:presLayoutVars>
          <dgm:chMax val="0"/>
          <dgm:bulletEnabled val="1"/>
        </dgm:presLayoutVars>
      </dgm:prSet>
      <dgm:spPr/>
      <dgm:t>
        <a:bodyPr/>
        <a:lstStyle/>
        <a:p>
          <a:endParaRPr lang="id-ID"/>
        </a:p>
      </dgm:t>
    </dgm:pt>
    <dgm:pt modelId="{DE4B2D1A-6053-4EF5-8FF1-B77D4BBEB73C}" type="pres">
      <dgm:prSet presAssocID="{4F55D921-7F0A-4F67-B621-83E5AB5B500C}" presName="negativeSpace" presStyleCnt="0"/>
      <dgm:spPr/>
    </dgm:pt>
    <dgm:pt modelId="{12AFEA0C-449F-4787-B072-D640535EA058}" type="pres">
      <dgm:prSet presAssocID="{4F55D921-7F0A-4F67-B621-83E5AB5B500C}" presName="childText" presStyleLbl="conFgAcc1" presStyleIdx="2" presStyleCnt="4">
        <dgm:presLayoutVars>
          <dgm:bulletEnabled val="1"/>
        </dgm:presLayoutVars>
      </dgm:prSet>
      <dgm:spPr/>
    </dgm:pt>
    <dgm:pt modelId="{B18D80E3-1944-4CBE-82AE-95F458E02470}" type="pres">
      <dgm:prSet presAssocID="{1CE5A137-4311-4DBE-B1C2-3A4CA95CAC35}" presName="spaceBetweenRectangles" presStyleCnt="0"/>
      <dgm:spPr/>
    </dgm:pt>
    <dgm:pt modelId="{EF7CCEBB-001A-4258-9418-AAD5A4E48D4E}" type="pres">
      <dgm:prSet presAssocID="{205403A7-3C70-42E2-AF23-D412499F338D}" presName="parentLin" presStyleCnt="0"/>
      <dgm:spPr/>
    </dgm:pt>
    <dgm:pt modelId="{3AD7E8F6-175C-43F2-981D-3CF9D7D77FD2}" type="pres">
      <dgm:prSet presAssocID="{205403A7-3C70-42E2-AF23-D412499F338D}" presName="parentLeftMargin" presStyleLbl="node1" presStyleIdx="2" presStyleCnt="4"/>
      <dgm:spPr/>
      <dgm:t>
        <a:bodyPr/>
        <a:lstStyle/>
        <a:p>
          <a:endParaRPr lang="id-ID"/>
        </a:p>
      </dgm:t>
    </dgm:pt>
    <dgm:pt modelId="{EFE9A2C3-09D3-4A91-A2D0-D8235CEF2CAC}" type="pres">
      <dgm:prSet presAssocID="{205403A7-3C70-42E2-AF23-D412499F338D}" presName="parentText" presStyleLbl="node1" presStyleIdx="3" presStyleCnt="4">
        <dgm:presLayoutVars>
          <dgm:chMax val="0"/>
          <dgm:bulletEnabled val="1"/>
        </dgm:presLayoutVars>
      </dgm:prSet>
      <dgm:spPr/>
      <dgm:t>
        <a:bodyPr/>
        <a:lstStyle/>
        <a:p>
          <a:endParaRPr lang="id-ID"/>
        </a:p>
      </dgm:t>
    </dgm:pt>
    <dgm:pt modelId="{4E0B1A5D-BF4D-4597-A8CA-A0B98F6F6978}" type="pres">
      <dgm:prSet presAssocID="{205403A7-3C70-42E2-AF23-D412499F338D}" presName="negativeSpace" presStyleCnt="0"/>
      <dgm:spPr/>
    </dgm:pt>
    <dgm:pt modelId="{ED6425F0-C026-4E86-BA39-4009276AC680}" type="pres">
      <dgm:prSet presAssocID="{205403A7-3C70-42E2-AF23-D412499F338D}" presName="childText" presStyleLbl="conFgAcc1" presStyleIdx="3" presStyleCnt="4">
        <dgm:presLayoutVars>
          <dgm:bulletEnabled val="1"/>
        </dgm:presLayoutVars>
      </dgm:prSet>
      <dgm:spPr/>
    </dgm:pt>
  </dgm:ptLst>
  <dgm:cxnLst>
    <dgm:cxn modelId="{D99B437A-5532-44DA-A604-465EEDF6B7A9}" type="presOf" srcId="{4F55D921-7F0A-4F67-B621-83E5AB5B500C}" destId="{CB116F3C-C97A-46DA-AF2F-50C3AAC5CC1F}" srcOrd="1" destOrd="0" presId="urn:microsoft.com/office/officeart/2005/8/layout/list1"/>
    <dgm:cxn modelId="{CBA2A6AD-B59C-4F76-83A2-E44FA896EDF4}" type="presOf" srcId="{3C2A1227-4F7D-45FD-8321-AD96F0A96DF6}" destId="{EE81B40F-D0F3-4105-82E0-C182AB261F11}" srcOrd="1" destOrd="0" presId="urn:microsoft.com/office/officeart/2005/8/layout/list1"/>
    <dgm:cxn modelId="{A649EFA9-8EF2-49B2-A677-943A5E60A2D1}" srcId="{D86A1E3E-3003-49D7-821D-3AD68C44949A}" destId="{205403A7-3C70-42E2-AF23-D412499F338D}" srcOrd="3" destOrd="0" parTransId="{338E472F-BAC6-41BB-9D79-B327F620B434}" sibTransId="{D26673E3-9123-4EB0-A19E-FF6FCD65AB49}"/>
    <dgm:cxn modelId="{6759B4FB-2C40-44CA-B3A7-2033E2ED874F}" type="presOf" srcId="{3C2A1227-4F7D-45FD-8321-AD96F0A96DF6}" destId="{9E9FC95E-CD54-4B1C-9176-12AC00BE2D28}" srcOrd="0" destOrd="0" presId="urn:microsoft.com/office/officeart/2005/8/layout/list1"/>
    <dgm:cxn modelId="{21E5887B-155B-4BA3-B722-1D3099BD9E74}" srcId="{D86A1E3E-3003-49D7-821D-3AD68C44949A}" destId="{4F55D921-7F0A-4F67-B621-83E5AB5B500C}" srcOrd="2" destOrd="0" parTransId="{A90A9F62-349A-42E8-B493-A1374A3B9D2D}" sibTransId="{1CE5A137-4311-4DBE-B1C2-3A4CA95CAC35}"/>
    <dgm:cxn modelId="{2C76B84A-DFD3-4CF6-96D0-6426696EB5B3}" type="presOf" srcId="{4F55D921-7F0A-4F67-B621-83E5AB5B500C}" destId="{D2C7AEA3-C6A2-472F-887B-5D34921702F3}" srcOrd="0" destOrd="0" presId="urn:microsoft.com/office/officeart/2005/8/layout/list1"/>
    <dgm:cxn modelId="{CB61ACA2-C11B-43F3-B758-8F07499E4418}" srcId="{D86A1E3E-3003-49D7-821D-3AD68C44949A}" destId="{85808D12-7BD1-4EC0-B047-FD9AB1714555}" srcOrd="0" destOrd="0" parTransId="{F00FED6B-4156-4B30-AC68-B3A7E310E5D2}" sibTransId="{02C71A51-B249-427D-A068-14C66C635F87}"/>
    <dgm:cxn modelId="{608E0213-878F-4170-BCC3-38B3FFAEE113}" type="presOf" srcId="{85808D12-7BD1-4EC0-B047-FD9AB1714555}" destId="{3C882399-DEC3-4BFB-A1E6-0CA448327F7F}" srcOrd="0" destOrd="0" presId="urn:microsoft.com/office/officeart/2005/8/layout/list1"/>
    <dgm:cxn modelId="{FEBB368A-0BA2-482C-8111-85D83D782978}" type="presOf" srcId="{85808D12-7BD1-4EC0-B047-FD9AB1714555}" destId="{57ED2C6D-71A6-4CA7-881B-72A9742B4508}" srcOrd="1" destOrd="0" presId="urn:microsoft.com/office/officeart/2005/8/layout/list1"/>
    <dgm:cxn modelId="{E15AD37D-FE62-4301-A1AE-1032AA61B8AB}" type="presOf" srcId="{D86A1E3E-3003-49D7-821D-3AD68C44949A}" destId="{35F92188-5D99-4898-99EA-D2E2C313623D}" srcOrd="0" destOrd="0" presId="urn:microsoft.com/office/officeart/2005/8/layout/list1"/>
    <dgm:cxn modelId="{0458F66D-ABA4-47E4-B3F6-0521B29D94AF}" type="presOf" srcId="{205403A7-3C70-42E2-AF23-D412499F338D}" destId="{3AD7E8F6-175C-43F2-981D-3CF9D7D77FD2}" srcOrd="0" destOrd="0" presId="urn:microsoft.com/office/officeart/2005/8/layout/list1"/>
    <dgm:cxn modelId="{5C09F229-554C-48DB-AAF1-DC6F303DBA85}" type="presOf" srcId="{205403A7-3C70-42E2-AF23-D412499F338D}" destId="{EFE9A2C3-09D3-4A91-A2D0-D8235CEF2CAC}" srcOrd="1" destOrd="0" presId="urn:microsoft.com/office/officeart/2005/8/layout/list1"/>
    <dgm:cxn modelId="{6DA010FF-1DD6-4816-8BCF-BBEF7B25AA9B}" srcId="{D86A1E3E-3003-49D7-821D-3AD68C44949A}" destId="{3C2A1227-4F7D-45FD-8321-AD96F0A96DF6}" srcOrd="1" destOrd="0" parTransId="{FD122B04-C8D8-48CF-BFA7-23B62999FA6B}" sibTransId="{43F58EB5-BD96-4C19-9F89-69CF37A7B23D}"/>
    <dgm:cxn modelId="{01BDD843-EA28-4C43-BCFA-37C7637EB5DA}" type="presParOf" srcId="{35F92188-5D99-4898-99EA-D2E2C313623D}" destId="{47D97098-0679-4E16-A70D-2511EA1C18AE}" srcOrd="0" destOrd="0" presId="urn:microsoft.com/office/officeart/2005/8/layout/list1"/>
    <dgm:cxn modelId="{3F94AD55-11CA-4FF5-95A3-5BAF4E20BACD}" type="presParOf" srcId="{47D97098-0679-4E16-A70D-2511EA1C18AE}" destId="{3C882399-DEC3-4BFB-A1E6-0CA448327F7F}" srcOrd="0" destOrd="0" presId="urn:microsoft.com/office/officeart/2005/8/layout/list1"/>
    <dgm:cxn modelId="{ABE6F232-46F2-4C96-A21C-E4EACECDC097}" type="presParOf" srcId="{47D97098-0679-4E16-A70D-2511EA1C18AE}" destId="{57ED2C6D-71A6-4CA7-881B-72A9742B4508}" srcOrd="1" destOrd="0" presId="urn:microsoft.com/office/officeart/2005/8/layout/list1"/>
    <dgm:cxn modelId="{7394D582-6897-41AB-A5D7-D6D3A9B487FF}" type="presParOf" srcId="{35F92188-5D99-4898-99EA-D2E2C313623D}" destId="{1ADE8ED6-EC7F-47CE-9E8E-F61B30B16191}" srcOrd="1" destOrd="0" presId="urn:microsoft.com/office/officeart/2005/8/layout/list1"/>
    <dgm:cxn modelId="{34F1C0DA-119E-45D8-8CE6-5B1B82A58382}" type="presParOf" srcId="{35F92188-5D99-4898-99EA-D2E2C313623D}" destId="{8EB1C3FC-6F36-445D-B0CD-569D7222FC60}" srcOrd="2" destOrd="0" presId="urn:microsoft.com/office/officeart/2005/8/layout/list1"/>
    <dgm:cxn modelId="{89929B11-DDD7-46AA-A9F0-9CCC1795361D}" type="presParOf" srcId="{35F92188-5D99-4898-99EA-D2E2C313623D}" destId="{D8905A09-B582-480D-907A-31EC7C41CDA2}" srcOrd="3" destOrd="0" presId="urn:microsoft.com/office/officeart/2005/8/layout/list1"/>
    <dgm:cxn modelId="{6826DF3E-2BDD-4EAC-9AA0-8E5444B7C236}" type="presParOf" srcId="{35F92188-5D99-4898-99EA-D2E2C313623D}" destId="{CD46773B-3CCA-4E99-97BB-BC6994BDB80C}" srcOrd="4" destOrd="0" presId="urn:microsoft.com/office/officeart/2005/8/layout/list1"/>
    <dgm:cxn modelId="{75FF7023-8DBD-4247-9DF3-E5896E2DDAA1}" type="presParOf" srcId="{CD46773B-3CCA-4E99-97BB-BC6994BDB80C}" destId="{9E9FC95E-CD54-4B1C-9176-12AC00BE2D28}" srcOrd="0" destOrd="0" presId="urn:microsoft.com/office/officeart/2005/8/layout/list1"/>
    <dgm:cxn modelId="{A1DCAB90-B859-43A4-B967-960DC09C0357}" type="presParOf" srcId="{CD46773B-3CCA-4E99-97BB-BC6994BDB80C}" destId="{EE81B40F-D0F3-4105-82E0-C182AB261F11}" srcOrd="1" destOrd="0" presId="urn:microsoft.com/office/officeart/2005/8/layout/list1"/>
    <dgm:cxn modelId="{5E176645-8263-4232-BCB7-9D38E9394CA2}" type="presParOf" srcId="{35F92188-5D99-4898-99EA-D2E2C313623D}" destId="{7B2A88C8-D44F-41ED-8C5D-58429566260B}" srcOrd="5" destOrd="0" presId="urn:microsoft.com/office/officeart/2005/8/layout/list1"/>
    <dgm:cxn modelId="{D4DD5B32-9420-46E7-8005-8F397BF0ECDF}" type="presParOf" srcId="{35F92188-5D99-4898-99EA-D2E2C313623D}" destId="{932A157B-8FC6-475F-AA77-1FC2F74CE477}" srcOrd="6" destOrd="0" presId="urn:microsoft.com/office/officeart/2005/8/layout/list1"/>
    <dgm:cxn modelId="{655C986E-AC2E-46B2-A5C6-9AE79EB20B52}" type="presParOf" srcId="{35F92188-5D99-4898-99EA-D2E2C313623D}" destId="{B8A7B81F-2972-4688-9C27-3353C76BE2A5}" srcOrd="7" destOrd="0" presId="urn:microsoft.com/office/officeart/2005/8/layout/list1"/>
    <dgm:cxn modelId="{B6577DBF-7A79-4AA6-8ACE-3030E0096A28}" type="presParOf" srcId="{35F92188-5D99-4898-99EA-D2E2C313623D}" destId="{F709F2E7-22D8-42B9-8FEC-4E58D531F92F}" srcOrd="8" destOrd="0" presId="urn:microsoft.com/office/officeart/2005/8/layout/list1"/>
    <dgm:cxn modelId="{292B35B7-EC76-4E00-B96F-4A9F60CA44D4}" type="presParOf" srcId="{F709F2E7-22D8-42B9-8FEC-4E58D531F92F}" destId="{D2C7AEA3-C6A2-472F-887B-5D34921702F3}" srcOrd="0" destOrd="0" presId="urn:microsoft.com/office/officeart/2005/8/layout/list1"/>
    <dgm:cxn modelId="{4323D3F3-81E2-439A-AFA6-86EDDEE246FB}" type="presParOf" srcId="{F709F2E7-22D8-42B9-8FEC-4E58D531F92F}" destId="{CB116F3C-C97A-46DA-AF2F-50C3AAC5CC1F}" srcOrd="1" destOrd="0" presId="urn:microsoft.com/office/officeart/2005/8/layout/list1"/>
    <dgm:cxn modelId="{2F11808F-D793-4F61-B976-00EE9AD5FAA9}" type="presParOf" srcId="{35F92188-5D99-4898-99EA-D2E2C313623D}" destId="{DE4B2D1A-6053-4EF5-8FF1-B77D4BBEB73C}" srcOrd="9" destOrd="0" presId="urn:microsoft.com/office/officeart/2005/8/layout/list1"/>
    <dgm:cxn modelId="{75CAB6FC-997E-4AD5-B781-1DA8809D3160}" type="presParOf" srcId="{35F92188-5D99-4898-99EA-D2E2C313623D}" destId="{12AFEA0C-449F-4787-B072-D640535EA058}" srcOrd="10" destOrd="0" presId="urn:microsoft.com/office/officeart/2005/8/layout/list1"/>
    <dgm:cxn modelId="{53161679-BD0F-4921-9675-524FC44443CE}" type="presParOf" srcId="{35F92188-5D99-4898-99EA-D2E2C313623D}" destId="{B18D80E3-1944-4CBE-82AE-95F458E02470}" srcOrd="11" destOrd="0" presId="urn:microsoft.com/office/officeart/2005/8/layout/list1"/>
    <dgm:cxn modelId="{6BD36EDB-CA16-4C47-9ABD-DD29CA6B7439}" type="presParOf" srcId="{35F92188-5D99-4898-99EA-D2E2C313623D}" destId="{EF7CCEBB-001A-4258-9418-AAD5A4E48D4E}" srcOrd="12" destOrd="0" presId="urn:microsoft.com/office/officeart/2005/8/layout/list1"/>
    <dgm:cxn modelId="{E5B7B980-6395-4F17-9A1B-2E96F8F596AD}" type="presParOf" srcId="{EF7CCEBB-001A-4258-9418-AAD5A4E48D4E}" destId="{3AD7E8F6-175C-43F2-981D-3CF9D7D77FD2}" srcOrd="0" destOrd="0" presId="urn:microsoft.com/office/officeart/2005/8/layout/list1"/>
    <dgm:cxn modelId="{F01A7CF0-1E1A-41A8-A8FF-A40698090180}" type="presParOf" srcId="{EF7CCEBB-001A-4258-9418-AAD5A4E48D4E}" destId="{EFE9A2C3-09D3-4A91-A2D0-D8235CEF2CAC}" srcOrd="1" destOrd="0" presId="urn:microsoft.com/office/officeart/2005/8/layout/list1"/>
    <dgm:cxn modelId="{CBA57B9A-D011-4369-B80E-640199DB391F}" type="presParOf" srcId="{35F92188-5D99-4898-99EA-D2E2C313623D}" destId="{4E0B1A5D-BF4D-4597-A8CA-A0B98F6F6978}" srcOrd="13" destOrd="0" presId="urn:microsoft.com/office/officeart/2005/8/layout/list1"/>
    <dgm:cxn modelId="{ADAFB587-B6FB-493D-950F-8B67DA87A9CF}" type="presParOf" srcId="{35F92188-5D99-4898-99EA-D2E2C313623D}" destId="{ED6425F0-C026-4E86-BA39-4009276AC680}" srcOrd="14"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F8ACA1-9333-4A9A-826F-7DCB5805F0BA}" type="datetimeFigureOut">
              <a:rPr lang="id-ID" smtClean="0"/>
              <a:pPr/>
              <a:t>30/07/2020</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9DD2E9-E943-4202-A220-DF608358D983}" type="slidenum">
              <a:rPr lang="id-ID" smtClean="0"/>
              <a:pPr/>
              <a:t>‹#›</a:t>
            </a:fld>
            <a:endParaRPr lang="id-ID"/>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03C815-313C-4D38-A388-7B9A180B7D81}" type="datetimeFigureOut">
              <a:rPr lang="en-US" smtClean="0"/>
              <a:pPr/>
              <a:t>7/30/2020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36EEE8-59B8-45D4-B00C-75EF1A178469}"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10</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11</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12</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13</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14</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15</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16</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17</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18</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19</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20</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21</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22</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23</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24</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25</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26</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27</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28</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29</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30</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31</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32</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33</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34</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35</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36</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37</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38</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4</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5</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6</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7</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8</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136EEE8-59B8-45D4-B00C-75EF1A178469}" type="slidenum">
              <a:rPr lang="en-US" smtClean="0"/>
              <a:pPr/>
              <a:t>9</a:t>
            </a:fld>
            <a:endParaRPr lang="en-US"/>
          </a:p>
        </p:txBody>
      </p:sp>
      <p:sp>
        <p:nvSpPr>
          <p:cNvPr id="5" name="Footer Placeholder 4"/>
          <p:cNvSpPr>
            <a:spLocks noGrp="1"/>
          </p:cNvSpPr>
          <p:nvPr>
            <p:ph type="ftr" sz="quarter" idx="1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5DC7DB-44DB-44B0-B1A3-99A53CA97E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05DC7DB-44DB-44B0-B1A3-99A53CA97E0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05DC7DB-44DB-44B0-B1A3-99A53CA97E0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4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41.xml"/><Relationship Id="rId3" Type="http://schemas.openxmlformats.org/officeDocument/2006/relationships/diagramData" Target="../diagrams/data1.xml"/><Relationship Id="rId7" Type="http://schemas.openxmlformats.org/officeDocument/2006/relationships/slide" Target="slide40.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285860"/>
            <a:ext cx="8077200" cy="1785950"/>
          </a:xfrm>
        </p:spPr>
        <p:txBody>
          <a:bodyPr>
            <a:normAutofit/>
          </a:bodyPr>
          <a:lstStyle/>
          <a:p>
            <a:r>
              <a:rPr lang="id-ID" dirty="0" smtClean="0">
                <a:solidFill>
                  <a:schemeClr val="accent1">
                    <a:lumMod val="40000"/>
                    <a:lumOff val="60000"/>
                  </a:schemeClr>
                </a:solidFill>
                <a:latin typeface="Arial Narrow" pitchFamily="34" charset="0"/>
                <a:ea typeface="Arial Unicode MS" pitchFamily="34" charset="-128"/>
                <a:cs typeface="Arial Unicode MS" pitchFamily="34" charset="-128"/>
              </a:rPr>
              <a:t>Pengantar</a:t>
            </a:r>
            <a:br>
              <a:rPr lang="id-ID" dirty="0" smtClean="0">
                <a:solidFill>
                  <a:schemeClr val="accent1">
                    <a:lumMod val="40000"/>
                    <a:lumOff val="60000"/>
                  </a:schemeClr>
                </a:solidFill>
                <a:latin typeface="Arial Narrow" pitchFamily="34" charset="0"/>
                <a:ea typeface="Arial Unicode MS" pitchFamily="34" charset="-128"/>
                <a:cs typeface="Arial Unicode MS" pitchFamily="34" charset="-128"/>
              </a:rPr>
            </a:br>
            <a:r>
              <a:rPr lang="en-US" dirty="0" err="1" smtClean="0">
                <a:solidFill>
                  <a:schemeClr val="accent1">
                    <a:lumMod val="40000"/>
                    <a:lumOff val="60000"/>
                  </a:schemeClr>
                </a:solidFill>
                <a:latin typeface="Arial Narrow" pitchFamily="34" charset="0"/>
                <a:ea typeface="Arial Unicode MS" pitchFamily="34" charset="-128"/>
                <a:cs typeface="Arial Unicode MS" pitchFamily="34" charset="-128"/>
              </a:rPr>
              <a:t>Jaringan</a:t>
            </a:r>
            <a:r>
              <a:rPr lang="en-US" dirty="0" smtClean="0">
                <a:solidFill>
                  <a:schemeClr val="accent1">
                    <a:lumMod val="40000"/>
                    <a:lumOff val="60000"/>
                  </a:schemeClr>
                </a:solidFill>
                <a:latin typeface="Arial Narrow" pitchFamily="34" charset="0"/>
                <a:ea typeface="Arial Unicode MS" pitchFamily="34" charset="-128"/>
                <a:cs typeface="Arial Unicode MS" pitchFamily="34" charset="-128"/>
              </a:rPr>
              <a:t> </a:t>
            </a:r>
            <a:r>
              <a:rPr lang="en-US" dirty="0" err="1" smtClean="0">
                <a:solidFill>
                  <a:schemeClr val="accent1">
                    <a:lumMod val="40000"/>
                    <a:lumOff val="60000"/>
                  </a:schemeClr>
                </a:solidFill>
                <a:latin typeface="Arial Narrow" pitchFamily="34" charset="0"/>
                <a:ea typeface="Arial Unicode MS" pitchFamily="34" charset="-128"/>
                <a:cs typeface="Arial Unicode MS" pitchFamily="34" charset="-128"/>
              </a:rPr>
              <a:t>Komputer</a:t>
            </a:r>
            <a:endParaRPr lang="en-US" dirty="0">
              <a:solidFill>
                <a:schemeClr val="accent1">
                  <a:lumMod val="40000"/>
                  <a:lumOff val="60000"/>
                </a:schemeClr>
              </a:solidFill>
              <a:latin typeface="Arial Narrow" pitchFamily="34" charset="0"/>
              <a:ea typeface="Arial Unicode MS" pitchFamily="34" charset="-128"/>
              <a:cs typeface="Arial Unicode MS" pitchFamily="34" charset="-128"/>
            </a:endParaRPr>
          </a:p>
        </p:txBody>
      </p:sp>
      <p:cxnSp>
        <p:nvCxnSpPr>
          <p:cNvPr id="6" name="Straight Connector 5"/>
          <p:cNvCxnSpPr/>
          <p:nvPr/>
        </p:nvCxnSpPr>
        <p:spPr>
          <a:xfrm>
            <a:off x="0" y="5214950"/>
            <a:ext cx="9144000" cy="158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14282" y="1452169"/>
            <a:ext cx="8572560" cy="5262979"/>
          </a:xfrm>
          <a:prstGeom prst="rect">
            <a:avLst/>
          </a:prstGeom>
        </p:spPr>
        <p:txBody>
          <a:bodyPr wrap="square">
            <a:spAutoFit/>
          </a:bodyPr>
          <a:lstStyle/>
          <a:p>
            <a:r>
              <a:rPr lang="id-ID" sz="2800" b="1" dirty="0" smtClean="0"/>
              <a:t>Kelemahan topologi Bus adalah:</a:t>
            </a:r>
            <a:endParaRPr lang="en-US" sz="2800" b="1" dirty="0" smtClean="0"/>
          </a:p>
          <a:p>
            <a:endParaRPr lang="id-ID" sz="2800" b="1" dirty="0" smtClean="0"/>
          </a:p>
          <a:p>
            <a:pPr marL="442913" indent="-442913">
              <a:buFont typeface="Wingdings" pitchFamily="2" charset="2"/>
              <a:buChar char="ü"/>
            </a:pPr>
            <a:r>
              <a:rPr lang="id-ID" sz="2800" b="1" dirty="0" smtClean="0"/>
              <a:t>Jika kabel utama (bus) atau backbone putus maka komunikasi gagal</a:t>
            </a:r>
            <a:endParaRPr lang="en-US" sz="2800" b="1" dirty="0" smtClean="0"/>
          </a:p>
          <a:p>
            <a:pPr marL="442913" indent="-442913">
              <a:buFont typeface="Wingdings" pitchFamily="2" charset="2"/>
              <a:buChar char="ü"/>
            </a:pPr>
            <a:endParaRPr lang="id-ID" sz="2800" b="1" dirty="0" smtClean="0"/>
          </a:p>
          <a:p>
            <a:pPr marL="442913" indent="-442913">
              <a:buFont typeface="Wingdings" pitchFamily="2" charset="2"/>
              <a:buChar char="ü"/>
            </a:pPr>
            <a:r>
              <a:rPr lang="id-ID" sz="2800" b="1" dirty="0" smtClean="0"/>
              <a:t>Bila kabel utama sangat panjang maka pencarian gangguan menjadi sulit</a:t>
            </a:r>
            <a:endParaRPr lang="en-US" sz="2800" b="1" dirty="0" smtClean="0"/>
          </a:p>
          <a:p>
            <a:pPr marL="442913" indent="-442913">
              <a:buFont typeface="Wingdings" pitchFamily="2" charset="2"/>
              <a:buChar char="ü"/>
            </a:pPr>
            <a:endParaRPr lang="id-ID" sz="2800" b="1" dirty="0" smtClean="0"/>
          </a:p>
          <a:p>
            <a:pPr marL="442913" indent="-442913">
              <a:buFont typeface="Wingdings" pitchFamily="2" charset="2"/>
              <a:buChar char="ü"/>
            </a:pPr>
            <a:r>
              <a:rPr lang="id-ID" sz="2800" b="1" dirty="0" smtClean="0"/>
              <a:t>Kemungkinan akan terjadi tabrakan data(data collision) apabila banyak client yang mengirim pesan dan ini akan menurunkan kecepatan komunikasi.</a:t>
            </a:r>
            <a:endParaRPr lang="id-ID" sz="2800" b="1" dirty="0"/>
          </a:p>
        </p:txBody>
      </p:sp>
      <p:sp>
        <p:nvSpPr>
          <p:cNvPr id="4" name="Title 3"/>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785786" y="2000240"/>
          <a:ext cx="7215237" cy="4459054"/>
        </p:xfrm>
        <a:graphic>
          <a:graphicData uri="http://schemas.openxmlformats.org/drawingml/2006/table">
            <a:tbl>
              <a:tblPr/>
              <a:tblGrid>
                <a:gridCol w="3120103"/>
                <a:gridCol w="2372577"/>
                <a:gridCol w="1722557"/>
              </a:tblGrid>
              <a:tr h="428628">
                <a:tc>
                  <a:txBody>
                    <a:bodyPr/>
                    <a:lstStyle/>
                    <a:p>
                      <a:endParaRPr lang="id-ID"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800" b="1" dirty="0" smtClean="0"/>
                        <a:t>10Base5</a:t>
                      </a:r>
                      <a:endParaRPr lang="id-ID" sz="2800" dirty="0" smtClean="0"/>
                    </a:p>
                    <a:p>
                      <a:endParaRPr lang="id-ID"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800" b="1" dirty="0" smtClean="0"/>
                        <a:t>10Base2</a:t>
                      </a:r>
                      <a:endParaRPr lang="id-ID" sz="2800" dirty="0" smtClean="0"/>
                    </a:p>
                    <a:p>
                      <a:endParaRPr lang="id-ID" sz="2800" dirty="0"/>
                    </a:p>
                  </a:txBody>
                  <a:tcPr/>
                </a:tc>
              </a:tr>
              <a:tr h="720767">
                <a:tc>
                  <a:txBody>
                    <a:bodyPr/>
                    <a:lstStyle/>
                    <a:p>
                      <a:r>
                        <a:rPr lang="id-ID" sz="2800" b="1" dirty="0"/>
                        <a:t>Rate Data</a:t>
                      </a:r>
                      <a:endParaRPr lang="id-ID" sz="2800" dirty="0"/>
                    </a:p>
                  </a:txBody>
                  <a:tcPr>
                    <a:lnL>
                      <a:noFill/>
                    </a:lnL>
                    <a:lnR>
                      <a:noFill/>
                    </a:lnR>
                    <a:lnB>
                      <a:noFill/>
                    </a:lnB>
                  </a:tcPr>
                </a:tc>
                <a:tc>
                  <a:txBody>
                    <a:bodyPr/>
                    <a:lstStyle/>
                    <a:p>
                      <a:r>
                        <a:rPr lang="id-ID" sz="2800" dirty="0"/>
                        <a:t>10 Mbps</a:t>
                      </a:r>
                    </a:p>
                  </a:txBody>
                  <a:tcPr>
                    <a:lnL>
                      <a:noFill/>
                    </a:lnL>
                    <a:lnR>
                      <a:noFill/>
                    </a:lnR>
                    <a:lnB>
                      <a:noFill/>
                    </a:lnB>
                  </a:tcPr>
                </a:tc>
                <a:tc>
                  <a:txBody>
                    <a:bodyPr/>
                    <a:lstStyle/>
                    <a:p>
                      <a:r>
                        <a:rPr lang="id-ID" sz="2800" dirty="0"/>
                        <a:t>10 Mbps</a:t>
                      </a:r>
                    </a:p>
                  </a:txBody>
                  <a:tcPr>
                    <a:lnL>
                      <a:noFill/>
                    </a:lnL>
                    <a:lnR>
                      <a:noFill/>
                    </a:lnR>
                    <a:lnB>
                      <a:noFill/>
                    </a:lnB>
                  </a:tcPr>
                </a:tc>
              </a:tr>
              <a:tr h="720767">
                <a:tc>
                  <a:txBody>
                    <a:bodyPr/>
                    <a:lstStyle/>
                    <a:p>
                      <a:r>
                        <a:rPr lang="id-ID" sz="2800" b="1"/>
                        <a:t>Panjang / segmen</a:t>
                      </a:r>
                      <a:endParaRPr lang="id-ID" sz="2800"/>
                    </a:p>
                  </a:txBody>
                  <a:tcPr>
                    <a:lnL>
                      <a:noFill/>
                    </a:lnL>
                    <a:lnR>
                      <a:noFill/>
                    </a:lnR>
                    <a:lnT>
                      <a:noFill/>
                    </a:lnT>
                    <a:lnB>
                      <a:noFill/>
                    </a:lnB>
                  </a:tcPr>
                </a:tc>
                <a:tc>
                  <a:txBody>
                    <a:bodyPr/>
                    <a:lstStyle/>
                    <a:p>
                      <a:r>
                        <a:rPr lang="id-ID" sz="2800"/>
                        <a:t>500 m</a:t>
                      </a:r>
                    </a:p>
                  </a:txBody>
                  <a:tcPr>
                    <a:lnL>
                      <a:noFill/>
                    </a:lnL>
                    <a:lnR>
                      <a:noFill/>
                    </a:lnR>
                    <a:lnT>
                      <a:noFill/>
                    </a:lnT>
                    <a:lnB>
                      <a:noFill/>
                    </a:lnB>
                  </a:tcPr>
                </a:tc>
                <a:tc>
                  <a:txBody>
                    <a:bodyPr/>
                    <a:lstStyle/>
                    <a:p>
                      <a:r>
                        <a:rPr lang="id-ID" sz="2800"/>
                        <a:t>185 m</a:t>
                      </a:r>
                    </a:p>
                  </a:txBody>
                  <a:tcPr>
                    <a:lnL>
                      <a:noFill/>
                    </a:lnL>
                    <a:lnR>
                      <a:noFill/>
                    </a:lnR>
                    <a:lnT>
                      <a:noFill/>
                    </a:lnT>
                    <a:lnB>
                      <a:noFill/>
                    </a:lnB>
                  </a:tcPr>
                </a:tc>
              </a:tr>
              <a:tr h="414593">
                <a:tc>
                  <a:txBody>
                    <a:bodyPr/>
                    <a:lstStyle/>
                    <a:p>
                      <a:r>
                        <a:rPr lang="id-ID" sz="2800" b="1"/>
                        <a:t>Rentang Max</a:t>
                      </a:r>
                      <a:endParaRPr lang="id-ID" sz="2800"/>
                    </a:p>
                  </a:txBody>
                  <a:tcPr>
                    <a:lnL>
                      <a:noFill/>
                    </a:lnL>
                    <a:lnR>
                      <a:noFill/>
                    </a:lnR>
                    <a:lnT>
                      <a:noFill/>
                    </a:lnT>
                    <a:lnB>
                      <a:noFill/>
                    </a:lnB>
                  </a:tcPr>
                </a:tc>
                <a:tc>
                  <a:txBody>
                    <a:bodyPr/>
                    <a:lstStyle/>
                    <a:p>
                      <a:r>
                        <a:rPr lang="id-ID" sz="2800"/>
                        <a:t>2500 m</a:t>
                      </a:r>
                    </a:p>
                  </a:txBody>
                  <a:tcPr>
                    <a:lnL>
                      <a:noFill/>
                    </a:lnL>
                    <a:lnR>
                      <a:noFill/>
                    </a:lnR>
                    <a:lnT>
                      <a:noFill/>
                    </a:lnT>
                    <a:lnB>
                      <a:noFill/>
                    </a:lnB>
                  </a:tcPr>
                </a:tc>
                <a:tc>
                  <a:txBody>
                    <a:bodyPr/>
                    <a:lstStyle/>
                    <a:p>
                      <a:r>
                        <a:rPr lang="id-ID" sz="2800"/>
                        <a:t>1000 m</a:t>
                      </a:r>
                    </a:p>
                  </a:txBody>
                  <a:tcPr>
                    <a:lnL>
                      <a:noFill/>
                    </a:lnL>
                    <a:lnR>
                      <a:noFill/>
                    </a:lnR>
                    <a:lnT>
                      <a:noFill/>
                    </a:lnT>
                    <a:lnB>
                      <a:noFill/>
                    </a:lnB>
                  </a:tcPr>
                </a:tc>
              </a:tr>
              <a:tr h="414593">
                <a:tc>
                  <a:txBody>
                    <a:bodyPr/>
                    <a:lstStyle/>
                    <a:p>
                      <a:r>
                        <a:rPr lang="id-ID" sz="2800" b="1" dirty="0"/>
                        <a:t>Tap / segmen</a:t>
                      </a:r>
                      <a:endParaRPr lang="id-ID" sz="2800" dirty="0"/>
                    </a:p>
                  </a:txBody>
                  <a:tcPr>
                    <a:lnL>
                      <a:noFill/>
                    </a:lnL>
                    <a:lnR>
                      <a:noFill/>
                    </a:lnR>
                    <a:lnT>
                      <a:noFill/>
                    </a:lnT>
                    <a:lnB>
                      <a:noFill/>
                    </a:lnB>
                  </a:tcPr>
                </a:tc>
                <a:tc>
                  <a:txBody>
                    <a:bodyPr/>
                    <a:lstStyle/>
                    <a:p>
                      <a:r>
                        <a:rPr lang="id-ID" sz="2800"/>
                        <a:t>100</a:t>
                      </a:r>
                    </a:p>
                  </a:txBody>
                  <a:tcPr>
                    <a:lnL>
                      <a:noFill/>
                    </a:lnL>
                    <a:lnR>
                      <a:noFill/>
                    </a:lnR>
                    <a:lnT>
                      <a:noFill/>
                    </a:lnT>
                    <a:lnB>
                      <a:noFill/>
                    </a:lnB>
                  </a:tcPr>
                </a:tc>
                <a:tc>
                  <a:txBody>
                    <a:bodyPr/>
                    <a:lstStyle/>
                    <a:p>
                      <a:r>
                        <a:rPr lang="id-ID" sz="2800"/>
                        <a:t>30</a:t>
                      </a:r>
                    </a:p>
                  </a:txBody>
                  <a:tcPr>
                    <a:lnL>
                      <a:noFill/>
                    </a:lnL>
                    <a:lnR>
                      <a:noFill/>
                    </a:lnR>
                    <a:lnT>
                      <a:noFill/>
                    </a:lnT>
                    <a:lnB>
                      <a:noFill/>
                    </a:lnB>
                  </a:tcPr>
                </a:tc>
              </a:tr>
              <a:tr h="414593">
                <a:tc>
                  <a:txBody>
                    <a:bodyPr/>
                    <a:lstStyle/>
                    <a:p>
                      <a:r>
                        <a:rPr lang="id-ID" sz="2800" b="1"/>
                        <a:t>Jarak per Tap</a:t>
                      </a:r>
                      <a:endParaRPr lang="id-ID" sz="2800"/>
                    </a:p>
                  </a:txBody>
                  <a:tcPr>
                    <a:lnL>
                      <a:noFill/>
                    </a:lnL>
                    <a:lnR>
                      <a:noFill/>
                    </a:lnR>
                    <a:lnT>
                      <a:noFill/>
                    </a:lnT>
                    <a:lnB>
                      <a:noFill/>
                    </a:lnB>
                  </a:tcPr>
                </a:tc>
                <a:tc>
                  <a:txBody>
                    <a:bodyPr/>
                    <a:lstStyle/>
                    <a:p>
                      <a:r>
                        <a:rPr lang="id-ID" sz="2800"/>
                        <a:t>2.5 m</a:t>
                      </a:r>
                    </a:p>
                  </a:txBody>
                  <a:tcPr>
                    <a:lnL>
                      <a:noFill/>
                    </a:lnL>
                    <a:lnR>
                      <a:noFill/>
                    </a:lnR>
                    <a:lnT>
                      <a:noFill/>
                    </a:lnT>
                    <a:lnB>
                      <a:noFill/>
                    </a:lnB>
                  </a:tcPr>
                </a:tc>
                <a:tc>
                  <a:txBody>
                    <a:bodyPr/>
                    <a:lstStyle/>
                    <a:p>
                      <a:r>
                        <a:rPr lang="id-ID" sz="2800"/>
                        <a:t>0.5 m</a:t>
                      </a:r>
                    </a:p>
                  </a:txBody>
                  <a:tcPr>
                    <a:lnL>
                      <a:noFill/>
                    </a:lnL>
                    <a:lnR>
                      <a:noFill/>
                    </a:lnR>
                    <a:lnT>
                      <a:noFill/>
                    </a:lnT>
                    <a:lnB>
                      <a:noFill/>
                    </a:lnB>
                  </a:tcPr>
                </a:tc>
              </a:tr>
              <a:tr h="414593">
                <a:tc>
                  <a:txBody>
                    <a:bodyPr/>
                    <a:lstStyle/>
                    <a:p>
                      <a:r>
                        <a:rPr lang="id-ID" sz="2800" b="1"/>
                        <a:t>Diameter kabel</a:t>
                      </a:r>
                      <a:endParaRPr lang="id-ID" sz="2800"/>
                    </a:p>
                  </a:txBody>
                  <a:tcPr>
                    <a:lnL>
                      <a:noFill/>
                    </a:lnL>
                    <a:lnR>
                      <a:noFill/>
                    </a:lnR>
                    <a:lnT>
                      <a:noFill/>
                    </a:lnT>
                    <a:lnB>
                      <a:noFill/>
                    </a:lnB>
                  </a:tcPr>
                </a:tc>
                <a:tc>
                  <a:txBody>
                    <a:bodyPr/>
                    <a:lstStyle/>
                    <a:p>
                      <a:r>
                        <a:rPr lang="id-ID" sz="2800"/>
                        <a:t>1 cm</a:t>
                      </a:r>
                    </a:p>
                  </a:txBody>
                  <a:tcPr>
                    <a:lnL>
                      <a:noFill/>
                    </a:lnL>
                    <a:lnR>
                      <a:noFill/>
                    </a:lnR>
                    <a:lnT>
                      <a:noFill/>
                    </a:lnT>
                    <a:lnB>
                      <a:noFill/>
                    </a:lnB>
                  </a:tcPr>
                </a:tc>
                <a:tc>
                  <a:txBody>
                    <a:bodyPr/>
                    <a:lstStyle/>
                    <a:p>
                      <a:r>
                        <a:rPr lang="id-ID" sz="2800" dirty="0"/>
                        <a:t>0.5 cm</a:t>
                      </a:r>
                    </a:p>
                  </a:txBody>
                  <a:tcPr>
                    <a:lnL>
                      <a:noFill/>
                    </a:lnL>
                    <a:lnR>
                      <a:noFill/>
                    </a:lnR>
                    <a:lnT>
                      <a:noFill/>
                    </a:lnT>
                    <a:lnB>
                      <a:noFill/>
                    </a:lnB>
                  </a:tcPr>
                </a:tc>
              </a:tr>
            </a:tbl>
          </a:graphicData>
        </a:graphic>
      </p:graphicFrame>
      <p:sp>
        <p:nvSpPr>
          <p:cNvPr id="8" name="TextBox 7"/>
          <p:cNvSpPr txBox="1"/>
          <p:nvPr/>
        </p:nvSpPr>
        <p:spPr>
          <a:xfrm>
            <a:off x="2571736" y="1500174"/>
            <a:ext cx="4359270" cy="523220"/>
          </a:xfrm>
          <a:prstGeom prst="rect">
            <a:avLst/>
          </a:prstGeom>
          <a:noFill/>
        </p:spPr>
        <p:txBody>
          <a:bodyPr wrap="none" rtlCol="0">
            <a:spAutoFit/>
          </a:bodyPr>
          <a:lstStyle/>
          <a:p>
            <a:r>
              <a:rPr lang="en-US" sz="2800" b="1" dirty="0" err="1" smtClean="0"/>
              <a:t>Karakteristik</a:t>
            </a:r>
            <a:r>
              <a:rPr lang="en-US" sz="2800" b="1" dirty="0" smtClean="0"/>
              <a:t> </a:t>
            </a:r>
            <a:r>
              <a:rPr lang="en-US" sz="2800" b="1" dirty="0" err="1" smtClean="0"/>
              <a:t>Kabel</a:t>
            </a:r>
            <a:r>
              <a:rPr lang="en-US" sz="2800" b="1" dirty="0" smtClean="0"/>
              <a:t> Coaxial</a:t>
            </a:r>
            <a:endParaRPr lang="id-ID" sz="2800" b="1" dirty="0"/>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71538" y="1643050"/>
            <a:ext cx="7534883" cy="523220"/>
          </a:xfrm>
          <a:prstGeom prst="rect">
            <a:avLst/>
          </a:prstGeom>
          <a:noFill/>
        </p:spPr>
        <p:txBody>
          <a:bodyPr wrap="none" rtlCol="0">
            <a:spAutoFit/>
          </a:bodyPr>
          <a:lstStyle/>
          <a:p>
            <a:r>
              <a:rPr lang="en-US" sz="2800" b="1" dirty="0" err="1" smtClean="0"/>
              <a:t>Perluasan</a:t>
            </a:r>
            <a:r>
              <a:rPr lang="en-US" sz="2800" b="1" dirty="0" smtClean="0"/>
              <a:t> </a:t>
            </a:r>
            <a:r>
              <a:rPr lang="en-US" sz="2800" b="1" dirty="0" err="1" smtClean="0"/>
              <a:t>Topologi</a:t>
            </a:r>
            <a:r>
              <a:rPr lang="en-US" sz="2800" b="1" dirty="0" smtClean="0"/>
              <a:t> Bus </a:t>
            </a:r>
            <a:r>
              <a:rPr lang="en-US" sz="2800" b="1" dirty="0" err="1" smtClean="0"/>
              <a:t>Menggunakan</a:t>
            </a:r>
            <a:r>
              <a:rPr lang="en-US" sz="2800" b="1" dirty="0" smtClean="0"/>
              <a:t> Repeater</a:t>
            </a:r>
            <a:endParaRPr lang="id-ID" sz="2800" b="1" dirty="0"/>
          </a:p>
        </p:txBody>
      </p:sp>
      <p:pic>
        <p:nvPicPr>
          <p:cNvPr id="30722" name="Picture 2"/>
          <p:cNvPicPr>
            <a:picLocks noChangeAspect="1" noChangeArrowheads="1"/>
          </p:cNvPicPr>
          <p:nvPr/>
        </p:nvPicPr>
        <p:blipFill>
          <a:blip r:embed="rId3"/>
          <a:srcRect/>
          <a:stretch>
            <a:fillRect/>
          </a:stretch>
        </p:blipFill>
        <p:spPr bwMode="auto">
          <a:xfrm>
            <a:off x="1643042" y="2158118"/>
            <a:ext cx="5476880" cy="4151475"/>
          </a:xfrm>
          <a:prstGeom prst="rect">
            <a:avLst/>
          </a:prstGeom>
          <a:noFill/>
          <a:ln w="9525">
            <a:noFill/>
            <a:miter lim="800000"/>
            <a:headEnd/>
            <a:tailEnd/>
          </a:ln>
          <a:effectLst/>
        </p:spPr>
      </p:pic>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8229600" cy="846980"/>
          </a:xfrm>
        </p:spPr>
        <p:txBody>
          <a:bodyPr/>
          <a:lstStyle/>
          <a:p>
            <a:pPr algn="l"/>
            <a:r>
              <a:rPr lang="en-US" dirty="0" err="1" smtClean="0">
                <a:solidFill>
                  <a:schemeClr val="tx1"/>
                </a:solidFill>
              </a:rPr>
              <a:t>Topologi</a:t>
            </a:r>
            <a:r>
              <a:rPr lang="en-US" dirty="0" smtClean="0">
                <a:solidFill>
                  <a:schemeClr val="tx1"/>
                </a:solidFill>
              </a:rPr>
              <a:t> </a:t>
            </a:r>
            <a:r>
              <a:rPr lang="en-US" dirty="0" err="1" smtClean="0">
                <a:solidFill>
                  <a:schemeClr val="tx1"/>
                </a:solidFill>
              </a:rPr>
              <a:t>Jaringan</a:t>
            </a:r>
            <a:endParaRPr lang="en-US" dirty="0">
              <a:solidFill>
                <a:schemeClr val="tx1"/>
              </a:solidFill>
            </a:endParaRPr>
          </a:p>
        </p:txBody>
      </p:sp>
      <p:sp>
        <p:nvSpPr>
          <p:cNvPr id="8" name="TextBox 7"/>
          <p:cNvSpPr txBox="1"/>
          <p:nvPr/>
        </p:nvSpPr>
        <p:spPr>
          <a:xfrm>
            <a:off x="2857488" y="1428736"/>
            <a:ext cx="3451586" cy="461665"/>
          </a:xfrm>
          <a:prstGeom prst="rect">
            <a:avLst/>
          </a:prstGeom>
          <a:noFill/>
        </p:spPr>
        <p:txBody>
          <a:bodyPr wrap="none" rtlCol="0">
            <a:spAutoFit/>
          </a:bodyPr>
          <a:lstStyle/>
          <a:p>
            <a:r>
              <a:rPr lang="en-US" sz="2400" b="1" dirty="0" err="1" smtClean="0"/>
              <a:t>Topologi</a:t>
            </a:r>
            <a:r>
              <a:rPr lang="en-US" sz="2400" b="1" dirty="0" smtClean="0"/>
              <a:t> Ring (</a:t>
            </a:r>
            <a:r>
              <a:rPr lang="en-US" sz="2400" b="1" dirty="0" err="1" smtClean="0"/>
              <a:t>Cincin</a:t>
            </a:r>
            <a:r>
              <a:rPr lang="en-US" sz="2400" b="1" dirty="0" smtClean="0"/>
              <a:t>)</a:t>
            </a:r>
            <a:endParaRPr lang="id-ID" sz="2400" b="1" dirty="0"/>
          </a:p>
        </p:txBody>
      </p:sp>
      <p:pic>
        <p:nvPicPr>
          <p:cNvPr id="31746" name="Picture 2"/>
          <p:cNvPicPr>
            <a:picLocks noChangeAspect="1" noChangeArrowheads="1"/>
          </p:cNvPicPr>
          <p:nvPr/>
        </p:nvPicPr>
        <p:blipFill>
          <a:blip r:embed="rId3"/>
          <a:srcRect t="58175"/>
          <a:stretch>
            <a:fillRect/>
          </a:stretch>
        </p:blipFill>
        <p:spPr bwMode="auto">
          <a:xfrm>
            <a:off x="594784" y="2428868"/>
            <a:ext cx="8006314" cy="30003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857488" y="1428736"/>
            <a:ext cx="3540841" cy="523220"/>
          </a:xfrm>
          <a:prstGeom prst="rect">
            <a:avLst/>
          </a:prstGeom>
          <a:noFill/>
        </p:spPr>
        <p:txBody>
          <a:bodyPr wrap="none" rtlCol="0">
            <a:spAutoFit/>
          </a:bodyPr>
          <a:lstStyle/>
          <a:p>
            <a:r>
              <a:rPr lang="en-US" sz="2800" b="1" dirty="0" err="1" smtClean="0"/>
              <a:t>Topologi</a:t>
            </a:r>
            <a:r>
              <a:rPr lang="en-US" sz="2800" b="1" dirty="0" smtClean="0"/>
              <a:t> Ring (</a:t>
            </a:r>
            <a:r>
              <a:rPr lang="en-US" sz="2800" b="1" dirty="0" err="1" smtClean="0"/>
              <a:t>Cincin</a:t>
            </a:r>
            <a:r>
              <a:rPr lang="en-US" sz="2800" b="1" dirty="0" smtClean="0"/>
              <a:t>)</a:t>
            </a:r>
            <a:endParaRPr lang="id-ID" sz="2800" b="1" dirty="0"/>
          </a:p>
        </p:txBody>
      </p:sp>
      <p:sp>
        <p:nvSpPr>
          <p:cNvPr id="7" name="Rectangle 6"/>
          <p:cNvSpPr/>
          <p:nvPr/>
        </p:nvSpPr>
        <p:spPr>
          <a:xfrm>
            <a:off x="500034" y="2071678"/>
            <a:ext cx="8215370" cy="4401205"/>
          </a:xfrm>
          <a:prstGeom prst="rect">
            <a:avLst/>
          </a:prstGeom>
        </p:spPr>
        <p:txBody>
          <a:bodyPr wrap="square">
            <a:spAutoFit/>
          </a:bodyPr>
          <a:lstStyle/>
          <a:p>
            <a:pPr marL="354013" lvl="0" indent="-354013">
              <a:buFont typeface="Wingdings" pitchFamily="2" charset="2"/>
              <a:buChar char="ü"/>
            </a:pPr>
            <a:r>
              <a:rPr lang="en-US" sz="2800" b="1" dirty="0" err="1" smtClean="0"/>
              <a:t>Menggunakan</a:t>
            </a:r>
            <a:r>
              <a:rPr lang="en-US" sz="2800" b="1" dirty="0" smtClean="0"/>
              <a:t> </a:t>
            </a:r>
            <a:r>
              <a:rPr lang="en-US" sz="2800" b="1" dirty="0" err="1" smtClean="0"/>
              <a:t>kabel</a:t>
            </a:r>
            <a:r>
              <a:rPr lang="en-US" sz="2800" b="1" dirty="0" smtClean="0"/>
              <a:t> backbone </a:t>
            </a:r>
            <a:r>
              <a:rPr lang="en-US" sz="2800" b="1" dirty="0" err="1" smtClean="0"/>
              <a:t>untuk</a:t>
            </a:r>
            <a:r>
              <a:rPr lang="en-US" sz="2800" b="1" dirty="0" smtClean="0"/>
              <a:t> </a:t>
            </a:r>
            <a:r>
              <a:rPr lang="en-US" sz="2800" b="1" dirty="0" err="1" smtClean="0"/>
              <a:t>transmisi</a:t>
            </a:r>
            <a:r>
              <a:rPr lang="en-US" sz="2800" b="1" dirty="0" smtClean="0"/>
              <a:t> data.</a:t>
            </a:r>
          </a:p>
          <a:p>
            <a:pPr marL="354013" lvl="0" indent="-354013">
              <a:buFont typeface="Wingdings" pitchFamily="2" charset="2"/>
              <a:buChar char="ü"/>
            </a:pPr>
            <a:endParaRPr lang="id-ID" sz="2800" b="1" dirty="0" smtClean="0"/>
          </a:p>
          <a:p>
            <a:pPr marL="354013" lvl="0" indent="-354013">
              <a:buFont typeface="Wingdings" pitchFamily="2" charset="2"/>
              <a:buChar char="ü"/>
            </a:pPr>
            <a:r>
              <a:rPr lang="en-US" sz="2800" b="1" dirty="0" err="1" smtClean="0"/>
              <a:t>Kabel</a:t>
            </a:r>
            <a:r>
              <a:rPr lang="en-US" sz="2800" b="1" dirty="0" smtClean="0"/>
              <a:t> yang </a:t>
            </a:r>
            <a:r>
              <a:rPr lang="en-US" sz="2800" b="1" dirty="0" err="1" smtClean="0"/>
              <a:t>digunakan</a:t>
            </a:r>
            <a:r>
              <a:rPr lang="en-US" sz="2800" b="1" dirty="0" smtClean="0"/>
              <a:t> </a:t>
            </a:r>
            <a:r>
              <a:rPr lang="en-US" sz="2800" b="1" dirty="0" err="1" smtClean="0"/>
              <a:t>berjenis</a:t>
            </a:r>
            <a:r>
              <a:rPr lang="en-US" sz="2800" b="1" dirty="0" smtClean="0"/>
              <a:t> twisted pair.</a:t>
            </a:r>
          </a:p>
          <a:p>
            <a:pPr marL="354013" lvl="0" indent="-354013">
              <a:buFont typeface="Wingdings" pitchFamily="2" charset="2"/>
              <a:buChar char="ü"/>
            </a:pPr>
            <a:endParaRPr lang="id-ID" sz="2800" b="1" dirty="0" smtClean="0"/>
          </a:p>
          <a:p>
            <a:pPr marL="354013" lvl="0" indent="-354013">
              <a:buFont typeface="Wingdings" pitchFamily="2" charset="2"/>
              <a:buChar char="ü"/>
            </a:pPr>
            <a:r>
              <a:rPr lang="en-US" sz="2800" b="1" dirty="0" smtClean="0"/>
              <a:t>Ujung </a:t>
            </a:r>
            <a:r>
              <a:rPr lang="en-US" sz="2800" b="1" dirty="0" err="1" smtClean="0"/>
              <a:t>kabel</a:t>
            </a:r>
            <a:r>
              <a:rPr lang="en-US" sz="2800" b="1" dirty="0" smtClean="0"/>
              <a:t> backbone </a:t>
            </a:r>
            <a:r>
              <a:rPr lang="en-US" sz="2800" b="1" dirty="0" err="1" smtClean="0"/>
              <a:t>akan</a:t>
            </a:r>
            <a:r>
              <a:rPr lang="en-US" sz="2800" b="1" dirty="0" smtClean="0"/>
              <a:t> </a:t>
            </a:r>
            <a:r>
              <a:rPr lang="en-US" sz="2800" b="1" dirty="0" err="1" smtClean="0"/>
              <a:t>dihubungkan</a:t>
            </a:r>
            <a:r>
              <a:rPr lang="en-US" sz="2800" b="1" dirty="0" smtClean="0"/>
              <a:t> </a:t>
            </a:r>
            <a:r>
              <a:rPr lang="en-US" sz="2800" b="1" dirty="0" err="1" smtClean="0"/>
              <a:t>dengan</a:t>
            </a:r>
            <a:r>
              <a:rPr lang="en-US" sz="2800" b="1" dirty="0" smtClean="0"/>
              <a:t> node </a:t>
            </a:r>
            <a:r>
              <a:rPr lang="en-US" sz="2800" b="1" dirty="0" err="1" smtClean="0"/>
              <a:t>pertama</a:t>
            </a:r>
            <a:r>
              <a:rPr lang="en-US" sz="2800" b="1" dirty="0" smtClean="0"/>
              <a:t> </a:t>
            </a:r>
            <a:r>
              <a:rPr lang="en-US" sz="2800" b="1" dirty="0" err="1" smtClean="0"/>
              <a:t>sehingga</a:t>
            </a:r>
            <a:r>
              <a:rPr lang="en-US" sz="2800" b="1" dirty="0" smtClean="0"/>
              <a:t> </a:t>
            </a:r>
            <a:r>
              <a:rPr lang="en-US" sz="2800" b="1" dirty="0" err="1" smtClean="0"/>
              <a:t>membentuk</a:t>
            </a:r>
            <a:r>
              <a:rPr lang="en-US" sz="2800" b="1" dirty="0" smtClean="0"/>
              <a:t> </a:t>
            </a:r>
            <a:r>
              <a:rPr lang="en-US" sz="2800" b="1" dirty="0" err="1" smtClean="0"/>
              <a:t>cincin</a:t>
            </a:r>
            <a:r>
              <a:rPr lang="en-US" sz="2800" b="1" dirty="0" smtClean="0"/>
              <a:t> </a:t>
            </a:r>
            <a:r>
              <a:rPr lang="en-US" sz="2800" b="1" dirty="0" err="1" smtClean="0"/>
              <a:t>atau</a:t>
            </a:r>
            <a:r>
              <a:rPr lang="en-US" sz="2800" b="1" dirty="0" smtClean="0"/>
              <a:t> </a:t>
            </a:r>
            <a:r>
              <a:rPr lang="en-US" sz="2800" b="1" dirty="0" err="1" smtClean="0"/>
              <a:t>lingkaran</a:t>
            </a:r>
            <a:r>
              <a:rPr lang="en-US" sz="2800" b="1" dirty="0" smtClean="0"/>
              <a:t> </a:t>
            </a:r>
            <a:r>
              <a:rPr lang="en-US" sz="2800" b="1" dirty="0" err="1" smtClean="0"/>
              <a:t>tertutup</a:t>
            </a:r>
            <a:r>
              <a:rPr lang="en-US" sz="2800" b="1" dirty="0" smtClean="0"/>
              <a:t>.</a:t>
            </a:r>
          </a:p>
          <a:p>
            <a:pPr marL="354013" lvl="0" indent="-354013">
              <a:buFont typeface="Wingdings" pitchFamily="2" charset="2"/>
              <a:buChar char="ü"/>
            </a:pPr>
            <a:endParaRPr lang="id-ID" sz="2800" b="1" dirty="0" smtClean="0"/>
          </a:p>
          <a:p>
            <a:pPr marL="354013" lvl="0" indent="-354013">
              <a:buFont typeface="Wingdings" pitchFamily="2" charset="2"/>
              <a:buChar char="ü"/>
            </a:pPr>
            <a:r>
              <a:rPr lang="en-US" sz="2800" b="1" dirty="0" err="1" smtClean="0"/>
              <a:t>Jika</a:t>
            </a:r>
            <a:r>
              <a:rPr lang="en-US" sz="2800" b="1" dirty="0" smtClean="0"/>
              <a:t> node crash </a:t>
            </a:r>
            <a:r>
              <a:rPr lang="en-US" sz="2800" b="1" dirty="0" err="1" smtClean="0"/>
              <a:t>maka</a:t>
            </a:r>
            <a:r>
              <a:rPr lang="en-US" sz="2800" b="1" dirty="0" smtClean="0"/>
              <a:t> </a:t>
            </a:r>
            <a:r>
              <a:rPr lang="en-US" sz="2800" b="1" dirty="0" err="1" smtClean="0"/>
              <a:t>jaringan</a:t>
            </a:r>
            <a:r>
              <a:rPr lang="en-US" sz="2800" b="1" dirty="0" smtClean="0"/>
              <a:t> </a:t>
            </a:r>
            <a:r>
              <a:rPr lang="en-US" sz="2800" b="1" dirty="0" err="1" smtClean="0"/>
              <a:t>akan</a:t>
            </a:r>
            <a:r>
              <a:rPr lang="en-US" sz="2800" b="1" dirty="0" smtClean="0"/>
              <a:t> </a:t>
            </a:r>
            <a:r>
              <a:rPr lang="en-US" sz="2800" b="1" dirty="0" err="1" smtClean="0"/>
              <a:t>lumpuh</a:t>
            </a:r>
            <a:r>
              <a:rPr lang="en-US" sz="2800" b="1" dirty="0" smtClean="0"/>
              <a:t>.</a:t>
            </a:r>
            <a:endParaRPr lang="id-ID" sz="2800" b="1" dirty="0" smtClean="0"/>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857488" y="1428736"/>
            <a:ext cx="3540841" cy="523220"/>
          </a:xfrm>
          <a:prstGeom prst="rect">
            <a:avLst/>
          </a:prstGeom>
          <a:noFill/>
        </p:spPr>
        <p:txBody>
          <a:bodyPr wrap="none" rtlCol="0">
            <a:spAutoFit/>
          </a:bodyPr>
          <a:lstStyle/>
          <a:p>
            <a:r>
              <a:rPr lang="en-US" sz="2800" b="1" dirty="0" err="1" smtClean="0"/>
              <a:t>Topologi</a:t>
            </a:r>
            <a:r>
              <a:rPr lang="en-US" sz="2800" b="1" dirty="0" smtClean="0"/>
              <a:t> Ring (</a:t>
            </a:r>
            <a:r>
              <a:rPr lang="en-US" sz="2800" b="1" dirty="0" err="1" smtClean="0"/>
              <a:t>Cincin</a:t>
            </a:r>
            <a:r>
              <a:rPr lang="en-US" sz="2800" b="1" dirty="0" smtClean="0"/>
              <a:t>)</a:t>
            </a:r>
            <a:endParaRPr lang="id-ID" sz="2800" b="1" dirty="0"/>
          </a:p>
        </p:txBody>
      </p:sp>
      <p:sp>
        <p:nvSpPr>
          <p:cNvPr id="7" name="Rectangle 6"/>
          <p:cNvSpPr/>
          <p:nvPr/>
        </p:nvSpPr>
        <p:spPr>
          <a:xfrm>
            <a:off x="428596" y="2071678"/>
            <a:ext cx="8358246" cy="4401205"/>
          </a:xfrm>
          <a:prstGeom prst="rect">
            <a:avLst/>
          </a:prstGeom>
        </p:spPr>
        <p:txBody>
          <a:bodyPr wrap="square">
            <a:spAutoFit/>
          </a:bodyPr>
          <a:lstStyle/>
          <a:p>
            <a:pPr marL="354013" lvl="0" indent="-354013">
              <a:buFont typeface="Wingdings" pitchFamily="2" charset="2"/>
              <a:buChar char="ü"/>
            </a:pPr>
            <a:r>
              <a:rPr lang="en-US" sz="2800" b="1" dirty="0" err="1" smtClean="0"/>
              <a:t>Pengiriman</a:t>
            </a:r>
            <a:r>
              <a:rPr lang="en-US" sz="2800" b="1" dirty="0" smtClean="0"/>
              <a:t> data </a:t>
            </a:r>
            <a:r>
              <a:rPr lang="en-US" sz="2800" b="1" dirty="0" err="1" smtClean="0"/>
              <a:t>menggunakan</a:t>
            </a:r>
            <a:r>
              <a:rPr lang="en-US" sz="2800" b="1" dirty="0" smtClean="0"/>
              <a:t> </a:t>
            </a:r>
            <a:r>
              <a:rPr lang="en-US" sz="2800" b="1" dirty="0" err="1" smtClean="0"/>
              <a:t>metode</a:t>
            </a:r>
            <a:r>
              <a:rPr lang="en-US" sz="2800" b="1" dirty="0" smtClean="0"/>
              <a:t> </a:t>
            </a:r>
            <a:r>
              <a:rPr lang="en-US" sz="2800" b="1" dirty="0" smtClean="0">
                <a:hlinkClick r:id="rId3" action="ppaction://hlinksldjump"/>
              </a:rPr>
              <a:t>token </a:t>
            </a:r>
            <a:r>
              <a:rPr lang="en-US" sz="2800" b="1" dirty="0" smtClean="0"/>
              <a:t>passing scheme </a:t>
            </a:r>
            <a:r>
              <a:rPr lang="en-US" sz="2800" b="1" dirty="0" err="1" smtClean="0"/>
              <a:t>dan</a:t>
            </a:r>
            <a:r>
              <a:rPr lang="en-US" sz="2800" b="1" dirty="0" smtClean="0"/>
              <a:t> </a:t>
            </a:r>
            <a:r>
              <a:rPr lang="en-US" sz="2800" b="1" dirty="0" err="1" smtClean="0"/>
              <a:t>dilakukan</a:t>
            </a:r>
            <a:r>
              <a:rPr lang="en-US" sz="2800" b="1" dirty="0" smtClean="0"/>
              <a:t> </a:t>
            </a:r>
            <a:r>
              <a:rPr lang="en-US" sz="2800" b="1" dirty="0" err="1" smtClean="0"/>
              <a:t>secara</a:t>
            </a:r>
            <a:r>
              <a:rPr lang="en-US" sz="2800" b="1" dirty="0" smtClean="0"/>
              <a:t> </a:t>
            </a:r>
            <a:r>
              <a:rPr lang="en-US" sz="2800" b="1" dirty="0" err="1" smtClean="0"/>
              <a:t>bergantian</a:t>
            </a:r>
            <a:r>
              <a:rPr lang="en-US" sz="2800" b="1" dirty="0" smtClean="0"/>
              <a:t> </a:t>
            </a:r>
            <a:r>
              <a:rPr lang="en-US" sz="2800" b="1" dirty="0" err="1" smtClean="0"/>
              <a:t>pada</a:t>
            </a:r>
            <a:r>
              <a:rPr lang="en-US" sz="2800" b="1" dirty="0" smtClean="0"/>
              <a:t> </a:t>
            </a:r>
            <a:r>
              <a:rPr lang="en-US" sz="2800" b="1" dirty="0" err="1" smtClean="0"/>
              <a:t>satu</a:t>
            </a:r>
            <a:r>
              <a:rPr lang="en-US" sz="2800" b="1" dirty="0" smtClean="0"/>
              <a:t> </a:t>
            </a:r>
            <a:r>
              <a:rPr lang="en-US" sz="2800" b="1" dirty="0" err="1" smtClean="0"/>
              <a:t>arah</a:t>
            </a:r>
            <a:r>
              <a:rPr lang="en-US" sz="2800" b="1" dirty="0" smtClean="0"/>
              <a:t> </a:t>
            </a:r>
            <a:r>
              <a:rPr lang="en-US" sz="2800" b="1" dirty="0" err="1" smtClean="0"/>
              <a:t>saja</a:t>
            </a:r>
            <a:r>
              <a:rPr lang="en-US" sz="2800" b="1" dirty="0" smtClean="0"/>
              <a:t>.</a:t>
            </a:r>
          </a:p>
          <a:p>
            <a:pPr marL="354013" lvl="0" indent="-354013">
              <a:buFont typeface="Wingdings" pitchFamily="2" charset="2"/>
              <a:buChar char="ü"/>
            </a:pPr>
            <a:endParaRPr lang="id-ID" sz="2800" b="1" dirty="0" smtClean="0"/>
          </a:p>
          <a:p>
            <a:pPr marL="354013" lvl="0" indent="-354013">
              <a:buFont typeface="Wingdings" pitchFamily="2" charset="2"/>
              <a:buChar char="ü"/>
            </a:pPr>
            <a:r>
              <a:rPr lang="en-US" sz="2800" b="1" dirty="0" err="1" smtClean="0"/>
              <a:t>Tidak</a:t>
            </a:r>
            <a:r>
              <a:rPr lang="en-US" sz="2800" b="1" dirty="0" smtClean="0"/>
              <a:t> </a:t>
            </a:r>
            <a:r>
              <a:rPr lang="en-US" sz="2800" b="1" dirty="0" err="1" smtClean="0"/>
              <a:t>ada</a:t>
            </a:r>
            <a:r>
              <a:rPr lang="en-US" sz="2800" b="1" dirty="0" smtClean="0"/>
              <a:t> </a:t>
            </a:r>
            <a:r>
              <a:rPr lang="en-US" sz="2800" b="1" dirty="0" err="1" smtClean="0"/>
              <a:t>pengiriman</a:t>
            </a:r>
            <a:r>
              <a:rPr lang="en-US" sz="2800" b="1" dirty="0" smtClean="0"/>
              <a:t> </a:t>
            </a:r>
            <a:r>
              <a:rPr lang="en-US" sz="2800" b="1" dirty="0" err="1" smtClean="0"/>
              <a:t>pesan</a:t>
            </a:r>
            <a:r>
              <a:rPr lang="en-US" sz="2800" b="1" dirty="0" smtClean="0"/>
              <a:t> </a:t>
            </a:r>
            <a:r>
              <a:rPr lang="en-US" sz="2800" b="1" dirty="0" err="1" smtClean="0"/>
              <a:t>ke</a:t>
            </a:r>
            <a:r>
              <a:rPr lang="en-US" sz="2800" b="1" dirty="0" smtClean="0"/>
              <a:t> </a:t>
            </a:r>
            <a:r>
              <a:rPr lang="en-US" sz="2800" b="1" dirty="0" err="1" smtClean="0"/>
              <a:t>alamat</a:t>
            </a:r>
            <a:r>
              <a:rPr lang="en-US" sz="2800" b="1" dirty="0" smtClean="0"/>
              <a:t> </a:t>
            </a:r>
            <a:r>
              <a:rPr lang="en-US" sz="2800" b="1" dirty="0" smtClean="0">
                <a:hlinkClick r:id="rId4" action="ppaction://hlinksldjump"/>
              </a:rPr>
              <a:t>broadcast</a:t>
            </a:r>
            <a:r>
              <a:rPr lang="en-US" sz="2800" b="1" dirty="0" smtClean="0"/>
              <a:t> </a:t>
            </a:r>
            <a:r>
              <a:rPr lang="en-US" sz="2800" b="1" dirty="0" err="1" smtClean="0"/>
              <a:t>sehingga</a:t>
            </a:r>
            <a:r>
              <a:rPr lang="en-US" sz="2800" b="1" dirty="0" smtClean="0"/>
              <a:t> </a:t>
            </a:r>
            <a:r>
              <a:rPr lang="en-US" sz="2800" b="1" dirty="0" err="1" smtClean="0"/>
              <a:t>tidak</a:t>
            </a:r>
            <a:r>
              <a:rPr lang="en-US" sz="2800" b="1" dirty="0" smtClean="0"/>
              <a:t> </a:t>
            </a:r>
            <a:r>
              <a:rPr lang="en-US" sz="2800" b="1" dirty="0" err="1" smtClean="0"/>
              <a:t>terjadi</a:t>
            </a:r>
            <a:r>
              <a:rPr lang="en-US" sz="2800" b="1" dirty="0" smtClean="0"/>
              <a:t> </a:t>
            </a:r>
            <a:r>
              <a:rPr lang="en-US" sz="2800" b="1" dirty="0" err="1" smtClean="0"/>
              <a:t>tabrakan</a:t>
            </a:r>
            <a:r>
              <a:rPr lang="en-US" sz="2800" b="1" dirty="0" smtClean="0"/>
              <a:t> data </a:t>
            </a:r>
            <a:r>
              <a:rPr lang="en-US" sz="2800" b="1" dirty="0" err="1" smtClean="0"/>
              <a:t>sehingga</a:t>
            </a:r>
            <a:r>
              <a:rPr lang="en-US" sz="2800" b="1" dirty="0" smtClean="0"/>
              <a:t> </a:t>
            </a:r>
            <a:r>
              <a:rPr lang="en-US" sz="2800" b="1" dirty="0" err="1" smtClean="0"/>
              <a:t>performa</a:t>
            </a:r>
            <a:r>
              <a:rPr lang="en-US" sz="2800" b="1" dirty="0" smtClean="0"/>
              <a:t> </a:t>
            </a:r>
            <a:r>
              <a:rPr lang="en-US" sz="2800" b="1" dirty="0" err="1" smtClean="0"/>
              <a:t>jaringan</a:t>
            </a:r>
            <a:r>
              <a:rPr lang="en-US" sz="2800" b="1" dirty="0" smtClean="0"/>
              <a:t> </a:t>
            </a:r>
            <a:r>
              <a:rPr lang="en-US" sz="2800" b="1" dirty="0" err="1" smtClean="0"/>
              <a:t>relatif</a:t>
            </a:r>
            <a:r>
              <a:rPr lang="en-US" sz="2800" b="1" dirty="0" smtClean="0"/>
              <a:t> </a:t>
            </a:r>
            <a:r>
              <a:rPr lang="en-US" sz="2800" b="1" dirty="0" err="1" smtClean="0"/>
              <a:t>stabil</a:t>
            </a:r>
            <a:r>
              <a:rPr lang="en-US" sz="2800" b="1" dirty="0" smtClean="0"/>
              <a:t>.</a:t>
            </a:r>
          </a:p>
          <a:p>
            <a:pPr marL="354013" lvl="0" indent="-354013">
              <a:buFont typeface="Wingdings" pitchFamily="2" charset="2"/>
              <a:buChar char="ü"/>
            </a:pPr>
            <a:endParaRPr lang="id-ID" sz="2800" b="1" dirty="0" smtClean="0"/>
          </a:p>
          <a:p>
            <a:pPr marL="354013" indent="-354013">
              <a:buFont typeface="Wingdings" pitchFamily="2" charset="2"/>
              <a:buChar char="ü"/>
            </a:pPr>
            <a:r>
              <a:rPr lang="en-US" sz="2800" b="1" dirty="0" err="1" smtClean="0"/>
              <a:t>Rumit</a:t>
            </a:r>
            <a:r>
              <a:rPr lang="en-US" sz="2800" b="1" dirty="0" smtClean="0"/>
              <a:t>, </a:t>
            </a:r>
            <a:r>
              <a:rPr lang="en-US" sz="2800" b="1" dirty="0" err="1" smtClean="0"/>
              <a:t>relatif</a:t>
            </a:r>
            <a:r>
              <a:rPr lang="en-US" sz="2800" b="1" dirty="0" smtClean="0"/>
              <a:t> </a:t>
            </a:r>
            <a:r>
              <a:rPr lang="en-US" sz="2800" b="1" dirty="0" err="1" smtClean="0"/>
              <a:t>mahal</a:t>
            </a:r>
            <a:r>
              <a:rPr lang="en-US" sz="2800" b="1" dirty="0" smtClean="0"/>
              <a:t> </a:t>
            </a:r>
            <a:r>
              <a:rPr lang="en-US" sz="2800" b="1" dirty="0" err="1" smtClean="0"/>
              <a:t>jika</a:t>
            </a:r>
            <a:r>
              <a:rPr lang="en-US" sz="2800" b="1" dirty="0" smtClean="0"/>
              <a:t> </a:t>
            </a:r>
            <a:r>
              <a:rPr lang="en-US" sz="2800" b="1" dirty="0" err="1" smtClean="0"/>
              <a:t>diimplementasikan</a:t>
            </a:r>
            <a:r>
              <a:rPr lang="en-US" sz="2800" b="1" dirty="0" smtClean="0"/>
              <a:t> </a:t>
            </a:r>
            <a:r>
              <a:rPr lang="en-US" sz="2800" b="1" dirty="0" err="1" smtClean="0"/>
              <a:t>dalam</a:t>
            </a:r>
            <a:r>
              <a:rPr lang="en-US" sz="2800" b="1" dirty="0" smtClean="0"/>
              <a:t> </a:t>
            </a:r>
            <a:r>
              <a:rPr lang="en-US" sz="2800" b="1" dirty="0" err="1" smtClean="0"/>
              <a:t>jaringan</a:t>
            </a:r>
            <a:r>
              <a:rPr lang="en-US" sz="2800" b="1" dirty="0" smtClean="0"/>
              <a:t> </a:t>
            </a:r>
            <a:r>
              <a:rPr lang="en-US" sz="2800" b="1" dirty="0" err="1" smtClean="0"/>
              <a:t>berskala</a:t>
            </a:r>
            <a:r>
              <a:rPr lang="en-US" sz="2800" b="1" dirty="0" smtClean="0"/>
              <a:t> </a:t>
            </a:r>
            <a:r>
              <a:rPr lang="en-US" sz="2800" b="1" dirty="0" err="1" smtClean="0"/>
              <a:t>kecil</a:t>
            </a:r>
            <a:r>
              <a:rPr lang="en-US" sz="2800" b="1" dirty="0" smtClean="0"/>
              <a:t>.</a:t>
            </a:r>
            <a:endParaRPr lang="id-ID" sz="2800" b="1" dirty="0"/>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775542"/>
          </a:xfrm>
        </p:spPr>
        <p:txBody>
          <a:bodyPr>
            <a:normAutofit fontScale="90000"/>
          </a:bodyPr>
          <a:lstStyle/>
          <a:p>
            <a:pPr algn="l"/>
            <a:r>
              <a:rPr lang="en-US" dirty="0" err="1" smtClean="0">
                <a:solidFill>
                  <a:schemeClr val="tx1"/>
                </a:solidFill>
              </a:rPr>
              <a:t>Topologi</a:t>
            </a:r>
            <a:r>
              <a:rPr lang="en-US" dirty="0" smtClean="0">
                <a:solidFill>
                  <a:schemeClr val="tx1"/>
                </a:solidFill>
              </a:rPr>
              <a:t> </a:t>
            </a:r>
            <a:r>
              <a:rPr lang="en-US" dirty="0" err="1" smtClean="0">
                <a:solidFill>
                  <a:schemeClr val="tx1"/>
                </a:solidFill>
              </a:rPr>
              <a:t>Jaringan</a:t>
            </a:r>
            <a:endParaRPr lang="en-US" dirty="0">
              <a:solidFill>
                <a:schemeClr val="tx1"/>
              </a:solidFill>
            </a:endParaRPr>
          </a:p>
        </p:txBody>
      </p:sp>
      <p:sp>
        <p:nvSpPr>
          <p:cNvPr id="8" name="TextBox 7"/>
          <p:cNvSpPr txBox="1"/>
          <p:nvPr/>
        </p:nvSpPr>
        <p:spPr>
          <a:xfrm>
            <a:off x="2857488" y="1538575"/>
            <a:ext cx="3502882" cy="461665"/>
          </a:xfrm>
          <a:prstGeom prst="rect">
            <a:avLst/>
          </a:prstGeom>
          <a:noFill/>
        </p:spPr>
        <p:txBody>
          <a:bodyPr wrap="none" rtlCol="0">
            <a:spAutoFit/>
          </a:bodyPr>
          <a:lstStyle/>
          <a:p>
            <a:r>
              <a:rPr lang="en-US" sz="2400" b="1" dirty="0" err="1" smtClean="0"/>
              <a:t>Topologi</a:t>
            </a:r>
            <a:r>
              <a:rPr lang="en-US" sz="2400" b="1" dirty="0" smtClean="0"/>
              <a:t> Star (</a:t>
            </a:r>
            <a:r>
              <a:rPr lang="en-US" sz="2400" b="1" dirty="0" err="1" smtClean="0"/>
              <a:t>Bintang</a:t>
            </a:r>
            <a:r>
              <a:rPr lang="en-US" sz="2400" b="1" dirty="0" smtClean="0"/>
              <a:t>)</a:t>
            </a:r>
            <a:endParaRPr lang="id-ID" sz="2400" b="1" dirty="0"/>
          </a:p>
        </p:txBody>
      </p:sp>
      <p:pic>
        <p:nvPicPr>
          <p:cNvPr id="32770" name="Picture 2"/>
          <p:cNvPicPr>
            <a:picLocks noChangeAspect="1" noChangeArrowheads="1"/>
          </p:cNvPicPr>
          <p:nvPr/>
        </p:nvPicPr>
        <p:blipFill>
          <a:blip r:embed="rId3"/>
          <a:srcRect/>
          <a:stretch>
            <a:fillRect/>
          </a:stretch>
        </p:blipFill>
        <p:spPr bwMode="auto">
          <a:xfrm>
            <a:off x="1527767" y="2214554"/>
            <a:ext cx="5830315" cy="45005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679304" y="1428736"/>
            <a:ext cx="3955693" cy="523220"/>
          </a:xfrm>
          <a:prstGeom prst="rect">
            <a:avLst/>
          </a:prstGeom>
          <a:noFill/>
        </p:spPr>
        <p:txBody>
          <a:bodyPr wrap="square" rtlCol="0">
            <a:spAutoFit/>
          </a:bodyPr>
          <a:lstStyle/>
          <a:p>
            <a:r>
              <a:rPr lang="en-US" sz="2800" b="1" dirty="0" err="1" smtClean="0"/>
              <a:t>Topologi</a:t>
            </a:r>
            <a:r>
              <a:rPr lang="en-US" sz="2800" b="1" dirty="0" smtClean="0"/>
              <a:t> Star (</a:t>
            </a:r>
            <a:r>
              <a:rPr lang="en-US" sz="2800" b="1" dirty="0" err="1" smtClean="0"/>
              <a:t>Bintang</a:t>
            </a:r>
            <a:r>
              <a:rPr lang="en-US" sz="2800" b="1" dirty="0" smtClean="0"/>
              <a:t>)</a:t>
            </a:r>
            <a:endParaRPr lang="id-ID" sz="2800" b="1" dirty="0"/>
          </a:p>
        </p:txBody>
      </p:sp>
      <p:sp>
        <p:nvSpPr>
          <p:cNvPr id="7" name="Rectangle 6"/>
          <p:cNvSpPr/>
          <p:nvPr/>
        </p:nvSpPr>
        <p:spPr>
          <a:xfrm>
            <a:off x="500034" y="2071678"/>
            <a:ext cx="7929618" cy="523220"/>
          </a:xfrm>
          <a:prstGeom prst="rect">
            <a:avLst/>
          </a:prstGeom>
        </p:spPr>
        <p:txBody>
          <a:bodyPr wrap="square">
            <a:spAutoFit/>
          </a:bodyPr>
          <a:lstStyle/>
          <a:p>
            <a:pPr marL="442913" lvl="0" indent="-442913">
              <a:buFont typeface="Wingdings" pitchFamily="2" charset="2"/>
              <a:buChar char="ü"/>
            </a:pPr>
            <a:r>
              <a:rPr lang="en-US" sz="2800" b="1" dirty="0" err="1" smtClean="0"/>
              <a:t>Menggunakan</a:t>
            </a:r>
            <a:r>
              <a:rPr lang="en-US" sz="2800" b="1" dirty="0" smtClean="0"/>
              <a:t> </a:t>
            </a:r>
            <a:r>
              <a:rPr lang="en-US" sz="2800" b="1" dirty="0" err="1" smtClean="0"/>
              <a:t>sentral</a:t>
            </a:r>
            <a:r>
              <a:rPr lang="en-US" sz="2800" b="1" dirty="0" smtClean="0"/>
              <a:t> </a:t>
            </a:r>
            <a:r>
              <a:rPr lang="en-US" sz="2800" b="1" dirty="0" err="1" smtClean="0"/>
              <a:t>berupa</a:t>
            </a:r>
            <a:r>
              <a:rPr lang="en-US" sz="2800" b="1" dirty="0" smtClean="0"/>
              <a:t> hub </a:t>
            </a:r>
            <a:r>
              <a:rPr lang="en-US" sz="2800" b="1" dirty="0" err="1" smtClean="0"/>
              <a:t>atau</a:t>
            </a:r>
            <a:r>
              <a:rPr lang="en-US" sz="2800" b="1" dirty="0" smtClean="0"/>
              <a:t> switch</a:t>
            </a:r>
            <a:endParaRPr lang="id-ID" sz="2800" b="1" dirty="0"/>
          </a:p>
        </p:txBody>
      </p:sp>
      <p:sp>
        <p:nvSpPr>
          <p:cNvPr id="10" name="Rectangle 9"/>
          <p:cNvSpPr/>
          <p:nvPr/>
        </p:nvSpPr>
        <p:spPr>
          <a:xfrm>
            <a:off x="500034" y="3000372"/>
            <a:ext cx="7929618" cy="1384995"/>
          </a:xfrm>
          <a:prstGeom prst="rect">
            <a:avLst/>
          </a:prstGeom>
        </p:spPr>
        <p:txBody>
          <a:bodyPr wrap="square">
            <a:spAutoFit/>
          </a:bodyPr>
          <a:lstStyle/>
          <a:p>
            <a:pPr marL="441325" lvl="0" indent="-441325">
              <a:buFont typeface="Wingdings" pitchFamily="2" charset="2"/>
              <a:buChar char="ü"/>
            </a:pPr>
            <a:r>
              <a:rPr lang="en-US" sz="2800" b="1" dirty="0" err="1" smtClean="0"/>
              <a:t>Kabel</a:t>
            </a:r>
            <a:r>
              <a:rPr lang="en-US" sz="2800" b="1" dirty="0" smtClean="0"/>
              <a:t> yang </a:t>
            </a:r>
            <a:r>
              <a:rPr lang="en-US" sz="2800" b="1" dirty="0" err="1" smtClean="0"/>
              <a:t>digunakan</a:t>
            </a:r>
            <a:r>
              <a:rPr lang="en-US" sz="2800" b="1" dirty="0" smtClean="0"/>
              <a:t> </a:t>
            </a:r>
            <a:r>
              <a:rPr lang="en-US" sz="2800" b="1" dirty="0" err="1" smtClean="0"/>
              <a:t>berjenis</a:t>
            </a:r>
            <a:r>
              <a:rPr lang="en-US" sz="2800" b="1" dirty="0" smtClean="0"/>
              <a:t> coaxial, UTP, </a:t>
            </a:r>
            <a:r>
              <a:rPr lang="en-US" sz="2800" b="1" dirty="0" err="1" smtClean="0"/>
              <a:t>dan</a:t>
            </a:r>
            <a:r>
              <a:rPr lang="en-US" sz="2800" b="1" dirty="0" smtClean="0"/>
              <a:t> STP yang </a:t>
            </a:r>
            <a:r>
              <a:rPr lang="en-US" sz="2800" b="1" dirty="0" err="1" smtClean="0"/>
              <a:t>menghubungkan</a:t>
            </a:r>
            <a:r>
              <a:rPr lang="en-US" sz="2800" b="1" dirty="0" smtClean="0"/>
              <a:t> </a:t>
            </a:r>
            <a:r>
              <a:rPr lang="en-US" sz="2800" b="1" dirty="0" err="1" smtClean="0"/>
              <a:t>masing-masing</a:t>
            </a:r>
            <a:r>
              <a:rPr lang="en-US" sz="2800" b="1" dirty="0" smtClean="0"/>
              <a:t> node </a:t>
            </a:r>
            <a:r>
              <a:rPr lang="en-US" sz="2800" b="1" dirty="0" err="1" smtClean="0"/>
              <a:t>dengan</a:t>
            </a:r>
            <a:r>
              <a:rPr lang="en-US" sz="2800" b="1" dirty="0" smtClean="0"/>
              <a:t> hub</a:t>
            </a:r>
            <a:endParaRPr lang="id-ID" sz="2800" b="1" dirty="0" smtClean="0"/>
          </a:p>
        </p:txBody>
      </p:sp>
      <p:sp>
        <p:nvSpPr>
          <p:cNvPr id="11" name="Rectangle 10"/>
          <p:cNvSpPr/>
          <p:nvPr/>
        </p:nvSpPr>
        <p:spPr>
          <a:xfrm>
            <a:off x="500034" y="4500570"/>
            <a:ext cx="7929618" cy="954107"/>
          </a:xfrm>
          <a:prstGeom prst="rect">
            <a:avLst/>
          </a:prstGeom>
        </p:spPr>
        <p:txBody>
          <a:bodyPr wrap="square">
            <a:spAutoFit/>
          </a:bodyPr>
          <a:lstStyle/>
          <a:p>
            <a:pPr marL="441325" lvl="0" indent="-441325">
              <a:buFont typeface="Wingdings" pitchFamily="2" charset="2"/>
              <a:buChar char="ü"/>
            </a:pPr>
            <a:r>
              <a:rPr lang="en-US" sz="2800" b="1" dirty="0" err="1" smtClean="0"/>
              <a:t>Jika</a:t>
            </a:r>
            <a:r>
              <a:rPr lang="en-US" sz="2800" b="1" dirty="0" smtClean="0"/>
              <a:t> </a:t>
            </a:r>
            <a:r>
              <a:rPr lang="en-US" sz="2800" b="1" dirty="0" err="1" smtClean="0"/>
              <a:t>salah</a:t>
            </a:r>
            <a:r>
              <a:rPr lang="en-US" sz="2800" b="1" dirty="0" smtClean="0"/>
              <a:t> </a:t>
            </a:r>
            <a:r>
              <a:rPr lang="en-US" sz="2800" b="1" dirty="0" err="1" smtClean="0"/>
              <a:t>satu</a:t>
            </a:r>
            <a:r>
              <a:rPr lang="en-US" sz="2800" b="1" dirty="0" smtClean="0"/>
              <a:t> node </a:t>
            </a:r>
            <a:r>
              <a:rPr lang="en-US" sz="2800" b="1" dirty="0" err="1" smtClean="0"/>
              <a:t>putus</a:t>
            </a:r>
            <a:r>
              <a:rPr lang="en-US" sz="2800" b="1" dirty="0" smtClean="0"/>
              <a:t>, </a:t>
            </a:r>
            <a:r>
              <a:rPr lang="en-US" sz="2800" b="1" dirty="0" err="1" smtClean="0"/>
              <a:t>jaringan</a:t>
            </a:r>
            <a:r>
              <a:rPr lang="en-US" sz="2800" b="1" dirty="0" smtClean="0"/>
              <a:t> </a:t>
            </a:r>
            <a:r>
              <a:rPr lang="en-US" sz="2800" b="1" dirty="0" err="1" smtClean="0"/>
              <a:t>tetap</a:t>
            </a:r>
            <a:r>
              <a:rPr lang="en-US" sz="2800" b="1" dirty="0" smtClean="0"/>
              <a:t> </a:t>
            </a:r>
            <a:r>
              <a:rPr lang="en-US" sz="2800" b="1" dirty="0" err="1" smtClean="0"/>
              <a:t>berfungsi</a:t>
            </a:r>
            <a:endParaRPr lang="id-ID" sz="2800" b="1" dirty="0" smtClean="0"/>
          </a:p>
        </p:txBody>
      </p:sp>
      <p:sp>
        <p:nvSpPr>
          <p:cNvPr id="12" name="Rectangle 11"/>
          <p:cNvSpPr/>
          <p:nvPr/>
        </p:nvSpPr>
        <p:spPr>
          <a:xfrm>
            <a:off x="571472" y="5572140"/>
            <a:ext cx="7929618" cy="954107"/>
          </a:xfrm>
          <a:prstGeom prst="rect">
            <a:avLst/>
          </a:prstGeom>
        </p:spPr>
        <p:txBody>
          <a:bodyPr wrap="square">
            <a:spAutoFit/>
          </a:bodyPr>
          <a:lstStyle/>
          <a:p>
            <a:pPr marL="365125" lvl="0" indent="-365125">
              <a:buFont typeface="Wingdings" pitchFamily="2" charset="2"/>
              <a:buChar char="ü"/>
            </a:pPr>
            <a:r>
              <a:rPr lang="en-US" sz="2800" b="1" dirty="0" err="1" smtClean="0"/>
              <a:t>Jika</a:t>
            </a:r>
            <a:r>
              <a:rPr lang="en-US" sz="2800" b="1" dirty="0" smtClean="0"/>
              <a:t> hub </a:t>
            </a:r>
            <a:r>
              <a:rPr lang="en-US" sz="2800" b="1" dirty="0" err="1" smtClean="0"/>
              <a:t>atau</a:t>
            </a:r>
            <a:r>
              <a:rPr lang="en-US" sz="2800" b="1" dirty="0" smtClean="0"/>
              <a:t> </a:t>
            </a:r>
            <a:r>
              <a:rPr lang="en-US" sz="2800" b="1" dirty="0" err="1" smtClean="0"/>
              <a:t>sentral</a:t>
            </a:r>
            <a:r>
              <a:rPr lang="en-US" sz="2800" b="1" dirty="0" smtClean="0"/>
              <a:t> </a:t>
            </a:r>
            <a:r>
              <a:rPr lang="en-US" sz="2800" b="1" dirty="0" err="1" smtClean="0"/>
              <a:t>rusak</a:t>
            </a:r>
            <a:r>
              <a:rPr lang="en-US" sz="2800" b="1" dirty="0" smtClean="0"/>
              <a:t> </a:t>
            </a:r>
            <a:r>
              <a:rPr lang="en-US" sz="2800" b="1" dirty="0" err="1" smtClean="0"/>
              <a:t>maka</a:t>
            </a:r>
            <a:r>
              <a:rPr lang="en-US" sz="2800" b="1" dirty="0" smtClean="0"/>
              <a:t> </a:t>
            </a:r>
            <a:r>
              <a:rPr lang="en-US" sz="2800" b="1" dirty="0" err="1" smtClean="0"/>
              <a:t>jaringan</a:t>
            </a:r>
            <a:r>
              <a:rPr lang="en-US" sz="2800" b="1" dirty="0" smtClean="0"/>
              <a:t> </a:t>
            </a:r>
            <a:r>
              <a:rPr lang="en-US" sz="2800" b="1" dirty="0" err="1" smtClean="0"/>
              <a:t>lumpuh</a:t>
            </a:r>
            <a:endParaRPr lang="id-ID" sz="2800" b="1" dirty="0" smtClean="0"/>
          </a:p>
        </p:txBody>
      </p:sp>
      <p:sp>
        <p:nvSpPr>
          <p:cNvPr id="9" name="Title 8"/>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679304" y="1548458"/>
            <a:ext cx="4098240" cy="523220"/>
          </a:xfrm>
          <a:prstGeom prst="rect">
            <a:avLst/>
          </a:prstGeom>
          <a:noFill/>
        </p:spPr>
        <p:txBody>
          <a:bodyPr wrap="square" rtlCol="0">
            <a:spAutoFit/>
          </a:bodyPr>
          <a:lstStyle/>
          <a:p>
            <a:r>
              <a:rPr lang="en-US" sz="2800" b="1" dirty="0" err="1" smtClean="0"/>
              <a:t>Topologi</a:t>
            </a:r>
            <a:r>
              <a:rPr lang="en-US" sz="2800" b="1" dirty="0" smtClean="0"/>
              <a:t> Star (</a:t>
            </a:r>
            <a:r>
              <a:rPr lang="en-US" sz="2800" b="1" dirty="0" err="1" smtClean="0"/>
              <a:t>Bintang</a:t>
            </a:r>
            <a:r>
              <a:rPr lang="en-US" sz="2800" b="1" dirty="0" smtClean="0"/>
              <a:t>)</a:t>
            </a:r>
            <a:endParaRPr lang="id-ID" sz="2800" b="1" dirty="0"/>
          </a:p>
        </p:txBody>
      </p:sp>
      <p:sp>
        <p:nvSpPr>
          <p:cNvPr id="7" name="Rectangle 6"/>
          <p:cNvSpPr/>
          <p:nvPr/>
        </p:nvSpPr>
        <p:spPr>
          <a:xfrm>
            <a:off x="500034" y="2117703"/>
            <a:ext cx="8215370" cy="954107"/>
          </a:xfrm>
          <a:prstGeom prst="rect">
            <a:avLst/>
          </a:prstGeom>
        </p:spPr>
        <p:txBody>
          <a:bodyPr wrap="square">
            <a:spAutoFit/>
          </a:bodyPr>
          <a:lstStyle/>
          <a:p>
            <a:pPr marL="441325" lvl="0" indent="-441325">
              <a:buFont typeface="Wingdings" pitchFamily="2" charset="2"/>
              <a:buChar char="ü"/>
            </a:pPr>
            <a:r>
              <a:rPr lang="en-US" sz="2800" b="1" dirty="0" err="1" smtClean="0"/>
              <a:t>Pengiriman</a:t>
            </a:r>
            <a:r>
              <a:rPr lang="en-US" sz="2800" b="1" dirty="0" smtClean="0"/>
              <a:t> data </a:t>
            </a:r>
            <a:r>
              <a:rPr lang="en-US" sz="2800" b="1" dirty="0" err="1" smtClean="0"/>
              <a:t>menggunakan</a:t>
            </a:r>
            <a:r>
              <a:rPr lang="en-US" sz="2800" b="1" dirty="0" smtClean="0"/>
              <a:t> </a:t>
            </a:r>
            <a:r>
              <a:rPr lang="en-US" sz="2800" b="1" dirty="0" err="1" smtClean="0"/>
              <a:t>metode</a:t>
            </a:r>
            <a:r>
              <a:rPr lang="en-US" sz="2800" b="1" dirty="0" smtClean="0"/>
              <a:t> </a:t>
            </a:r>
            <a:r>
              <a:rPr lang="en-US" sz="2800" b="1" dirty="0" smtClean="0">
                <a:hlinkClick r:id="rId3" action="ppaction://hlinksldjump"/>
              </a:rPr>
              <a:t>CSMA/CD</a:t>
            </a:r>
            <a:r>
              <a:rPr lang="en-US" sz="2800" b="1" dirty="0" smtClean="0"/>
              <a:t> base band</a:t>
            </a:r>
            <a:endParaRPr lang="id-ID" sz="2800" b="1" dirty="0" smtClean="0"/>
          </a:p>
        </p:txBody>
      </p:sp>
      <p:sp>
        <p:nvSpPr>
          <p:cNvPr id="10" name="Rectangle 9"/>
          <p:cNvSpPr/>
          <p:nvPr/>
        </p:nvSpPr>
        <p:spPr>
          <a:xfrm>
            <a:off x="500034" y="3191532"/>
            <a:ext cx="8215370" cy="523220"/>
          </a:xfrm>
          <a:prstGeom prst="rect">
            <a:avLst/>
          </a:prstGeom>
        </p:spPr>
        <p:txBody>
          <a:bodyPr wrap="square">
            <a:spAutoFit/>
          </a:bodyPr>
          <a:lstStyle/>
          <a:p>
            <a:pPr marL="441325" lvl="0" indent="-441325">
              <a:buFont typeface="Wingdings" pitchFamily="2" charset="2"/>
              <a:buChar char="ü"/>
            </a:pPr>
            <a:r>
              <a:rPr lang="en-US" sz="2800" b="1" dirty="0" smtClean="0"/>
              <a:t>Data </a:t>
            </a:r>
            <a:r>
              <a:rPr lang="en-US" sz="2800" b="1" dirty="0" err="1" smtClean="0"/>
              <a:t>mengalir</a:t>
            </a:r>
            <a:r>
              <a:rPr lang="en-US" sz="2800" b="1" dirty="0" smtClean="0"/>
              <a:t> </a:t>
            </a:r>
            <a:r>
              <a:rPr lang="en-US" sz="2800" b="1" dirty="0" err="1" smtClean="0"/>
              <a:t>dua</a:t>
            </a:r>
            <a:r>
              <a:rPr lang="en-US" sz="2800" b="1" dirty="0" smtClean="0"/>
              <a:t> </a:t>
            </a:r>
            <a:r>
              <a:rPr lang="en-US" sz="2800" b="1" dirty="0" err="1" smtClean="0"/>
              <a:t>arah</a:t>
            </a:r>
            <a:endParaRPr lang="id-ID" sz="2800" b="1" dirty="0" smtClean="0"/>
          </a:p>
        </p:txBody>
      </p:sp>
      <p:sp>
        <p:nvSpPr>
          <p:cNvPr id="11" name="Rectangle 10"/>
          <p:cNvSpPr/>
          <p:nvPr/>
        </p:nvSpPr>
        <p:spPr>
          <a:xfrm>
            <a:off x="500034" y="3903653"/>
            <a:ext cx="8215370" cy="954107"/>
          </a:xfrm>
          <a:prstGeom prst="rect">
            <a:avLst/>
          </a:prstGeom>
        </p:spPr>
        <p:txBody>
          <a:bodyPr wrap="square">
            <a:spAutoFit/>
          </a:bodyPr>
          <a:lstStyle/>
          <a:p>
            <a:pPr marL="441325" lvl="0" indent="-441325">
              <a:buFont typeface="Wingdings" pitchFamily="2" charset="2"/>
              <a:buChar char="ü"/>
            </a:pPr>
            <a:r>
              <a:rPr lang="en-US" sz="2800" b="1" dirty="0" err="1" smtClean="0"/>
              <a:t>Sering</a:t>
            </a:r>
            <a:r>
              <a:rPr lang="en-US" sz="2800" b="1" dirty="0" smtClean="0"/>
              <a:t> </a:t>
            </a:r>
            <a:r>
              <a:rPr lang="en-US" sz="2800" b="1" dirty="0" err="1" smtClean="0"/>
              <a:t>terjadi</a:t>
            </a:r>
            <a:r>
              <a:rPr lang="en-US" sz="2800" b="1" dirty="0" smtClean="0"/>
              <a:t> </a:t>
            </a:r>
            <a:r>
              <a:rPr lang="en-US" sz="2800" b="1" dirty="0" err="1" smtClean="0"/>
              <a:t>tabrakan</a:t>
            </a:r>
            <a:r>
              <a:rPr lang="en-US" sz="2800" b="1" dirty="0" smtClean="0"/>
              <a:t> data </a:t>
            </a:r>
            <a:r>
              <a:rPr lang="en-US" sz="2800" b="1" dirty="0" err="1" smtClean="0"/>
              <a:t>namun</a:t>
            </a:r>
            <a:r>
              <a:rPr lang="en-US" sz="2800" b="1" dirty="0" smtClean="0"/>
              <a:t> </a:t>
            </a:r>
            <a:r>
              <a:rPr lang="en-US" sz="2800" b="1" dirty="0" err="1" smtClean="0"/>
              <a:t>lalulintas</a:t>
            </a:r>
            <a:r>
              <a:rPr lang="en-US" sz="2800" b="1" dirty="0" smtClean="0"/>
              <a:t> data </a:t>
            </a:r>
            <a:r>
              <a:rPr lang="en-US" sz="2800" b="1" dirty="0" err="1" smtClean="0"/>
              <a:t>masih</a:t>
            </a:r>
            <a:r>
              <a:rPr lang="en-US" sz="2800" b="1" dirty="0" smtClean="0"/>
              <a:t> </a:t>
            </a:r>
            <a:r>
              <a:rPr lang="en-US" sz="2800" b="1" dirty="0" err="1" smtClean="0"/>
              <a:t>dapat</a:t>
            </a:r>
            <a:r>
              <a:rPr lang="en-US" sz="2800" b="1" dirty="0" smtClean="0"/>
              <a:t> </a:t>
            </a:r>
            <a:r>
              <a:rPr lang="en-US" sz="2800" b="1" dirty="0" err="1" smtClean="0"/>
              <a:t>diatur</a:t>
            </a:r>
            <a:r>
              <a:rPr lang="en-US" sz="2800" b="1" dirty="0" smtClean="0"/>
              <a:t> </a:t>
            </a:r>
            <a:r>
              <a:rPr lang="en-US" sz="2800" b="1" dirty="0" err="1" smtClean="0"/>
              <a:t>oleh</a:t>
            </a:r>
            <a:r>
              <a:rPr lang="en-US" sz="2800" b="1" dirty="0" smtClean="0"/>
              <a:t> switch</a:t>
            </a:r>
            <a:endParaRPr lang="id-ID" sz="2800" b="1" dirty="0" smtClean="0"/>
          </a:p>
        </p:txBody>
      </p:sp>
      <p:sp>
        <p:nvSpPr>
          <p:cNvPr id="12" name="Rectangle 11"/>
          <p:cNvSpPr/>
          <p:nvPr/>
        </p:nvSpPr>
        <p:spPr>
          <a:xfrm>
            <a:off x="500034" y="4972963"/>
            <a:ext cx="8215370" cy="1384995"/>
          </a:xfrm>
          <a:prstGeom prst="rect">
            <a:avLst/>
          </a:prstGeom>
        </p:spPr>
        <p:txBody>
          <a:bodyPr wrap="square">
            <a:spAutoFit/>
          </a:bodyPr>
          <a:lstStyle/>
          <a:p>
            <a:pPr marL="365125" lvl="0" indent="-365125">
              <a:buFont typeface="Wingdings" pitchFamily="2" charset="2"/>
              <a:buChar char="ü"/>
            </a:pPr>
            <a:r>
              <a:rPr lang="en-US" sz="2800" b="1" dirty="0" err="1" smtClean="0"/>
              <a:t>Relatif</a:t>
            </a:r>
            <a:r>
              <a:rPr lang="en-US" sz="2800" b="1" dirty="0" smtClean="0"/>
              <a:t> </a:t>
            </a:r>
            <a:r>
              <a:rPr lang="en-US" sz="2800" b="1" dirty="0" err="1" smtClean="0"/>
              <a:t>lebih</a:t>
            </a:r>
            <a:r>
              <a:rPr lang="en-US" sz="2800" b="1" dirty="0" smtClean="0"/>
              <a:t> </a:t>
            </a:r>
            <a:r>
              <a:rPr lang="en-US" sz="2800" b="1" dirty="0" err="1" smtClean="0"/>
              <a:t>mahal</a:t>
            </a:r>
            <a:r>
              <a:rPr lang="en-US" sz="2800" b="1" dirty="0" smtClean="0"/>
              <a:t> </a:t>
            </a:r>
            <a:r>
              <a:rPr lang="en-US" sz="2800" b="1" dirty="0" err="1" smtClean="0"/>
              <a:t>namun</a:t>
            </a:r>
            <a:r>
              <a:rPr lang="en-US" sz="2800" b="1" dirty="0" smtClean="0"/>
              <a:t> </a:t>
            </a:r>
            <a:r>
              <a:rPr lang="en-US" sz="2800" b="1" dirty="0" err="1" smtClean="0"/>
              <a:t>proses</a:t>
            </a:r>
            <a:r>
              <a:rPr lang="en-US" sz="2800" b="1" dirty="0" smtClean="0"/>
              <a:t> </a:t>
            </a:r>
            <a:r>
              <a:rPr lang="en-US" sz="2800" b="1" dirty="0" err="1" smtClean="0"/>
              <a:t>instalasi</a:t>
            </a:r>
            <a:r>
              <a:rPr lang="en-US" sz="2800" b="1" dirty="0" smtClean="0"/>
              <a:t> </a:t>
            </a:r>
            <a:r>
              <a:rPr lang="en-US" sz="2800" b="1" dirty="0" err="1" smtClean="0"/>
              <a:t>mudah</a:t>
            </a:r>
            <a:r>
              <a:rPr lang="en-US" sz="2800" b="1" dirty="0" smtClean="0"/>
              <a:t> </a:t>
            </a:r>
            <a:r>
              <a:rPr lang="en-US" sz="2800" b="1" dirty="0" err="1" smtClean="0"/>
              <a:t>dan</a:t>
            </a:r>
            <a:r>
              <a:rPr lang="en-US" sz="2800" b="1" dirty="0" smtClean="0"/>
              <a:t> </a:t>
            </a:r>
            <a:r>
              <a:rPr lang="en-US" sz="2800" b="1" dirty="0" err="1" smtClean="0"/>
              <a:t>dapat</a:t>
            </a:r>
            <a:r>
              <a:rPr lang="en-US" sz="2800" b="1" dirty="0" smtClean="0"/>
              <a:t> </a:t>
            </a:r>
            <a:r>
              <a:rPr lang="en-US" sz="2800" b="1" dirty="0" err="1" smtClean="0"/>
              <a:t>diimplementasikan</a:t>
            </a:r>
            <a:r>
              <a:rPr lang="en-US" sz="2800" b="1" dirty="0" smtClean="0"/>
              <a:t> </a:t>
            </a:r>
            <a:r>
              <a:rPr lang="en-US" sz="2800" b="1" dirty="0" err="1" smtClean="0"/>
              <a:t>pada</a:t>
            </a:r>
            <a:r>
              <a:rPr lang="en-US" sz="2800" b="1" dirty="0" smtClean="0"/>
              <a:t> </a:t>
            </a:r>
            <a:r>
              <a:rPr lang="en-US" sz="2800" b="1" dirty="0" err="1" smtClean="0"/>
              <a:t>jaringan</a:t>
            </a:r>
            <a:r>
              <a:rPr lang="en-US" sz="2800" b="1" dirty="0" smtClean="0"/>
              <a:t> </a:t>
            </a:r>
            <a:r>
              <a:rPr lang="en-US" sz="2800" b="1" dirty="0" err="1" smtClean="0"/>
              <a:t>berskala</a:t>
            </a:r>
            <a:r>
              <a:rPr lang="en-US" sz="2800" b="1" dirty="0" smtClean="0"/>
              <a:t> </a:t>
            </a:r>
            <a:r>
              <a:rPr lang="en-US" sz="2800" b="1" dirty="0" err="1" smtClean="0"/>
              <a:t>kecil</a:t>
            </a:r>
            <a:r>
              <a:rPr lang="en-US" sz="2800" b="1" dirty="0" smtClean="0"/>
              <a:t> </a:t>
            </a:r>
            <a:r>
              <a:rPr lang="en-US" sz="2800" b="1" dirty="0" err="1" smtClean="0"/>
              <a:t>atau</a:t>
            </a:r>
            <a:r>
              <a:rPr lang="en-US" sz="2800" b="1" dirty="0" smtClean="0"/>
              <a:t> </a:t>
            </a:r>
            <a:r>
              <a:rPr lang="en-US" sz="2800" b="1" dirty="0" err="1" smtClean="0"/>
              <a:t>besar</a:t>
            </a:r>
            <a:r>
              <a:rPr lang="en-US" sz="2800" b="1" dirty="0" smtClean="0"/>
              <a:t>.</a:t>
            </a:r>
            <a:endParaRPr lang="id-ID" sz="2800" b="1" dirty="0"/>
          </a:p>
        </p:txBody>
      </p:sp>
      <p:sp>
        <p:nvSpPr>
          <p:cNvPr id="9" name="Title 8"/>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918418"/>
          </a:xfrm>
        </p:spPr>
        <p:txBody>
          <a:bodyPr/>
          <a:lstStyle/>
          <a:p>
            <a:pPr algn="l"/>
            <a:r>
              <a:rPr lang="en-US" dirty="0" err="1" smtClean="0">
                <a:solidFill>
                  <a:schemeClr val="tx1"/>
                </a:solidFill>
              </a:rPr>
              <a:t>Topologi</a:t>
            </a:r>
            <a:r>
              <a:rPr lang="en-US" dirty="0" smtClean="0">
                <a:solidFill>
                  <a:schemeClr val="tx1"/>
                </a:solidFill>
              </a:rPr>
              <a:t> </a:t>
            </a:r>
            <a:r>
              <a:rPr lang="en-US" dirty="0" err="1" smtClean="0">
                <a:solidFill>
                  <a:schemeClr val="tx1"/>
                </a:solidFill>
              </a:rPr>
              <a:t>Jaringan</a:t>
            </a:r>
            <a:endParaRPr lang="en-US" dirty="0">
              <a:solidFill>
                <a:schemeClr val="tx1"/>
              </a:solidFill>
            </a:endParaRPr>
          </a:p>
        </p:txBody>
      </p:sp>
      <p:sp>
        <p:nvSpPr>
          <p:cNvPr id="8" name="TextBox 7"/>
          <p:cNvSpPr txBox="1"/>
          <p:nvPr/>
        </p:nvSpPr>
        <p:spPr>
          <a:xfrm>
            <a:off x="500034" y="1714488"/>
            <a:ext cx="2178802" cy="461665"/>
          </a:xfrm>
          <a:prstGeom prst="rect">
            <a:avLst/>
          </a:prstGeom>
          <a:noFill/>
        </p:spPr>
        <p:txBody>
          <a:bodyPr wrap="none" rtlCol="0">
            <a:spAutoFit/>
          </a:bodyPr>
          <a:lstStyle/>
          <a:p>
            <a:r>
              <a:rPr lang="en-US" sz="2400" b="1" dirty="0" err="1" smtClean="0"/>
              <a:t>Topologi</a:t>
            </a:r>
            <a:r>
              <a:rPr lang="en-US" sz="2400" b="1" dirty="0" smtClean="0"/>
              <a:t> Tree</a:t>
            </a:r>
            <a:endParaRPr lang="id-ID" sz="2400" b="1" dirty="0"/>
          </a:p>
        </p:txBody>
      </p:sp>
      <p:pic>
        <p:nvPicPr>
          <p:cNvPr id="33794" name="Picture 2"/>
          <p:cNvPicPr>
            <a:picLocks noChangeAspect="1" noChangeArrowheads="1"/>
          </p:cNvPicPr>
          <p:nvPr/>
        </p:nvPicPr>
        <p:blipFill>
          <a:blip r:embed="rId3"/>
          <a:srcRect/>
          <a:stretch>
            <a:fillRect/>
          </a:stretch>
        </p:blipFill>
        <p:spPr bwMode="auto">
          <a:xfrm>
            <a:off x="2571736" y="1574099"/>
            <a:ext cx="4071966" cy="48580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lstStyle/>
          <a:p>
            <a:pPr algn="l"/>
            <a:r>
              <a:rPr lang="en-US" dirty="0" err="1" smtClean="0">
                <a:solidFill>
                  <a:schemeClr val="tx1"/>
                </a:solidFill>
                <a:latin typeface="Arial Narrow" pitchFamily="34" charset="0"/>
              </a:rPr>
              <a:t>Pendahuluan</a:t>
            </a:r>
            <a:endParaRPr lang="en-US" dirty="0">
              <a:solidFill>
                <a:schemeClr val="tx1"/>
              </a:solidFill>
              <a:latin typeface="Arial Narrow" pitchFamily="34" charset="0"/>
            </a:endParaRPr>
          </a:p>
        </p:txBody>
      </p:sp>
      <p:sp>
        <p:nvSpPr>
          <p:cNvPr id="3" name="Content Placeholder 2"/>
          <p:cNvSpPr>
            <a:spLocks noGrp="1"/>
          </p:cNvSpPr>
          <p:nvPr>
            <p:ph idx="1"/>
          </p:nvPr>
        </p:nvSpPr>
        <p:spPr>
          <a:xfrm>
            <a:off x="457200" y="1671638"/>
            <a:ext cx="8229600" cy="1971676"/>
          </a:xfrm>
        </p:spPr>
        <p:txBody>
          <a:bodyPr>
            <a:normAutofit/>
          </a:bodyPr>
          <a:lstStyle/>
          <a:p>
            <a:pPr algn="just">
              <a:buClr>
                <a:schemeClr val="tx2">
                  <a:lumMod val="75000"/>
                </a:schemeClr>
              </a:buClr>
              <a:buSzPct val="100000"/>
              <a:buFont typeface="Wingdings" pitchFamily="2" charset="2"/>
              <a:buChar char="Ø"/>
            </a:pPr>
            <a:r>
              <a:rPr lang="en-US" b="1" dirty="0" err="1" smtClean="0">
                <a:latin typeface="Arial Narrow" pitchFamily="34" charset="0"/>
              </a:rPr>
              <a:t>Sejarah</a:t>
            </a:r>
            <a:r>
              <a:rPr lang="en-US" b="1" dirty="0" smtClean="0">
                <a:latin typeface="Arial Narrow" pitchFamily="34" charset="0"/>
              </a:rPr>
              <a:t> </a:t>
            </a:r>
            <a:r>
              <a:rPr lang="en-US" b="1" i="1" dirty="0" smtClean="0">
                <a:latin typeface="Arial Narrow" pitchFamily="34" charset="0"/>
              </a:rPr>
              <a:t>network </a:t>
            </a:r>
            <a:r>
              <a:rPr lang="en-US" b="1" dirty="0" err="1" smtClean="0">
                <a:latin typeface="Arial Narrow" pitchFamily="34" charset="0"/>
              </a:rPr>
              <a:t>atau</a:t>
            </a:r>
            <a:r>
              <a:rPr lang="en-US" b="1" dirty="0" smtClean="0">
                <a:latin typeface="Arial Narrow" pitchFamily="34" charset="0"/>
              </a:rPr>
              <a:t> </a:t>
            </a:r>
            <a:r>
              <a:rPr lang="en-US" b="1" dirty="0" err="1" smtClean="0">
                <a:latin typeface="Arial Narrow" pitchFamily="34" charset="0"/>
              </a:rPr>
              <a:t>jaringan</a:t>
            </a:r>
            <a:r>
              <a:rPr lang="en-US" b="1" dirty="0" smtClean="0">
                <a:latin typeface="Arial Narrow" pitchFamily="34" charset="0"/>
              </a:rPr>
              <a:t> </a:t>
            </a:r>
            <a:r>
              <a:rPr lang="en-US" b="1" dirty="0" err="1" smtClean="0">
                <a:latin typeface="Arial Narrow" pitchFamily="34" charset="0"/>
              </a:rPr>
              <a:t>komputer</a:t>
            </a:r>
            <a:r>
              <a:rPr lang="en-US" b="1" dirty="0" smtClean="0">
                <a:latin typeface="Arial Narrow" pitchFamily="34" charset="0"/>
              </a:rPr>
              <a:t> </a:t>
            </a:r>
            <a:r>
              <a:rPr lang="en-US" b="1" dirty="0" err="1" smtClean="0">
                <a:latin typeface="Arial Narrow" pitchFamily="34" charset="0"/>
              </a:rPr>
              <a:t>diawali</a:t>
            </a:r>
            <a:r>
              <a:rPr lang="en-US" b="1" dirty="0" smtClean="0">
                <a:latin typeface="Arial Narrow" pitchFamily="34" charset="0"/>
              </a:rPr>
              <a:t> </a:t>
            </a:r>
            <a:r>
              <a:rPr lang="en-US" b="1" dirty="0" err="1" smtClean="0">
                <a:latin typeface="Arial Narrow" pitchFamily="34" charset="0"/>
              </a:rPr>
              <a:t>dari</a:t>
            </a:r>
            <a:r>
              <a:rPr lang="en-US" b="1" dirty="0" smtClean="0">
                <a:latin typeface="Arial Narrow" pitchFamily="34" charset="0"/>
              </a:rPr>
              <a:t> </a:t>
            </a:r>
            <a:r>
              <a:rPr lang="en-US" b="1" i="1" u="sng" dirty="0" smtClean="0">
                <a:latin typeface="Arial Narrow" pitchFamily="34" charset="0"/>
              </a:rPr>
              <a:t>Time-Sharing Networks / Time Sharing System</a:t>
            </a:r>
            <a:r>
              <a:rPr lang="en-US" b="1" dirty="0" smtClean="0">
                <a:latin typeface="Arial Narrow" pitchFamily="34" charset="0"/>
              </a:rPr>
              <a:t>, </a:t>
            </a:r>
            <a:r>
              <a:rPr lang="en-US" b="1" dirty="0" err="1" smtClean="0">
                <a:latin typeface="Arial Narrow" pitchFamily="34" charset="0"/>
              </a:rPr>
              <a:t>yaitu</a:t>
            </a:r>
            <a:r>
              <a:rPr lang="en-US" b="1" dirty="0" smtClean="0">
                <a:latin typeface="Arial Narrow" pitchFamily="34" charset="0"/>
              </a:rPr>
              <a:t> </a:t>
            </a:r>
            <a:r>
              <a:rPr lang="en-US" b="1" dirty="0" err="1" smtClean="0">
                <a:latin typeface="Arial Narrow" pitchFamily="34" charset="0"/>
              </a:rPr>
              <a:t>rangkaian</a:t>
            </a:r>
            <a:r>
              <a:rPr lang="en-US" b="1" dirty="0" smtClean="0">
                <a:latin typeface="Arial Narrow" pitchFamily="34" charset="0"/>
              </a:rPr>
              <a:t> terminal yang </a:t>
            </a:r>
            <a:r>
              <a:rPr lang="en-US" b="1" dirty="0" err="1" smtClean="0">
                <a:latin typeface="Arial Narrow" pitchFamily="34" charset="0"/>
              </a:rPr>
              <a:t>terhubung</a:t>
            </a:r>
            <a:r>
              <a:rPr lang="en-US" b="1" dirty="0" smtClean="0">
                <a:latin typeface="Arial Narrow" pitchFamily="34" charset="0"/>
              </a:rPr>
              <a:t> </a:t>
            </a:r>
            <a:r>
              <a:rPr lang="en-US" b="1" dirty="0" err="1" smtClean="0">
                <a:latin typeface="Arial Narrow" pitchFamily="34" charset="0"/>
              </a:rPr>
              <a:t>dengan</a:t>
            </a:r>
            <a:r>
              <a:rPr lang="en-US" b="1" dirty="0" smtClean="0">
                <a:latin typeface="Arial Narrow" pitchFamily="34" charset="0"/>
              </a:rPr>
              <a:t> </a:t>
            </a:r>
            <a:r>
              <a:rPr lang="en-US" b="1" dirty="0" err="1" smtClean="0">
                <a:latin typeface="Arial Narrow" pitchFamily="34" charset="0"/>
              </a:rPr>
              <a:t>komputer</a:t>
            </a:r>
            <a:r>
              <a:rPr lang="en-US" b="1" dirty="0" smtClean="0">
                <a:latin typeface="Arial Narrow" pitchFamily="34" charset="0"/>
              </a:rPr>
              <a:t> </a:t>
            </a:r>
            <a:r>
              <a:rPr lang="en-US" b="1" dirty="0" err="1" smtClean="0">
                <a:latin typeface="Arial Narrow" pitchFamily="34" charset="0"/>
              </a:rPr>
              <a:t>sentral</a:t>
            </a:r>
            <a:r>
              <a:rPr lang="en-US" b="1" dirty="0" smtClean="0">
                <a:latin typeface="Arial Narrow" pitchFamily="34" charset="0"/>
              </a:rPr>
              <a:t> yang </a:t>
            </a:r>
            <a:r>
              <a:rPr lang="en-US" b="1" dirty="0" err="1" smtClean="0">
                <a:latin typeface="Arial Narrow" pitchFamily="34" charset="0"/>
              </a:rPr>
              <a:t>disebut</a:t>
            </a:r>
            <a:r>
              <a:rPr lang="en-US" b="1" dirty="0" smtClean="0">
                <a:latin typeface="Arial Narrow" pitchFamily="34" charset="0"/>
              </a:rPr>
              <a:t> </a:t>
            </a:r>
            <a:r>
              <a:rPr lang="en-US" b="1" i="1" dirty="0" smtClean="0">
                <a:latin typeface="Arial Narrow" pitchFamily="34" charset="0"/>
              </a:rPr>
              <a:t>mainframe</a:t>
            </a:r>
            <a:endParaRPr lang="en-US" b="1" dirty="0">
              <a:latin typeface="Arial Narrow" pitchFamily="34" charset="0"/>
            </a:endParaRPr>
          </a:p>
        </p:txBody>
      </p:sp>
      <p:sp>
        <p:nvSpPr>
          <p:cNvPr id="5" name="Content Placeholder 2"/>
          <p:cNvSpPr txBox="1">
            <a:spLocks/>
          </p:cNvSpPr>
          <p:nvPr/>
        </p:nvSpPr>
        <p:spPr>
          <a:xfrm>
            <a:off x="1142976" y="4214818"/>
            <a:ext cx="7300906" cy="1357322"/>
          </a:xfrm>
          <a:prstGeom prst="rect">
            <a:avLst/>
          </a:prstGeom>
        </p:spPr>
        <p:txBody>
          <a:bodyPr vert="horz">
            <a:normAutofit/>
          </a:bodyPr>
          <a:lstStyle/>
          <a:p>
            <a:pPr marL="548640" lvl="0" indent="-411480">
              <a:spcBef>
                <a:spcPct val="20000"/>
              </a:spcBef>
              <a:buClr>
                <a:schemeClr val="tx2">
                  <a:lumMod val="75000"/>
                </a:schemeClr>
              </a:buClr>
              <a:buSzPct val="100000"/>
              <a:buFont typeface="Wingdings" pitchFamily="2" charset="2"/>
              <a:buChar char="§"/>
              <a:defRPr/>
            </a:pPr>
            <a:r>
              <a:rPr lang="en-US" sz="2800" i="1" dirty="0" smtClean="0">
                <a:latin typeface="Arial Narrow" pitchFamily="34" charset="0"/>
              </a:rPr>
              <a:t>IBM’s System Network Architecture</a:t>
            </a:r>
            <a:r>
              <a:rPr lang="en-US" sz="2800" dirty="0" smtClean="0">
                <a:latin typeface="Arial Narrow" pitchFamily="34" charset="0"/>
              </a:rPr>
              <a:t> (SNA)</a:t>
            </a:r>
          </a:p>
          <a:p>
            <a:pPr marL="548640" lvl="0" indent="-411480">
              <a:spcBef>
                <a:spcPct val="20000"/>
              </a:spcBef>
              <a:buClr>
                <a:schemeClr val="tx2">
                  <a:lumMod val="75000"/>
                </a:schemeClr>
              </a:buClr>
              <a:buSzPct val="100000"/>
              <a:buFont typeface="Wingdings" pitchFamily="2" charset="2"/>
              <a:buChar char="§"/>
              <a:defRPr/>
            </a:pPr>
            <a:r>
              <a:rPr lang="en-US" sz="2800" i="1" dirty="0" smtClean="0">
                <a:latin typeface="Arial Narrow" pitchFamily="34" charset="0"/>
              </a:rPr>
              <a:t>Digital’s network architecture</a:t>
            </a:r>
            <a:r>
              <a:rPr lang="en-US" sz="2800" dirty="0" smtClean="0">
                <a:latin typeface="Arial Narrow" pitchFamily="34" charset="0"/>
              </a:rPr>
              <a:t>.</a:t>
            </a:r>
            <a:endParaRPr kumimoji="0" lang="en-US" sz="2800" b="1" i="0" u="none" strike="noStrike" kern="1200" cap="none" spc="0" normalizeH="0" baseline="0" noProof="0" dirty="0">
              <a:ln>
                <a:noFill/>
              </a:ln>
              <a:solidFill>
                <a:schemeClr val="tx1"/>
              </a:solidFill>
              <a:effectLst/>
              <a:uLnTx/>
              <a:uFillTx/>
              <a:latin typeface="Arial Narrow" pitchFamily="34" charset="0"/>
            </a:endParaRPr>
          </a:p>
        </p:txBody>
      </p:sp>
      <p:sp>
        <p:nvSpPr>
          <p:cNvPr id="8" name="Down Arrow 7"/>
          <p:cNvSpPr/>
          <p:nvPr/>
        </p:nvSpPr>
        <p:spPr>
          <a:xfrm>
            <a:off x="4286248" y="3571876"/>
            <a:ext cx="571504" cy="642942"/>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42910" y="1785926"/>
            <a:ext cx="2331087" cy="461665"/>
          </a:xfrm>
          <a:prstGeom prst="rect">
            <a:avLst/>
          </a:prstGeom>
          <a:noFill/>
        </p:spPr>
        <p:txBody>
          <a:bodyPr wrap="none" rtlCol="0">
            <a:spAutoFit/>
          </a:bodyPr>
          <a:lstStyle/>
          <a:p>
            <a:r>
              <a:rPr lang="en-US" sz="2400" b="1" dirty="0" err="1" smtClean="0"/>
              <a:t>Topologi</a:t>
            </a:r>
            <a:r>
              <a:rPr lang="en-US" sz="2400" b="1" dirty="0" smtClean="0"/>
              <a:t> Mesh</a:t>
            </a:r>
            <a:endParaRPr lang="id-ID" sz="2400" b="1" dirty="0"/>
          </a:p>
        </p:txBody>
      </p:sp>
      <p:pic>
        <p:nvPicPr>
          <p:cNvPr id="34818" name="Picture 2"/>
          <p:cNvPicPr>
            <a:picLocks noChangeAspect="1" noChangeArrowheads="1"/>
          </p:cNvPicPr>
          <p:nvPr/>
        </p:nvPicPr>
        <p:blipFill>
          <a:blip r:embed="rId3"/>
          <a:srcRect/>
          <a:stretch>
            <a:fillRect/>
          </a:stretch>
        </p:blipFill>
        <p:spPr bwMode="auto">
          <a:xfrm>
            <a:off x="2571736" y="1785926"/>
            <a:ext cx="6215106" cy="4481795"/>
          </a:xfrm>
          <a:prstGeom prst="rect">
            <a:avLst/>
          </a:prstGeom>
          <a:noFill/>
          <a:ln w="9525">
            <a:noFill/>
            <a:miter lim="800000"/>
            <a:headEnd/>
            <a:tailEnd/>
          </a:ln>
          <a:effectLst/>
        </p:spPr>
      </p:pic>
      <p:sp>
        <p:nvSpPr>
          <p:cNvPr id="6" name="Title 1"/>
          <p:cNvSpPr txBox="1">
            <a:spLocks/>
          </p:cNvSpPr>
          <p:nvPr/>
        </p:nvSpPr>
        <p:spPr>
          <a:xfrm>
            <a:off x="428596" y="571480"/>
            <a:ext cx="8229600" cy="918418"/>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smtClean="0">
                <a:ln>
                  <a:noFill/>
                </a:ln>
                <a:solidFill>
                  <a:schemeClr val="tx1"/>
                </a:solidFill>
                <a:effectLst/>
                <a:uLnTx/>
                <a:uFillTx/>
                <a:latin typeface="+mj-lt"/>
                <a:ea typeface="+mj-ea"/>
                <a:cs typeface="+mj-cs"/>
              </a:rPr>
              <a:t>Topologi Jaringan</a:t>
            </a:r>
            <a:endParaRPr kumimoji="0" lang="en-US" sz="5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357554" y="1428736"/>
            <a:ext cx="2759089" cy="461665"/>
          </a:xfrm>
          <a:prstGeom prst="rect">
            <a:avLst/>
          </a:prstGeom>
          <a:noFill/>
        </p:spPr>
        <p:txBody>
          <a:bodyPr wrap="none" rtlCol="0">
            <a:spAutoFit/>
          </a:bodyPr>
          <a:lstStyle/>
          <a:p>
            <a:r>
              <a:rPr lang="en-US" sz="2400" b="1" dirty="0" err="1" smtClean="0"/>
              <a:t>Topologi</a:t>
            </a:r>
            <a:r>
              <a:rPr lang="en-US" sz="2400" b="1" dirty="0" smtClean="0"/>
              <a:t> Wireless</a:t>
            </a:r>
            <a:endParaRPr lang="id-ID" sz="2400" b="1" dirty="0"/>
          </a:p>
        </p:txBody>
      </p:sp>
      <p:pic>
        <p:nvPicPr>
          <p:cNvPr id="35842" name="Picture 2"/>
          <p:cNvPicPr>
            <a:picLocks noChangeAspect="1" noChangeArrowheads="1"/>
          </p:cNvPicPr>
          <p:nvPr/>
        </p:nvPicPr>
        <p:blipFill>
          <a:blip r:embed="rId3"/>
          <a:srcRect/>
          <a:stretch>
            <a:fillRect/>
          </a:stretch>
        </p:blipFill>
        <p:spPr bwMode="auto">
          <a:xfrm>
            <a:off x="1214414" y="1857364"/>
            <a:ext cx="6929486" cy="4812143"/>
          </a:xfrm>
          <a:prstGeom prst="rect">
            <a:avLst/>
          </a:prstGeom>
          <a:noFill/>
          <a:ln w="9525">
            <a:noFill/>
            <a:miter lim="800000"/>
            <a:headEnd/>
            <a:tailEnd/>
          </a:ln>
          <a:effectLst/>
        </p:spPr>
      </p:pic>
      <p:sp>
        <p:nvSpPr>
          <p:cNvPr id="6" name="Title 1"/>
          <p:cNvSpPr>
            <a:spLocks noGrp="1"/>
          </p:cNvSpPr>
          <p:nvPr>
            <p:ph type="title"/>
          </p:nvPr>
        </p:nvSpPr>
        <p:spPr>
          <a:xfrm>
            <a:off x="428596" y="571480"/>
            <a:ext cx="8229600" cy="918418"/>
          </a:xfrm>
        </p:spPr>
        <p:txBody>
          <a:bodyPr/>
          <a:lstStyle/>
          <a:p>
            <a:pPr algn="l"/>
            <a:r>
              <a:rPr lang="en-US" dirty="0" err="1" smtClean="0">
                <a:solidFill>
                  <a:schemeClr val="tx1"/>
                </a:solidFill>
              </a:rPr>
              <a:t>Topologi</a:t>
            </a:r>
            <a:r>
              <a:rPr lang="en-US" dirty="0" smtClean="0">
                <a:solidFill>
                  <a:schemeClr val="tx1"/>
                </a:solidFill>
              </a:rPr>
              <a:t> </a:t>
            </a:r>
            <a:r>
              <a:rPr lang="en-US" dirty="0" err="1" smtClean="0">
                <a:solidFill>
                  <a:schemeClr val="tx1"/>
                </a:solidFill>
              </a:rPr>
              <a:t>Jaringan</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428860" y="1467137"/>
            <a:ext cx="3978974" cy="461665"/>
          </a:xfrm>
          <a:prstGeom prst="rect">
            <a:avLst/>
          </a:prstGeom>
          <a:noFill/>
        </p:spPr>
        <p:txBody>
          <a:bodyPr wrap="none" rtlCol="0">
            <a:spAutoFit/>
          </a:bodyPr>
          <a:lstStyle/>
          <a:p>
            <a:r>
              <a:rPr lang="en-US" sz="2400" b="1" dirty="0" err="1" smtClean="0"/>
              <a:t>Koneksi</a:t>
            </a:r>
            <a:r>
              <a:rPr lang="en-US" sz="2400" b="1" dirty="0" smtClean="0"/>
              <a:t> </a:t>
            </a:r>
            <a:r>
              <a:rPr lang="en-US" sz="2400" b="1" dirty="0" err="1" smtClean="0"/>
              <a:t>Jaringan</a:t>
            </a:r>
            <a:r>
              <a:rPr lang="en-US" sz="2400" b="1" dirty="0" smtClean="0"/>
              <a:t> </a:t>
            </a:r>
            <a:r>
              <a:rPr lang="en-US" sz="2400" b="1" dirty="0" err="1" smtClean="0"/>
              <a:t>Nirkabel</a:t>
            </a:r>
            <a:endParaRPr lang="id-ID" sz="2400" b="1" dirty="0"/>
          </a:p>
        </p:txBody>
      </p:sp>
      <p:pic>
        <p:nvPicPr>
          <p:cNvPr id="36866" name="Picture 2"/>
          <p:cNvPicPr>
            <a:picLocks noChangeAspect="1" noChangeArrowheads="1"/>
          </p:cNvPicPr>
          <p:nvPr/>
        </p:nvPicPr>
        <p:blipFill>
          <a:blip r:embed="rId3"/>
          <a:srcRect/>
          <a:stretch>
            <a:fillRect/>
          </a:stretch>
        </p:blipFill>
        <p:spPr bwMode="auto">
          <a:xfrm>
            <a:off x="1428728" y="1857364"/>
            <a:ext cx="5937289" cy="450661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918418"/>
          </a:xfrm>
        </p:spPr>
        <p:txBody>
          <a:bodyPr/>
          <a:lstStyle/>
          <a:p>
            <a:pPr algn="l"/>
            <a:r>
              <a:rPr lang="en-US" dirty="0" smtClean="0">
                <a:solidFill>
                  <a:schemeClr val="tx1"/>
                </a:solidFill>
              </a:rPr>
              <a:t>Internet</a:t>
            </a:r>
            <a:endParaRPr lang="en-US" dirty="0">
              <a:solidFill>
                <a:schemeClr val="tx1"/>
              </a:solidFill>
            </a:endParaRPr>
          </a:p>
        </p:txBody>
      </p:sp>
      <p:sp>
        <p:nvSpPr>
          <p:cNvPr id="8" name="TextBox 7"/>
          <p:cNvSpPr txBox="1"/>
          <p:nvPr/>
        </p:nvSpPr>
        <p:spPr>
          <a:xfrm>
            <a:off x="428596" y="1606624"/>
            <a:ext cx="8286808" cy="1815882"/>
          </a:xfrm>
          <a:prstGeom prst="rect">
            <a:avLst/>
          </a:prstGeom>
          <a:noFill/>
        </p:spPr>
        <p:txBody>
          <a:bodyPr wrap="square" rtlCol="0">
            <a:spAutoFit/>
          </a:bodyPr>
          <a:lstStyle/>
          <a:p>
            <a:pPr marL="442913" indent="-442913">
              <a:buFont typeface="Wingdings" pitchFamily="2" charset="2"/>
              <a:buChar char="Ø"/>
            </a:pPr>
            <a:r>
              <a:rPr lang="en-US" sz="2800" b="1" dirty="0" smtClean="0"/>
              <a:t>Internetworking </a:t>
            </a:r>
            <a:r>
              <a:rPr lang="en-US" sz="2800" b="1" dirty="0" err="1" smtClean="0"/>
              <a:t>diartikan</a:t>
            </a:r>
            <a:r>
              <a:rPr lang="en-US" sz="2800" b="1" dirty="0" smtClean="0"/>
              <a:t> </a:t>
            </a:r>
            <a:r>
              <a:rPr lang="en-US" sz="2800" b="1" dirty="0" err="1" smtClean="0"/>
              <a:t>sebagai</a:t>
            </a:r>
            <a:r>
              <a:rPr lang="en-US" sz="2800" b="1" dirty="0" smtClean="0"/>
              <a:t> network </a:t>
            </a:r>
            <a:r>
              <a:rPr lang="en-US" sz="2800" b="1" dirty="0" err="1" smtClean="0"/>
              <a:t>dari</a:t>
            </a:r>
            <a:r>
              <a:rPr lang="en-US" sz="2800" b="1" dirty="0" smtClean="0"/>
              <a:t> network </a:t>
            </a:r>
            <a:r>
              <a:rPr lang="en-US" sz="2800" b="1" dirty="0" err="1" smtClean="0"/>
              <a:t>yaitu</a:t>
            </a:r>
            <a:r>
              <a:rPr lang="en-US" sz="2800" b="1" dirty="0" smtClean="0"/>
              <a:t> </a:t>
            </a:r>
            <a:r>
              <a:rPr lang="en-US" sz="2800" b="1" dirty="0" err="1" smtClean="0"/>
              <a:t>kumpulan</a:t>
            </a:r>
            <a:r>
              <a:rPr lang="en-US" sz="2800" b="1" dirty="0" smtClean="0"/>
              <a:t> </a:t>
            </a:r>
            <a:r>
              <a:rPr lang="en-US" sz="2800" b="1" dirty="0" err="1" smtClean="0"/>
              <a:t>dari</a:t>
            </a:r>
            <a:r>
              <a:rPr lang="en-US" sz="2800" b="1" dirty="0" smtClean="0"/>
              <a:t> </a:t>
            </a:r>
            <a:r>
              <a:rPr lang="en-US" sz="2800" b="1" dirty="0" err="1" smtClean="0"/>
              <a:t>jaringan-jaringan</a:t>
            </a:r>
            <a:r>
              <a:rPr lang="en-US" sz="2800" b="1" dirty="0" smtClean="0"/>
              <a:t> yang </a:t>
            </a:r>
            <a:r>
              <a:rPr lang="en-US" sz="2800" b="1" dirty="0" err="1" smtClean="0"/>
              <a:t>menghubungkan</a:t>
            </a:r>
            <a:r>
              <a:rPr lang="en-US" sz="2800" b="1" dirty="0" smtClean="0"/>
              <a:t> </a:t>
            </a:r>
            <a:r>
              <a:rPr lang="en-US" sz="2800" b="1" dirty="0" err="1" smtClean="0"/>
              <a:t>komputer</a:t>
            </a:r>
            <a:r>
              <a:rPr lang="en-US" sz="2800" b="1" dirty="0" smtClean="0"/>
              <a:t> </a:t>
            </a:r>
            <a:r>
              <a:rPr lang="en-US" sz="2800" b="1" dirty="0" err="1" smtClean="0"/>
              <a:t>dari</a:t>
            </a:r>
            <a:r>
              <a:rPr lang="en-US" sz="2800" b="1" dirty="0" smtClean="0"/>
              <a:t> </a:t>
            </a:r>
            <a:r>
              <a:rPr lang="en-US" sz="2800" b="1" dirty="0" err="1" smtClean="0"/>
              <a:t>sistem</a:t>
            </a:r>
            <a:r>
              <a:rPr lang="en-US" sz="2800" b="1" dirty="0" smtClean="0"/>
              <a:t> yang </a:t>
            </a:r>
            <a:r>
              <a:rPr lang="en-US" sz="2800" b="1" dirty="0" err="1" smtClean="0"/>
              <a:t>berbeda</a:t>
            </a:r>
            <a:r>
              <a:rPr lang="en-US" sz="2800" b="1" dirty="0" smtClean="0"/>
              <a:t>.</a:t>
            </a:r>
            <a:endParaRPr lang="id-ID" sz="2800" b="1" dirty="0"/>
          </a:p>
        </p:txBody>
      </p:sp>
      <p:sp>
        <p:nvSpPr>
          <p:cNvPr id="9" name="TextBox 8"/>
          <p:cNvSpPr txBox="1"/>
          <p:nvPr/>
        </p:nvSpPr>
        <p:spPr>
          <a:xfrm>
            <a:off x="357158" y="3678326"/>
            <a:ext cx="8286808" cy="1815882"/>
          </a:xfrm>
          <a:prstGeom prst="rect">
            <a:avLst/>
          </a:prstGeom>
          <a:noFill/>
        </p:spPr>
        <p:txBody>
          <a:bodyPr wrap="square" rtlCol="0">
            <a:spAutoFit/>
          </a:bodyPr>
          <a:lstStyle/>
          <a:p>
            <a:pPr marL="442913" indent="-442913">
              <a:buFont typeface="Wingdings" pitchFamily="2" charset="2"/>
              <a:buChar char="Ø"/>
            </a:pPr>
            <a:r>
              <a:rPr lang="en-US" sz="2800" b="1" dirty="0" smtClean="0"/>
              <a:t>Internet </a:t>
            </a:r>
            <a:r>
              <a:rPr lang="en-US" sz="2800" b="1" dirty="0" err="1" smtClean="0"/>
              <a:t>adalah</a:t>
            </a:r>
            <a:r>
              <a:rPr lang="en-US" sz="2800" b="1" dirty="0" smtClean="0"/>
              <a:t> </a:t>
            </a:r>
            <a:r>
              <a:rPr lang="en-US" sz="2800" b="1" dirty="0" err="1" smtClean="0"/>
              <a:t>kumpulan</a:t>
            </a:r>
            <a:r>
              <a:rPr lang="en-US" sz="2800" b="1" dirty="0" smtClean="0"/>
              <a:t> </a:t>
            </a:r>
            <a:r>
              <a:rPr lang="en-US" sz="2800" b="1" dirty="0" err="1" smtClean="0"/>
              <a:t>berbagai</a:t>
            </a:r>
            <a:r>
              <a:rPr lang="en-US" sz="2800" b="1" dirty="0" smtClean="0"/>
              <a:t> </a:t>
            </a:r>
            <a:r>
              <a:rPr lang="en-US" sz="2800" b="1" dirty="0" err="1" smtClean="0"/>
              <a:t>macam</a:t>
            </a:r>
            <a:r>
              <a:rPr lang="en-US" sz="2800" b="1" dirty="0" smtClean="0"/>
              <a:t> </a:t>
            </a:r>
            <a:r>
              <a:rPr lang="en-US" sz="2800" b="1" dirty="0" err="1" smtClean="0"/>
              <a:t>sistem</a:t>
            </a:r>
            <a:r>
              <a:rPr lang="en-US" sz="2800" b="1" dirty="0" smtClean="0"/>
              <a:t> </a:t>
            </a:r>
            <a:r>
              <a:rPr lang="en-US" sz="2800" b="1" dirty="0" err="1" smtClean="0"/>
              <a:t>jaringan</a:t>
            </a:r>
            <a:r>
              <a:rPr lang="en-US" sz="2800" b="1" dirty="0" smtClean="0"/>
              <a:t> </a:t>
            </a:r>
            <a:r>
              <a:rPr lang="en-US" sz="2800" b="1" dirty="0" err="1" smtClean="0"/>
              <a:t>komputer</a:t>
            </a:r>
            <a:r>
              <a:rPr lang="en-US" sz="2800" b="1" dirty="0" smtClean="0"/>
              <a:t> </a:t>
            </a:r>
            <a:r>
              <a:rPr lang="en-US" sz="2800" b="1" dirty="0" err="1" smtClean="0"/>
              <a:t>di</a:t>
            </a:r>
            <a:r>
              <a:rPr lang="en-US" sz="2800" b="1" dirty="0" smtClean="0"/>
              <a:t> </a:t>
            </a:r>
            <a:r>
              <a:rPr lang="en-US" sz="2800" b="1" dirty="0" err="1" smtClean="0"/>
              <a:t>dunia</a:t>
            </a:r>
            <a:r>
              <a:rPr lang="en-US" sz="2800" b="1" dirty="0" smtClean="0"/>
              <a:t> yang </a:t>
            </a:r>
            <a:r>
              <a:rPr lang="en-US" sz="2800" b="1" dirty="0" err="1" smtClean="0"/>
              <a:t>terkoneksi</a:t>
            </a:r>
            <a:r>
              <a:rPr lang="en-US" sz="2800" b="1" dirty="0" smtClean="0"/>
              <a:t> </a:t>
            </a:r>
            <a:r>
              <a:rPr lang="en-US" sz="2800" b="1" dirty="0" err="1" smtClean="0"/>
              <a:t>satu</a:t>
            </a:r>
            <a:r>
              <a:rPr lang="en-US" sz="2800" b="1" dirty="0" smtClean="0"/>
              <a:t> </a:t>
            </a:r>
            <a:r>
              <a:rPr lang="en-US" sz="2800" b="1" dirty="0" err="1" smtClean="0"/>
              <a:t>sama</a:t>
            </a:r>
            <a:r>
              <a:rPr lang="en-US" sz="2800" b="1" dirty="0" smtClean="0"/>
              <a:t> lain </a:t>
            </a:r>
            <a:r>
              <a:rPr lang="en-US" sz="2800" b="1" dirty="0" err="1" smtClean="0"/>
              <a:t>dan</a:t>
            </a:r>
            <a:r>
              <a:rPr lang="en-US" sz="2800" b="1" dirty="0" smtClean="0"/>
              <a:t> </a:t>
            </a:r>
            <a:r>
              <a:rPr lang="en-US" sz="2800" b="1" dirty="0" err="1" smtClean="0"/>
              <a:t>dapat</a:t>
            </a:r>
            <a:r>
              <a:rPr lang="en-US" sz="2800" b="1" dirty="0" smtClean="0"/>
              <a:t> </a:t>
            </a:r>
            <a:r>
              <a:rPr lang="en-US" sz="2800" b="1" dirty="0" err="1" smtClean="0"/>
              <a:t>saling</a:t>
            </a:r>
            <a:r>
              <a:rPr lang="en-US" sz="2800" b="1" dirty="0" smtClean="0"/>
              <a:t> </a:t>
            </a:r>
            <a:r>
              <a:rPr lang="en-US" sz="2800" b="1" dirty="0" err="1" smtClean="0"/>
              <a:t>berkomunikasi</a:t>
            </a:r>
            <a:r>
              <a:rPr lang="en-US" sz="2800" b="1" dirty="0" smtClean="0"/>
              <a:t>.</a:t>
            </a:r>
            <a:endParaRPr lang="id-ID" sz="2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tx1"/>
                </a:solidFill>
              </a:rPr>
              <a:t>Internet</a:t>
            </a:r>
            <a:endParaRPr lang="en-US" dirty="0">
              <a:solidFill>
                <a:schemeClr val="tx1"/>
              </a:solidFill>
            </a:endParaRPr>
          </a:p>
        </p:txBody>
      </p:sp>
      <p:sp>
        <p:nvSpPr>
          <p:cNvPr id="10" name="TextBox 9"/>
          <p:cNvSpPr txBox="1"/>
          <p:nvPr/>
        </p:nvSpPr>
        <p:spPr>
          <a:xfrm>
            <a:off x="357158" y="1857364"/>
            <a:ext cx="8429684" cy="1384995"/>
          </a:xfrm>
          <a:prstGeom prst="rect">
            <a:avLst/>
          </a:prstGeom>
          <a:noFill/>
        </p:spPr>
        <p:txBody>
          <a:bodyPr wrap="square" rtlCol="0">
            <a:spAutoFit/>
          </a:bodyPr>
          <a:lstStyle/>
          <a:p>
            <a:pPr marL="442913" indent="-442913">
              <a:buFont typeface="Wingdings" pitchFamily="2" charset="2"/>
              <a:buChar char="Ø"/>
            </a:pPr>
            <a:r>
              <a:rPr lang="en-US" sz="2800" b="1" dirty="0" smtClean="0"/>
              <a:t>Internet </a:t>
            </a:r>
            <a:r>
              <a:rPr lang="en-US" sz="2800" b="1" dirty="0" err="1" smtClean="0"/>
              <a:t>lahir</a:t>
            </a:r>
            <a:r>
              <a:rPr lang="en-US" sz="2800" b="1" dirty="0" smtClean="0"/>
              <a:t> </a:t>
            </a:r>
            <a:r>
              <a:rPr lang="en-US" sz="2800" b="1" dirty="0" err="1" smtClean="0"/>
              <a:t>pada</a:t>
            </a:r>
            <a:r>
              <a:rPr lang="en-US" sz="2800" b="1" dirty="0" smtClean="0"/>
              <a:t> </a:t>
            </a:r>
            <a:r>
              <a:rPr lang="en-US" sz="2800" b="1" dirty="0" err="1" smtClean="0"/>
              <a:t>tahun</a:t>
            </a:r>
            <a:r>
              <a:rPr lang="en-US" sz="2800" b="1" dirty="0" smtClean="0"/>
              <a:t> 1969 </a:t>
            </a:r>
            <a:r>
              <a:rPr lang="en-US" sz="2800" b="1" dirty="0" err="1" smtClean="0"/>
              <a:t>berawal</a:t>
            </a:r>
            <a:r>
              <a:rPr lang="en-US" sz="2800" b="1" dirty="0" smtClean="0"/>
              <a:t> </a:t>
            </a:r>
            <a:r>
              <a:rPr lang="en-US" sz="2800" b="1" dirty="0" err="1" smtClean="0"/>
              <a:t>dari</a:t>
            </a:r>
            <a:r>
              <a:rPr lang="en-US" sz="2800" b="1" dirty="0" smtClean="0"/>
              <a:t> </a:t>
            </a:r>
            <a:r>
              <a:rPr lang="en-US" sz="2800" b="1" dirty="0" err="1" smtClean="0"/>
              <a:t>sebuah</a:t>
            </a:r>
            <a:r>
              <a:rPr lang="en-US" sz="2800" b="1" dirty="0" smtClean="0"/>
              <a:t> </a:t>
            </a:r>
            <a:r>
              <a:rPr lang="en-US" sz="2800" b="1" dirty="0" err="1" smtClean="0"/>
              <a:t>proyek</a:t>
            </a:r>
            <a:r>
              <a:rPr lang="en-US" sz="2800" b="1" dirty="0" smtClean="0"/>
              <a:t> </a:t>
            </a:r>
            <a:r>
              <a:rPr lang="en-US" sz="2800" b="1" dirty="0" err="1" smtClean="0"/>
              <a:t>riset</a:t>
            </a:r>
            <a:r>
              <a:rPr lang="en-US" sz="2800" b="1" dirty="0" smtClean="0"/>
              <a:t> DARPA (Defense Advanced Research Projects Agency).</a:t>
            </a:r>
            <a:endParaRPr lang="id-ID" sz="2800" b="1" dirty="0"/>
          </a:p>
        </p:txBody>
      </p:sp>
      <p:sp>
        <p:nvSpPr>
          <p:cNvPr id="11" name="TextBox 10"/>
          <p:cNvSpPr txBox="1"/>
          <p:nvPr/>
        </p:nvSpPr>
        <p:spPr>
          <a:xfrm>
            <a:off x="285720" y="3643314"/>
            <a:ext cx="8429684" cy="2246769"/>
          </a:xfrm>
          <a:prstGeom prst="rect">
            <a:avLst/>
          </a:prstGeom>
          <a:noFill/>
        </p:spPr>
        <p:txBody>
          <a:bodyPr wrap="square" rtlCol="0">
            <a:spAutoFit/>
          </a:bodyPr>
          <a:lstStyle/>
          <a:p>
            <a:pPr marL="442913" indent="-442913">
              <a:buFont typeface="Wingdings" pitchFamily="2" charset="2"/>
              <a:buChar char="Ø"/>
            </a:pPr>
            <a:r>
              <a:rPr lang="en-US" sz="2800" b="1" dirty="0" err="1" smtClean="0"/>
              <a:t>Pengembangan</a:t>
            </a:r>
            <a:r>
              <a:rPr lang="en-US" sz="2800" b="1" dirty="0" smtClean="0"/>
              <a:t> </a:t>
            </a:r>
            <a:r>
              <a:rPr lang="en-US" sz="2800" b="1" dirty="0" err="1" smtClean="0"/>
              <a:t>jaringan</a:t>
            </a:r>
            <a:r>
              <a:rPr lang="en-US" sz="2800" b="1" dirty="0" smtClean="0"/>
              <a:t> </a:t>
            </a:r>
            <a:r>
              <a:rPr lang="en-US" sz="2800" b="1" dirty="0" err="1" smtClean="0"/>
              <a:t>ini</a:t>
            </a:r>
            <a:r>
              <a:rPr lang="en-US" sz="2800" b="1" dirty="0" smtClean="0"/>
              <a:t> </a:t>
            </a:r>
            <a:r>
              <a:rPr lang="en-US" sz="2800" b="1" dirty="0" err="1" smtClean="0"/>
              <a:t>melahirkan</a:t>
            </a:r>
            <a:r>
              <a:rPr lang="en-US" sz="2800" b="1" dirty="0" smtClean="0"/>
              <a:t> </a:t>
            </a:r>
            <a:r>
              <a:rPr lang="en-US" sz="2800" b="1" dirty="0" err="1" smtClean="0"/>
              <a:t>jaringan</a:t>
            </a:r>
            <a:r>
              <a:rPr lang="en-US" sz="2800" b="1" dirty="0" smtClean="0"/>
              <a:t> </a:t>
            </a:r>
            <a:r>
              <a:rPr lang="en-US" sz="2800" b="1" dirty="0" err="1" smtClean="0"/>
              <a:t>komputer</a:t>
            </a:r>
            <a:r>
              <a:rPr lang="en-US" sz="2800" b="1" dirty="0" smtClean="0"/>
              <a:t> yang </a:t>
            </a:r>
            <a:r>
              <a:rPr lang="en-US" sz="2800" b="1" dirty="0" err="1" smtClean="0"/>
              <a:t>pertama</a:t>
            </a:r>
            <a:r>
              <a:rPr lang="en-US" sz="2800" b="1" dirty="0" smtClean="0"/>
              <a:t> </a:t>
            </a:r>
            <a:r>
              <a:rPr lang="en-US" sz="2800" b="1" dirty="0" err="1" smtClean="0"/>
              <a:t>di</a:t>
            </a:r>
            <a:r>
              <a:rPr lang="en-US" sz="2800" b="1" dirty="0" smtClean="0"/>
              <a:t> </a:t>
            </a:r>
            <a:r>
              <a:rPr lang="en-US" sz="2800" b="1" dirty="0" err="1" smtClean="0"/>
              <a:t>dunia</a:t>
            </a:r>
            <a:r>
              <a:rPr lang="en-US" sz="2800" b="1" dirty="0" smtClean="0"/>
              <a:t> </a:t>
            </a:r>
            <a:r>
              <a:rPr lang="en-US" sz="2800" b="1" dirty="0" err="1" smtClean="0"/>
              <a:t>yaitu</a:t>
            </a:r>
            <a:r>
              <a:rPr lang="en-US" sz="2800" b="1" dirty="0" smtClean="0"/>
              <a:t> ARPANET (Advanced Research Projects Agency Network). </a:t>
            </a:r>
            <a:r>
              <a:rPr lang="en-US" sz="2800" b="1" dirty="0" err="1" smtClean="0"/>
              <a:t>Pada</a:t>
            </a:r>
            <a:r>
              <a:rPr lang="en-US" sz="2800" b="1" dirty="0" smtClean="0"/>
              <a:t> </a:t>
            </a:r>
            <a:r>
              <a:rPr lang="en-US" sz="2800" b="1" dirty="0" err="1" smtClean="0"/>
              <a:t>tahun</a:t>
            </a:r>
            <a:r>
              <a:rPr lang="en-US" sz="2800" b="1" dirty="0" smtClean="0"/>
              <a:t> 1990, ARPANET </a:t>
            </a:r>
            <a:r>
              <a:rPr lang="en-US" sz="2800" b="1" dirty="0" err="1" smtClean="0"/>
              <a:t>diubah</a:t>
            </a:r>
            <a:r>
              <a:rPr lang="en-US" sz="2800" b="1" dirty="0" smtClean="0"/>
              <a:t> </a:t>
            </a:r>
            <a:r>
              <a:rPr lang="en-US" sz="2800" b="1" dirty="0" err="1" smtClean="0"/>
              <a:t>menjadi</a:t>
            </a:r>
            <a:r>
              <a:rPr lang="en-US" sz="2800" b="1" dirty="0" smtClean="0"/>
              <a:t> Internet.</a:t>
            </a:r>
            <a:endParaRPr lang="id-ID" sz="28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lstStyle/>
          <a:p>
            <a:pPr algn="l"/>
            <a:r>
              <a:rPr lang="en-US" dirty="0" err="1" smtClean="0">
                <a:solidFill>
                  <a:schemeClr val="tx1"/>
                </a:solidFill>
              </a:rPr>
              <a:t>Perangkat</a:t>
            </a:r>
            <a:r>
              <a:rPr lang="en-US" dirty="0" smtClean="0">
                <a:solidFill>
                  <a:schemeClr val="tx1"/>
                </a:solidFill>
              </a:rPr>
              <a:t> </a:t>
            </a:r>
            <a:r>
              <a:rPr lang="en-US" dirty="0" err="1" smtClean="0">
                <a:solidFill>
                  <a:schemeClr val="tx1"/>
                </a:solidFill>
              </a:rPr>
              <a:t>Keras</a:t>
            </a:r>
            <a:r>
              <a:rPr lang="en-US" dirty="0" smtClean="0">
                <a:solidFill>
                  <a:schemeClr val="tx1"/>
                </a:solidFill>
              </a:rPr>
              <a:t> </a:t>
            </a:r>
            <a:r>
              <a:rPr lang="en-US" dirty="0" err="1" smtClean="0">
                <a:solidFill>
                  <a:schemeClr val="tx1"/>
                </a:solidFill>
              </a:rPr>
              <a:t>Jaringan</a:t>
            </a:r>
            <a:endParaRPr lang="en-US" dirty="0">
              <a:solidFill>
                <a:schemeClr val="tx1"/>
              </a:solidFill>
            </a:endParaRPr>
          </a:p>
        </p:txBody>
      </p:sp>
      <p:sp>
        <p:nvSpPr>
          <p:cNvPr id="8" name="TextBox 7"/>
          <p:cNvSpPr txBox="1"/>
          <p:nvPr/>
        </p:nvSpPr>
        <p:spPr>
          <a:xfrm>
            <a:off x="571472" y="2071678"/>
            <a:ext cx="8143932" cy="4524315"/>
          </a:xfrm>
          <a:prstGeom prst="rect">
            <a:avLst/>
          </a:prstGeom>
          <a:noFill/>
        </p:spPr>
        <p:txBody>
          <a:bodyPr wrap="square" rtlCol="0">
            <a:spAutoFit/>
          </a:bodyPr>
          <a:lstStyle/>
          <a:p>
            <a:r>
              <a:rPr lang="en-US" sz="2400" b="1" dirty="0" err="1" smtClean="0">
                <a:latin typeface="+mj-lt"/>
              </a:rPr>
              <a:t>Merupakan</a:t>
            </a:r>
            <a:r>
              <a:rPr lang="en-US" sz="2400" b="1" dirty="0" smtClean="0">
                <a:latin typeface="+mj-lt"/>
              </a:rPr>
              <a:t> </a:t>
            </a:r>
            <a:r>
              <a:rPr lang="en-US" sz="2400" b="1" dirty="0" err="1" smtClean="0">
                <a:latin typeface="+mj-lt"/>
              </a:rPr>
              <a:t>peralatan</a:t>
            </a:r>
            <a:r>
              <a:rPr lang="en-US" sz="2400" b="1" dirty="0" smtClean="0">
                <a:latin typeface="+mj-lt"/>
              </a:rPr>
              <a:t> yang </a:t>
            </a:r>
            <a:r>
              <a:rPr lang="en-US" sz="2400" b="1" dirty="0" err="1" smtClean="0">
                <a:latin typeface="+mj-lt"/>
              </a:rPr>
              <a:t>berhubung</a:t>
            </a:r>
            <a:r>
              <a:rPr lang="en-US" sz="2400" b="1" dirty="0" smtClean="0">
                <a:latin typeface="+mj-lt"/>
              </a:rPr>
              <a:t> </a:t>
            </a:r>
            <a:r>
              <a:rPr lang="en-US" sz="2400" b="1" dirty="0" err="1" smtClean="0">
                <a:latin typeface="+mj-lt"/>
              </a:rPr>
              <a:t>langsung</a:t>
            </a:r>
            <a:r>
              <a:rPr lang="en-US" sz="2400" b="1" dirty="0" smtClean="0">
                <a:latin typeface="+mj-lt"/>
              </a:rPr>
              <a:t> </a:t>
            </a:r>
            <a:r>
              <a:rPr lang="en-US" sz="2400" b="1" dirty="0" err="1" smtClean="0">
                <a:latin typeface="+mj-lt"/>
              </a:rPr>
              <a:t>dengan</a:t>
            </a:r>
            <a:r>
              <a:rPr lang="en-US" sz="2400" b="1" dirty="0" smtClean="0">
                <a:latin typeface="+mj-lt"/>
              </a:rPr>
              <a:t> </a:t>
            </a:r>
            <a:r>
              <a:rPr lang="en-US" sz="2400" b="1" dirty="0" err="1" smtClean="0">
                <a:latin typeface="+mj-lt"/>
              </a:rPr>
              <a:t>komputer</a:t>
            </a:r>
            <a:r>
              <a:rPr lang="en-US" sz="2400" b="1" dirty="0" smtClean="0">
                <a:latin typeface="+mj-lt"/>
              </a:rPr>
              <a:t> </a:t>
            </a:r>
            <a:r>
              <a:rPr lang="en-US" sz="2400" b="1" dirty="0" err="1" smtClean="0">
                <a:latin typeface="+mj-lt"/>
              </a:rPr>
              <a:t>dan</a:t>
            </a:r>
            <a:r>
              <a:rPr lang="en-US" sz="2400" b="1" dirty="0" smtClean="0">
                <a:latin typeface="+mj-lt"/>
              </a:rPr>
              <a:t> </a:t>
            </a:r>
            <a:r>
              <a:rPr lang="en-US" sz="2400" b="1" dirty="0" err="1" smtClean="0">
                <a:latin typeface="+mj-lt"/>
              </a:rPr>
              <a:t>didesain</a:t>
            </a:r>
            <a:r>
              <a:rPr lang="en-US" sz="2400" b="1" dirty="0" smtClean="0">
                <a:latin typeface="+mj-lt"/>
              </a:rPr>
              <a:t> agar </a:t>
            </a:r>
            <a:r>
              <a:rPr lang="en-US" sz="2400" b="1" dirty="0" err="1" smtClean="0">
                <a:latin typeface="+mj-lt"/>
              </a:rPr>
              <a:t>komputer-komputer</a:t>
            </a:r>
            <a:r>
              <a:rPr lang="en-US" sz="2400" b="1" dirty="0" smtClean="0">
                <a:latin typeface="+mj-lt"/>
              </a:rPr>
              <a:t> </a:t>
            </a:r>
            <a:r>
              <a:rPr lang="en-US" sz="2400" b="1" dirty="0" err="1" smtClean="0">
                <a:latin typeface="+mj-lt"/>
              </a:rPr>
              <a:t>jaringan</a:t>
            </a:r>
            <a:r>
              <a:rPr lang="en-US" sz="2400" b="1" dirty="0" smtClean="0">
                <a:latin typeface="+mj-lt"/>
              </a:rPr>
              <a:t> </a:t>
            </a:r>
            <a:r>
              <a:rPr lang="en-US" sz="2400" b="1" dirty="0" err="1" smtClean="0">
                <a:latin typeface="+mj-lt"/>
              </a:rPr>
              <a:t>dapat</a:t>
            </a:r>
            <a:r>
              <a:rPr lang="en-US" sz="2400" b="1" dirty="0" smtClean="0">
                <a:latin typeface="+mj-lt"/>
              </a:rPr>
              <a:t> </a:t>
            </a:r>
            <a:r>
              <a:rPr lang="en-US" sz="2400" b="1" dirty="0" err="1" smtClean="0">
                <a:latin typeface="+mj-lt"/>
              </a:rPr>
              <a:t>saling</a:t>
            </a:r>
            <a:r>
              <a:rPr lang="en-US" sz="2400" b="1" dirty="0" smtClean="0">
                <a:latin typeface="+mj-lt"/>
              </a:rPr>
              <a:t> </a:t>
            </a:r>
            <a:r>
              <a:rPr lang="en-US" sz="2400" b="1" dirty="0" err="1" smtClean="0">
                <a:latin typeface="+mj-lt"/>
              </a:rPr>
              <a:t>berkomunikasi</a:t>
            </a:r>
            <a:r>
              <a:rPr lang="en-US" sz="2400" b="1" dirty="0" smtClean="0">
                <a:latin typeface="+mj-lt"/>
              </a:rPr>
              <a:t>. </a:t>
            </a:r>
          </a:p>
          <a:p>
            <a:endParaRPr lang="en-US" sz="2400" b="1" dirty="0" smtClean="0">
              <a:latin typeface="+mj-lt"/>
            </a:endParaRPr>
          </a:p>
          <a:p>
            <a:r>
              <a:rPr lang="en-US" sz="2400" b="1" dirty="0" smtClean="0">
                <a:latin typeface="+mj-lt"/>
              </a:rPr>
              <a:t>NIC </a:t>
            </a:r>
            <a:r>
              <a:rPr lang="en-US" sz="2400" b="1" dirty="0" err="1" smtClean="0">
                <a:latin typeface="+mj-lt"/>
              </a:rPr>
              <a:t>juga</a:t>
            </a:r>
            <a:r>
              <a:rPr lang="en-US" sz="2400" b="1" dirty="0" smtClean="0">
                <a:latin typeface="+mj-lt"/>
              </a:rPr>
              <a:t> </a:t>
            </a:r>
            <a:r>
              <a:rPr lang="en-US" sz="2400" b="1" dirty="0" err="1" smtClean="0">
                <a:latin typeface="+mj-lt"/>
              </a:rPr>
              <a:t>menyediakan</a:t>
            </a:r>
            <a:r>
              <a:rPr lang="en-US" sz="2400" b="1" dirty="0" smtClean="0">
                <a:latin typeface="+mj-lt"/>
              </a:rPr>
              <a:t> media </a:t>
            </a:r>
            <a:r>
              <a:rPr lang="en-US" sz="2400" b="1" dirty="0" err="1" smtClean="0">
                <a:latin typeface="+mj-lt"/>
              </a:rPr>
              <a:t>akses</a:t>
            </a:r>
            <a:r>
              <a:rPr lang="en-US" sz="2400" b="1" dirty="0" smtClean="0">
                <a:latin typeface="+mj-lt"/>
              </a:rPr>
              <a:t> </a:t>
            </a:r>
            <a:r>
              <a:rPr lang="en-US" sz="2400" b="1" dirty="0" err="1" smtClean="0">
                <a:latin typeface="+mj-lt"/>
              </a:rPr>
              <a:t>ke</a:t>
            </a:r>
            <a:r>
              <a:rPr lang="en-US" sz="2400" b="1" dirty="0" smtClean="0">
                <a:latin typeface="+mj-lt"/>
              </a:rPr>
              <a:t> media </a:t>
            </a:r>
            <a:r>
              <a:rPr lang="en-US" sz="2400" b="1" dirty="0" err="1" smtClean="0">
                <a:latin typeface="+mj-lt"/>
              </a:rPr>
              <a:t>fisik</a:t>
            </a:r>
            <a:r>
              <a:rPr lang="en-US" sz="2400" b="1" dirty="0" smtClean="0">
                <a:latin typeface="+mj-lt"/>
              </a:rPr>
              <a:t> </a:t>
            </a:r>
            <a:r>
              <a:rPr lang="en-US" sz="2400" b="1" dirty="0" err="1" smtClean="0">
                <a:latin typeface="+mj-lt"/>
              </a:rPr>
              <a:t>jaringan</a:t>
            </a:r>
            <a:r>
              <a:rPr lang="en-US" sz="2400" b="1" dirty="0" smtClean="0">
                <a:latin typeface="+mj-lt"/>
              </a:rPr>
              <a:t>. </a:t>
            </a:r>
          </a:p>
          <a:p>
            <a:endParaRPr lang="en-US" sz="2400" b="1" dirty="0" smtClean="0">
              <a:latin typeface="+mj-lt"/>
            </a:endParaRPr>
          </a:p>
          <a:p>
            <a:r>
              <a:rPr lang="en-US" sz="2400" b="1" dirty="0" smtClean="0">
                <a:latin typeface="+mj-lt"/>
              </a:rPr>
              <a:t>Bit-bit data (</a:t>
            </a:r>
            <a:r>
              <a:rPr lang="en-US" sz="2400" b="1" dirty="0" err="1" smtClean="0">
                <a:latin typeface="+mj-lt"/>
              </a:rPr>
              <a:t>tegangan</a:t>
            </a:r>
            <a:r>
              <a:rPr lang="en-US" sz="2400" b="1" dirty="0" smtClean="0">
                <a:latin typeface="+mj-lt"/>
              </a:rPr>
              <a:t> </a:t>
            </a:r>
            <a:r>
              <a:rPr lang="en-US" sz="2400" b="1" dirty="0" err="1" smtClean="0">
                <a:latin typeface="+mj-lt"/>
              </a:rPr>
              <a:t>listrik</a:t>
            </a:r>
            <a:r>
              <a:rPr lang="en-US" sz="2400" b="1" dirty="0" smtClean="0">
                <a:latin typeface="+mj-lt"/>
              </a:rPr>
              <a:t>, </a:t>
            </a:r>
            <a:r>
              <a:rPr lang="en-US" sz="2400" b="1" dirty="0" err="1" smtClean="0">
                <a:latin typeface="+mj-lt"/>
              </a:rPr>
              <a:t>arus</a:t>
            </a:r>
            <a:r>
              <a:rPr lang="en-US" sz="2400" b="1" dirty="0" smtClean="0">
                <a:latin typeface="+mj-lt"/>
              </a:rPr>
              <a:t>, </a:t>
            </a:r>
            <a:r>
              <a:rPr lang="en-US" sz="2400" b="1" dirty="0" err="1" smtClean="0">
                <a:latin typeface="+mj-lt"/>
              </a:rPr>
              <a:t>gelombang</a:t>
            </a:r>
            <a:r>
              <a:rPr lang="en-US" sz="2400" b="1" dirty="0" smtClean="0">
                <a:latin typeface="+mj-lt"/>
              </a:rPr>
              <a:t> </a:t>
            </a:r>
            <a:r>
              <a:rPr lang="en-US" sz="2400" b="1" dirty="0" err="1" smtClean="0">
                <a:latin typeface="+mj-lt"/>
              </a:rPr>
              <a:t>elektromagnetik</a:t>
            </a:r>
            <a:r>
              <a:rPr lang="en-US" sz="2400" b="1" dirty="0" smtClean="0">
                <a:latin typeface="+mj-lt"/>
              </a:rPr>
              <a:t>, </a:t>
            </a:r>
            <a:r>
              <a:rPr lang="en-US" sz="2400" b="1" dirty="0" err="1" smtClean="0">
                <a:latin typeface="+mj-lt"/>
              </a:rPr>
              <a:t>dan</a:t>
            </a:r>
            <a:r>
              <a:rPr lang="en-US" sz="2400" b="1" dirty="0" smtClean="0">
                <a:latin typeface="+mj-lt"/>
              </a:rPr>
              <a:t> </a:t>
            </a:r>
            <a:r>
              <a:rPr lang="en-US" sz="2400" b="1" dirty="0" err="1" smtClean="0">
                <a:latin typeface="+mj-lt"/>
              </a:rPr>
              <a:t>besaran</a:t>
            </a:r>
            <a:r>
              <a:rPr lang="en-US" sz="2400" b="1" dirty="0" smtClean="0">
                <a:latin typeface="+mj-lt"/>
              </a:rPr>
              <a:t> </a:t>
            </a:r>
            <a:r>
              <a:rPr lang="en-US" sz="2400" b="1" dirty="0" err="1" smtClean="0">
                <a:latin typeface="+mj-lt"/>
              </a:rPr>
              <a:t>fisik</a:t>
            </a:r>
            <a:r>
              <a:rPr lang="en-US" sz="2400" b="1" dirty="0" smtClean="0">
                <a:latin typeface="+mj-lt"/>
              </a:rPr>
              <a:t> </a:t>
            </a:r>
            <a:r>
              <a:rPr lang="en-US" sz="2400" b="1" dirty="0" err="1" smtClean="0">
                <a:latin typeface="+mj-lt"/>
              </a:rPr>
              <a:t>lainnya</a:t>
            </a:r>
            <a:r>
              <a:rPr lang="en-US" sz="2400" b="1" dirty="0" smtClean="0">
                <a:latin typeface="+mj-lt"/>
              </a:rPr>
              <a:t>) </a:t>
            </a:r>
            <a:r>
              <a:rPr lang="en-US" sz="2400" b="1" dirty="0" err="1" smtClean="0">
                <a:latin typeface="+mj-lt"/>
              </a:rPr>
              <a:t>dibentuk</a:t>
            </a:r>
            <a:r>
              <a:rPr lang="en-US" sz="2400" b="1" dirty="0" smtClean="0">
                <a:latin typeface="+mj-lt"/>
              </a:rPr>
              <a:t> </a:t>
            </a:r>
            <a:r>
              <a:rPr lang="en-US" sz="2400" b="1" dirty="0" err="1" smtClean="0">
                <a:latin typeface="+mj-lt"/>
              </a:rPr>
              <a:t>dan</a:t>
            </a:r>
            <a:r>
              <a:rPr lang="en-US" sz="2400" b="1" dirty="0" smtClean="0">
                <a:latin typeface="+mj-lt"/>
              </a:rPr>
              <a:t> </a:t>
            </a:r>
            <a:r>
              <a:rPr lang="en-US" sz="2400" b="1" dirty="0" err="1" smtClean="0">
                <a:latin typeface="+mj-lt"/>
              </a:rPr>
              <a:t>ditentukan</a:t>
            </a:r>
            <a:r>
              <a:rPr lang="en-US" sz="2400" b="1" dirty="0" smtClean="0">
                <a:latin typeface="+mj-lt"/>
              </a:rPr>
              <a:t> </a:t>
            </a:r>
            <a:r>
              <a:rPr lang="en-US" sz="2400" b="1" dirty="0" err="1" smtClean="0">
                <a:latin typeface="+mj-lt"/>
              </a:rPr>
              <a:t>oleh</a:t>
            </a:r>
            <a:r>
              <a:rPr lang="en-US" sz="2400" b="1" dirty="0" smtClean="0">
                <a:latin typeface="+mj-lt"/>
              </a:rPr>
              <a:t> NIC.</a:t>
            </a:r>
          </a:p>
          <a:p>
            <a:endParaRPr lang="en-US" sz="2400" b="1" dirty="0" smtClean="0">
              <a:latin typeface="+mj-lt"/>
            </a:endParaRPr>
          </a:p>
          <a:p>
            <a:r>
              <a:rPr lang="en-US" sz="2400" b="1" dirty="0" smtClean="0">
                <a:latin typeface="+mj-lt"/>
              </a:rPr>
              <a:t>NIC </a:t>
            </a:r>
            <a:r>
              <a:rPr lang="en-US" sz="2400" b="1" dirty="0" err="1" smtClean="0">
                <a:latin typeface="+mj-lt"/>
              </a:rPr>
              <a:t>merupakan</a:t>
            </a:r>
            <a:r>
              <a:rPr lang="en-US" sz="2400" b="1" dirty="0" smtClean="0">
                <a:latin typeface="+mj-lt"/>
              </a:rPr>
              <a:t> </a:t>
            </a:r>
            <a:r>
              <a:rPr lang="en-US" sz="2400" b="1" dirty="0" err="1" smtClean="0">
                <a:latin typeface="+mj-lt"/>
              </a:rPr>
              <a:t>contoh</a:t>
            </a:r>
            <a:r>
              <a:rPr lang="en-US" sz="2400" b="1" dirty="0" smtClean="0">
                <a:latin typeface="+mj-lt"/>
              </a:rPr>
              <a:t> </a:t>
            </a:r>
            <a:r>
              <a:rPr lang="en-US" sz="2400" b="1" dirty="0" err="1" smtClean="0">
                <a:latin typeface="+mj-lt"/>
              </a:rPr>
              <a:t>perangkat</a:t>
            </a:r>
            <a:r>
              <a:rPr lang="en-US" sz="2400" b="1" dirty="0" smtClean="0">
                <a:latin typeface="+mj-lt"/>
              </a:rPr>
              <a:t> yang </a:t>
            </a:r>
            <a:r>
              <a:rPr lang="en-US" sz="2400" b="1" dirty="0" err="1" smtClean="0">
                <a:latin typeface="+mj-lt"/>
              </a:rPr>
              <a:t>bekerja</a:t>
            </a:r>
            <a:r>
              <a:rPr lang="en-US" sz="2400" b="1" dirty="0" smtClean="0">
                <a:latin typeface="+mj-lt"/>
              </a:rPr>
              <a:t> </a:t>
            </a:r>
            <a:r>
              <a:rPr lang="en-US" sz="2400" b="1" dirty="0" err="1" smtClean="0">
                <a:latin typeface="+mj-lt"/>
              </a:rPr>
              <a:t>pada</a:t>
            </a:r>
            <a:r>
              <a:rPr lang="en-US" sz="2400" b="1" dirty="0" smtClean="0">
                <a:latin typeface="+mj-lt"/>
              </a:rPr>
              <a:t> layer </a:t>
            </a:r>
            <a:r>
              <a:rPr lang="en-US" sz="2400" b="1" dirty="0" err="1" smtClean="0">
                <a:latin typeface="+mj-lt"/>
              </a:rPr>
              <a:t>pertama</a:t>
            </a:r>
            <a:r>
              <a:rPr lang="en-US" sz="2400" b="1" dirty="0" smtClean="0">
                <a:latin typeface="+mj-lt"/>
              </a:rPr>
              <a:t> OSI (physical layer).</a:t>
            </a:r>
            <a:endParaRPr lang="id-ID" sz="2400" b="1" dirty="0">
              <a:latin typeface="+mj-lt"/>
            </a:endParaRPr>
          </a:p>
        </p:txBody>
      </p:sp>
      <p:sp>
        <p:nvSpPr>
          <p:cNvPr id="12" name="Rectangle 11"/>
          <p:cNvSpPr/>
          <p:nvPr/>
        </p:nvSpPr>
        <p:spPr>
          <a:xfrm>
            <a:off x="642910" y="1571612"/>
            <a:ext cx="5214974"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1. NIC (Network Interface Card)</a:t>
            </a:r>
            <a:endParaRPr lang="id-ID" sz="2400" b="1" dirty="0">
              <a:solidFill>
                <a:srgbClr val="FF0000"/>
              </a:solidFill>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42910" y="1643050"/>
            <a:ext cx="5214974"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1. NIC (Network Interface Card)</a:t>
            </a:r>
            <a:endParaRPr lang="id-ID" sz="2400" b="1" dirty="0">
              <a:solidFill>
                <a:srgbClr val="FF0000"/>
              </a:solidFill>
              <a:latin typeface="+mj-lt"/>
            </a:endParaRPr>
          </a:p>
        </p:txBody>
      </p:sp>
      <p:pic>
        <p:nvPicPr>
          <p:cNvPr id="47106" name="Picture 1"/>
          <p:cNvPicPr>
            <a:picLocks noChangeAspect="1" noChangeArrowheads="1"/>
          </p:cNvPicPr>
          <p:nvPr/>
        </p:nvPicPr>
        <p:blipFill>
          <a:blip r:embed="rId3"/>
          <a:srcRect/>
          <a:stretch>
            <a:fillRect/>
          </a:stretch>
        </p:blipFill>
        <p:spPr bwMode="auto">
          <a:xfrm>
            <a:off x="1928794" y="2428868"/>
            <a:ext cx="5408046" cy="3571900"/>
          </a:xfrm>
          <a:prstGeom prst="rect">
            <a:avLst/>
          </a:prstGeom>
          <a:noFill/>
          <a:ln w="9525">
            <a:noFill/>
            <a:miter lim="800000"/>
            <a:headEnd/>
            <a:tailEnd/>
          </a:ln>
        </p:spPr>
      </p:pic>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85720" y="2071678"/>
            <a:ext cx="8643998" cy="2677656"/>
          </a:xfrm>
          <a:prstGeom prst="rect">
            <a:avLst/>
          </a:prstGeom>
          <a:noFill/>
        </p:spPr>
        <p:txBody>
          <a:bodyPr wrap="square" rtlCol="0">
            <a:spAutoFit/>
          </a:bodyPr>
          <a:lstStyle/>
          <a:p>
            <a:pPr lvl="0" algn="just"/>
            <a:r>
              <a:rPr lang="en-US" sz="2800" b="1" dirty="0" smtClean="0"/>
              <a:t>Passive Hub </a:t>
            </a:r>
            <a:r>
              <a:rPr lang="en-US" sz="2800" b="1" dirty="0" err="1" smtClean="0"/>
              <a:t>atau</a:t>
            </a:r>
            <a:r>
              <a:rPr lang="en-US" sz="2800" b="1" dirty="0" smtClean="0"/>
              <a:t> Concentrator</a:t>
            </a:r>
            <a:endParaRPr lang="id-ID" sz="2800" b="1" dirty="0" smtClean="0"/>
          </a:p>
          <a:p>
            <a:pPr marL="530225" algn="just"/>
            <a:r>
              <a:rPr lang="en-US" sz="2800" b="1" dirty="0" smtClean="0"/>
              <a:t>Hub </a:t>
            </a:r>
            <a:r>
              <a:rPr lang="en-US" sz="2800" b="1" dirty="0" err="1" smtClean="0"/>
              <a:t>biasa</a:t>
            </a:r>
            <a:r>
              <a:rPr lang="en-US" sz="2800" b="1" dirty="0" smtClean="0"/>
              <a:t> yang </a:t>
            </a:r>
            <a:r>
              <a:rPr lang="en-US" sz="2800" b="1" dirty="0" err="1" smtClean="0"/>
              <a:t>hanya</a:t>
            </a:r>
            <a:r>
              <a:rPr lang="en-US" sz="2800" b="1" dirty="0" smtClean="0"/>
              <a:t> </a:t>
            </a:r>
            <a:r>
              <a:rPr lang="en-US" sz="2800" b="1" dirty="0" err="1" smtClean="0"/>
              <a:t>meneruskan</a:t>
            </a:r>
            <a:r>
              <a:rPr lang="en-US" sz="2800" b="1" dirty="0" smtClean="0"/>
              <a:t> </a:t>
            </a:r>
            <a:r>
              <a:rPr lang="en-US" sz="2800" b="1" dirty="0" err="1" smtClean="0"/>
              <a:t>sinyal</a:t>
            </a:r>
            <a:r>
              <a:rPr lang="en-US" sz="2800" b="1" dirty="0" smtClean="0"/>
              <a:t> </a:t>
            </a:r>
            <a:r>
              <a:rPr lang="en-US" sz="2800" b="1" dirty="0" err="1" smtClean="0"/>
              <a:t>ke</a:t>
            </a:r>
            <a:r>
              <a:rPr lang="en-US" sz="2800" b="1" dirty="0" smtClean="0"/>
              <a:t> </a:t>
            </a:r>
            <a:r>
              <a:rPr lang="en-US" sz="2800" b="1" dirty="0" err="1" smtClean="0"/>
              <a:t>seluruh</a:t>
            </a:r>
            <a:r>
              <a:rPr lang="en-US" sz="2800" b="1" dirty="0" smtClean="0"/>
              <a:t> node. Passive Hub </a:t>
            </a:r>
            <a:r>
              <a:rPr lang="en-US" sz="2800" b="1" dirty="0" err="1" smtClean="0"/>
              <a:t>tidak</a:t>
            </a:r>
            <a:r>
              <a:rPr lang="en-US" sz="2800" b="1" dirty="0" smtClean="0"/>
              <a:t> </a:t>
            </a:r>
            <a:r>
              <a:rPr lang="en-US" sz="2800" b="1" dirty="0" err="1" smtClean="0"/>
              <a:t>akan</a:t>
            </a:r>
            <a:r>
              <a:rPr lang="en-US" sz="2800" b="1" dirty="0" smtClean="0"/>
              <a:t> </a:t>
            </a:r>
            <a:r>
              <a:rPr lang="en-US" sz="2800" b="1" dirty="0" err="1" smtClean="0"/>
              <a:t>memperkuat</a:t>
            </a:r>
            <a:r>
              <a:rPr lang="en-US" sz="2800" b="1" dirty="0" smtClean="0"/>
              <a:t> </a:t>
            </a:r>
            <a:r>
              <a:rPr lang="en-US" sz="2800" b="1" dirty="0" err="1" smtClean="0"/>
              <a:t>sinyal</a:t>
            </a:r>
            <a:r>
              <a:rPr lang="en-US" sz="2800" b="1" dirty="0" smtClean="0"/>
              <a:t> yang </a:t>
            </a:r>
            <a:r>
              <a:rPr lang="en-US" sz="2800" b="1" dirty="0" err="1" smtClean="0"/>
              <a:t>datang</a:t>
            </a:r>
            <a:r>
              <a:rPr lang="en-US" sz="2800" b="1" dirty="0" smtClean="0"/>
              <a:t> </a:t>
            </a:r>
            <a:r>
              <a:rPr lang="en-US" sz="2800" b="1" dirty="0" err="1" smtClean="0"/>
              <a:t>sehingga</a:t>
            </a:r>
            <a:r>
              <a:rPr lang="en-US" sz="2800" b="1" dirty="0" smtClean="0"/>
              <a:t> </a:t>
            </a:r>
            <a:r>
              <a:rPr lang="en-US" sz="2800" b="1" dirty="0" err="1" smtClean="0"/>
              <a:t>tidak</a:t>
            </a:r>
            <a:r>
              <a:rPr lang="en-US" sz="2800" b="1" dirty="0" smtClean="0"/>
              <a:t> </a:t>
            </a:r>
            <a:r>
              <a:rPr lang="en-US" sz="2800" b="1" dirty="0" err="1" smtClean="0"/>
              <a:t>dapat</a:t>
            </a:r>
            <a:r>
              <a:rPr lang="en-US" sz="2800" b="1" dirty="0" smtClean="0"/>
              <a:t> </a:t>
            </a:r>
            <a:r>
              <a:rPr lang="en-US" sz="2800" b="1" dirty="0" err="1" smtClean="0"/>
              <a:t>digunakan</a:t>
            </a:r>
            <a:r>
              <a:rPr lang="en-US" sz="2800" b="1" dirty="0" smtClean="0"/>
              <a:t> </a:t>
            </a:r>
            <a:r>
              <a:rPr lang="en-US" sz="2800" b="1" dirty="0" err="1" smtClean="0"/>
              <a:t>untuk</a:t>
            </a:r>
            <a:r>
              <a:rPr lang="en-US" sz="2800" b="1" dirty="0" smtClean="0"/>
              <a:t> </a:t>
            </a:r>
            <a:r>
              <a:rPr lang="en-US" sz="2800" b="1" dirty="0" err="1" smtClean="0"/>
              <a:t>menjangkau</a:t>
            </a:r>
            <a:r>
              <a:rPr lang="en-US" sz="2800" b="1" dirty="0" smtClean="0"/>
              <a:t> area yang </a:t>
            </a:r>
            <a:r>
              <a:rPr lang="en-US" sz="2800" b="1" dirty="0" err="1" smtClean="0"/>
              <a:t>lebih</a:t>
            </a:r>
            <a:r>
              <a:rPr lang="en-US" sz="2800" b="1" dirty="0" smtClean="0"/>
              <a:t> </a:t>
            </a:r>
            <a:r>
              <a:rPr lang="en-US" sz="2800" b="1" dirty="0" err="1" smtClean="0"/>
              <a:t>besar</a:t>
            </a:r>
            <a:r>
              <a:rPr lang="en-US" sz="2800" b="1" dirty="0" smtClean="0"/>
              <a:t>. Hub </a:t>
            </a:r>
            <a:r>
              <a:rPr lang="en-US" sz="2800" b="1" dirty="0" err="1" smtClean="0"/>
              <a:t>ini</a:t>
            </a:r>
            <a:r>
              <a:rPr lang="en-US" sz="2800" b="1" dirty="0" smtClean="0"/>
              <a:t> </a:t>
            </a:r>
            <a:r>
              <a:rPr lang="en-US" sz="2800" b="1" dirty="0" err="1" smtClean="0"/>
              <a:t>bekerja</a:t>
            </a:r>
            <a:r>
              <a:rPr lang="en-US" sz="2800" b="1" dirty="0" smtClean="0"/>
              <a:t> </a:t>
            </a:r>
            <a:r>
              <a:rPr lang="en-US" sz="2800" b="1" dirty="0" err="1" smtClean="0"/>
              <a:t>pada</a:t>
            </a:r>
            <a:r>
              <a:rPr lang="en-US" sz="2800" b="1" dirty="0" smtClean="0"/>
              <a:t> physical layer.</a:t>
            </a:r>
            <a:endParaRPr lang="id-ID" sz="2800" b="1" dirty="0">
              <a:latin typeface="+mj-lt"/>
            </a:endParaRPr>
          </a:p>
        </p:txBody>
      </p:sp>
      <p:sp>
        <p:nvSpPr>
          <p:cNvPr id="12" name="Rectangle 11"/>
          <p:cNvSpPr/>
          <p:nvPr/>
        </p:nvSpPr>
        <p:spPr>
          <a:xfrm>
            <a:off x="642910" y="1571612"/>
            <a:ext cx="142876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2. HUB</a:t>
            </a:r>
            <a:endParaRPr lang="id-ID" sz="2400" b="1" dirty="0">
              <a:solidFill>
                <a:srgbClr val="FF0000"/>
              </a:solidFill>
              <a:latin typeface="+mj-lt"/>
            </a:endParaRPr>
          </a:p>
        </p:txBody>
      </p:sp>
      <p:sp>
        <p:nvSpPr>
          <p:cNvPr id="7" name="TextBox 6"/>
          <p:cNvSpPr txBox="1"/>
          <p:nvPr/>
        </p:nvSpPr>
        <p:spPr>
          <a:xfrm>
            <a:off x="285720" y="4756390"/>
            <a:ext cx="8643998" cy="1815882"/>
          </a:xfrm>
          <a:prstGeom prst="rect">
            <a:avLst/>
          </a:prstGeom>
          <a:noFill/>
        </p:spPr>
        <p:txBody>
          <a:bodyPr wrap="square" rtlCol="0">
            <a:spAutoFit/>
          </a:bodyPr>
          <a:lstStyle/>
          <a:p>
            <a:pPr lvl="0" algn="just"/>
            <a:r>
              <a:rPr lang="en-US" sz="2800" b="1" dirty="0" smtClean="0"/>
              <a:t>Active Hub </a:t>
            </a:r>
            <a:r>
              <a:rPr lang="en-US" sz="2800" b="1" dirty="0" err="1" smtClean="0"/>
              <a:t>atau</a:t>
            </a:r>
            <a:r>
              <a:rPr lang="en-US" sz="2800" b="1" dirty="0" smtClean="0"/>
              <a:t> Multiport Repeater</a:t>
            </a:r>
            <a:endParaRPr lang="id-ID" sz="2800" b="1" dirty="0" smtClean="0"/>
          </a:p>
          <a:p>
            <a:pPr marL="530225" algn="just"/>
            <a:r>
              <a:rPr lang="en-US" sz="2800" b="1" dirty="0" err="1" smtClean="0"/>
              <a:t>Dapat</a:t>
            </a:r>
            <a:r>
              <a:rPr lang="en-US" sz="2800" b="1" dirty="0" smtClean="0"/>
              <a:t> </a:t>
            </a:r>
            <a:r>
              <a:rPr lang="en-US" sz="2800" b="1" dirty="0" err="1" smtClean="0"/>
              <a:t>memperkuat</a:t>
            </a:r>
            <a:r>
              <a:rPr lang="en-US" sz="2800" b="1" dirty="0" smtClean="0"/>
              <a:t> </a:t>
            </a:r>
            <a:r>
              <a:rPr lang="en-US" sz="2800" b="1" dirty="0" err="1" smtClean="0"/>
              <a:t>sinyal</a:t>
            </a:r>
            <a:r>
              <a:rPr lang="en-US" sz="2800" b="1" dirty="0" smtClean="0"/>
              <a:t> yang </a:t>
            </a:r>
            <a:r>
              <a:rPr lang="en-US" sz="2800" b="1" dirty="0" err="1" smtClean="0"/>
              <a:t>datang</a:t>
            </a:r>
            <a:r>
              <a:rPr lang="en-US" sz="2800" b="1" dirty="0" smtClean="0"/>
              <a:t> </a:t>
            </a:r>
            <a:r>
              <a:rPr lang="en-US" sz="2800" b="1" dirty="0" err="1" smtClean="0"/>
              <a:t>sehingga</a:t>
            </a:r>
            <a:r>
              <a:rPr lang="en-US" sz="2800" b="1" dirty="0" smtClean="0"/>
              <a:t> </a:t>
            </a:r>
            <a:r>
              <a:rPr lang="en-US" sz="2800" b="1" dirty="0" err="1" smtClean="0"/>
              <a:t>dapat</a:t>
            </a:r>
            <a:r>
              <a:rPr lang="en-US" sz="2800" b="1" dirty="0" smtClean="0"/>
              <a:t> </a:t>
            </a:r>
            <a:r>
              <a:rPr lang="en-US" sz="2800" b="1" dirty="0" err="1" smtClean="0"/>
              <a:t>menjangkau</a:t>
            </a:r>
            <a:r>
              <a:rPr lang="en-US" sz="2800" b="1" dirty="0" smtClean="0"/>
              <a:t> area yang </a:t>
            </a:r>
            <a:r>
              <a:rPr lang="en-US" sz="2800" b="1" dirty="0" err="1" smtClean="0"/>
              <a:t>lebih</a:t>
            </a:r>
            <a:r>
              <a:rPr lang="en-US" sz="2800" b="1" dirty="0" smtClean="0"/>
              <a:t> </a:t>
            </a:r>
            <a:r>
              <a:rPr lang="en-US" sz="2800" b="1" dirty="0" err="1" smtClean="0"/>
              <a:t>besar</a:t>
            </a:r>
            <a:r>
              <a:rPr lang="en-US" sz="2800" b="1" dirty="0" smtClean="0"/>
              <a:t>. Hub </a:t>
            </a:r>
            <a:r>
              <a:rPr lang="en-US" sz="2800" b="1" dirty="0" err="1" smtClean="0"/>
              <a:t>ini</a:t>
            </a:r>
            <a:r>
              <a:rPr lang="en-US" sz="2800" b="1" dirty="0" smtClean="0"/>
              <a:t> </a:t>
            </a:r>
            <a:r>
              <a:rPr lang="en-US" sz="2800" b="1" dirty="0" err="1" smtClean="0"/>
              <a:t>bekerja</a:t>
            </a:r>
            <a:r>
              <a:rPr lang="en-US" sz="2800" b="1" dirty="0" smtClean="0"/>
              <a:t> </a:t>
            </a:r>
            <a:r>
              <a:rPr lang="en-US" sz="2800" b="1" dirty="0" err="1" smtClean="0"/>
              <a:t>pada</a:t>
            </a:r>
            <a:r>
              <a:rPr lang="en-US" sz="2800" b="1" dirty="0" smtClean="0"/>
              <a:t> physical layer.</a:t>
            </a:r>
            <a:endParaRPr lang="id-ID" sz="2800" b="1" dirty="0"/>
          </a:p>
        </p:txBody>
      </p:sp>
      <p:sp>
        <p:nvSpPr>
          <p:cNvPr id="6" name="Title 5"/>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4"/>
          <p:cNvPicPr>
            <a:picLocks noChangeAspect="1" noChangeArrowheads="1"/>
          </p:cNvPicPr>
          <p:nvPr/>
        </p:nvPicPr>
        <p:blipFill>
          <a:blip r:embed="rId3"/>
          <a:srcRect t="10001" b="10001"/>
          <a:stretch>
            <a:fillRect/>
          </a:stretch>
        </p:blipFill>
        <p:spPr bwMode="auto">
          <a:xfrm>
            <a:off x="2428860" y="4071942"/>
            <a:ext cx="3214710" cy="2576714"/>
          </a:xfrm>
          <a:prstGeom prst="rect">
            <a:avLst/>
          </a:prstGeom>
          <a:noFill/>
          <a:ln w="9525">
            <a:noFill/>
            <a:miter lim="800000"/>
            <a:headEnd/>
            <a:tailEnd/>
          </a:ln>
        </p:spPr>
      </p:pic>
      <p:sp>
        <p:nvSpPr>
          <p:cNvPr id="9" name="TextBox 8"/>
          <p:cNvSpPr txBox="1"/>
          <p:nvPr/>
        </p:nvSpPr>
        <p:spPr>
          <a:xfrm>
            <a:off x="571472" y="1500174"/>
            <a:ext cx="8143932" cy="2677656"/>
          </a:xfrm>
          <a:prstGeom prst="rect">
            <a:avLst/>
          </a:prstGeom>
          <a:noFill/>
        </p:spPr>
        <p:txBody>
          <a:bodyPr wrap="square" rtlCol="0">
            <a:spAutoFit/>
          </a:bodyPr>
          <a:lstStyle/>
          <a:p>
            <a:pPr lvl="0" algn="just"/>
            <a:r>
              <a:rPr lang="en-US" sz="2800" b="1" dirty="0" err="1" smtClean="0"/>
              <a:t>Intellegent</a:t>
            </a:r>
            <a:r>
              <a:rPr lang="en-US" sz="2800" b="1" dirty="0" smtClean="0"/>
              <a:t> Hub</a:t>
            </a:r>
            <a:endParaRPr lang="id-ID" sz="2800" b="1" dirty="0" smtClean="0"/>
          </a:p>
          <a:p>
            <a:pPr marL="530225" algn="just"/>
            <a:r>
              <a:rPr lang="en-US" sz="2800" b="1" dirty="0" err="1" smtClean="0"/>
              <a:t>Umumnya</a:t>
            </a:r>
            <a:r>
              <a:rPr lang="en-US" sz="2800" b="1" dirty="0" smtClean="0"/>
              <a:t> </a:t>
            </a:r>
            <a:r>
              <a:rPr lang="en-US" sz="2800" b="1" dirty="0" err="1" smtClean="0"/>
              <a:t>dapat</a:t>
            </a:r>
            <a:r>
              <a:rPr lang="en-US" sz="2800" b="1" dirty="0" smtClean="0"/>
              <a:t> </a:t>
            </a:r>
            <a:r>
              <a:rPr lang="en-US" sz="2800" b="1" dirty="0" err="1" smtClean="0"/>
              <a:t>digabungkan</a:t>
            </a:r>
            <a:r>
              <a:rPr lang="en-US" sz="2800" b="1" dirty="0" smtClean="0"/>
              <a:t> </a:t>
            </a:r>
            <a:r>
              <a:rPr lang="en-US" sz="2800" b="1" dirty="0" err="1" smtClean="0"/>
              <a:t>atau</a:t>
            </a:r>
            <a:r>
              <a:rPr lang="en-US" sz="2800" b="1" dirty="0" smtClean="0"/>
              <a:t> </a:t>
            </a:r>
            <a:r>
              <a:rPr lang="en-US" sz="2800" b="1" dirty="0" err="1" smtClean="0"/>
              <a:t>ditumpuk</a:t>
            </a:r>
            <a:r>
              <a:rPr lang="en-US" sz="2800" b="1" dirty="0" smtClean="0"/>
              <a:t> (stackable hub). Hub </a:t>
            </a:r>
            <a:r>
              <a:rPr lang="en-US" sz="2800" b="1" dirty="0" err="1" smtClean="0"/>
              <a:t>jenis</a:t>
            </a:r>
            <a:r>
              <a:rPr lang="en-US" sz="2800" b="1" dirty="0" smtClean="0"/>
              <a:t> </a:t>
            </a:r>
            <a:r>
              <a:rPr lang="en-US" sz="2800" b="1" dirty="0" err="1" smtClean="0"/>
              <a:t>ini</a:t>
            </a:r>
            <a:r>
              <a:rPr lang="en-US" sz="2800" b="1" dirty="0" smtClean="0"/>
              <a:t> </a:t>
            </a:r>
            <a:r>
              <a:rPr lang="en-US" sz="2800" b="1" dirty="0" err="1" smtClean="0"/>
              <a:t>dapat</a:t>
            </a:r>
            <a:r>
              <a:rPr lang="en-US" sz="2800" b="1" dirty="0" smtClean="0"/>
              <a:t> </a:t>
            </a:r>
            <a:r>
              <a:rPr lang="en-US" sz="2800" b="1" dirty="0" err="1" smtClean="0"/>
              <a:t>melakukan</a:t>
            </a:r>
            <a:r>
              <a:rPr lang="en-US" sz="2800" b="1" dirty="0" smtClean="0"/>
              <a:t> </a:t>
            </a:r>
            <a:r>
              <a:rPr lang="en-US" sz="2800" b="1" dirty="0" err="1" smtClean="0"/>
              <a:t>seleksi</a:t>
            </a:r>
            <a:r>
              <a:rPr lang="en-US" sz="2800" b="1" dirty="0" smtClean="0"/>
              <a:t> </a:t>
            </a:r>
            <a:r>
              <a:rPr lang="en-US" sz="2800" b="1" dirty="0" err="1" smtClean="0"/>
              <a:t>alamat</a:t>
            </a:r>
            <a:r>
              <a:rPr lang="en-US" sz="2800" b="1" dirty="0" smtClean="0"/>
              <a:t> </a:t>
            </a:r>
            <a:r>
              <a:rPr lang="en-US" sz="2800" b="1" dirty="0" err="1" smtClean="0"/>
              <a:t>paket</a:t>
            </a:r>
            <a:r>
              <a:rPr lang="en-US" sz="2800" b="1" dirty="0" smtClean="0"/>
              <a:t> data </a:t>
            </a:r>
            <a:r>
              <a:rPr lang="en-US" sz="2800" b="1" dirty="0" err="1" smtClean="0"/>
              <a:t>tujuan</a:t>
            </a:r>
            <a:r>
              <a:rPr lang="en-US" sz="2800" b="1" dirty="0" smtClean="0"/>
              <a:t>, </a:t>
            </a:r>
            <a:r>
              <a:rPr lang="en-US" sz="2800" b="1" dirty="0" err="1" smtClean="0"/>
              <a:t>sehingga</a:t>
            </a:r>
            <a:r>
              <a:rPr lang="en-US" sz="2800" b="1" dirty="0" smtClean="0"/>
              <a:t> </a:t>
            </a:r>
            <a:r>
              <a:rPr lang="en-US" sz="2800" b="1" dirty="0" err="1" smtClean="0"/>
              <a:t>hanya</a:t>
            </a:r>
            <a:r>
              <a:rPr lang="en-US" sz="2800" b="1" dirty="0" smtClean="0"/>
              <a:t> node </a:t>
            </a:r>
            <a:r>
              <a:rPr lang="en-US" sz="2800" b="1" dirty="0" err="1" smtClean="0"/>
              <a:t>tertentu</a:t>
            </a:r>
            <a:r>
              <a:rPr lang="en-US" sz="2800" b="1" dirty="0" smtClean="0"/>
              <a:t> </a:t>
            </a:r>
            <a:r>
              <a:rPr lang="en-US" sz="2800" b="1" dirty="0" err="1" smtClean="0"/>
              <a:t>saja</a:t>
            </a:r>
            <a:r>
              <a:rPr lang="en-US" sz="2800" b="1" dirty="0" smtClean="0"/>
              <a:t> yang </a:t>
            </a:r>
            <a:r>
              <a:rPr lang="en-US" sz="2800" b="1" dirty="0" err="1" smtClean="0"/>
              <a:t>dapat</a:t>
            </a:r>
            <a:r>
              <a:rPr lang="en-US" sz="2800" b="1" dirty="0" smtClean="0"/>
              <a:t> </a:t>
            </a:r>
            <a:r>
              <a:rPr lang="en-US" sz="2800" b="1" dirty="0" err="1" smtClean="0"/>
              <a:t>menerima</a:t>
            </a:r>
            <a:r>
              <a:rPr lang="en-US" sz="2800" b="1" dirty="0" smtClean="0"/>
              <a:t> data. </a:t>
            </a:r>
            <a:r>
              <a:rPr lang="en-US" sz="2800" b="1" dirty="0" err="1" smtClean="0"/>
              <a:t>Bekerja</a:t>
            </a:r>
            <a:r>
              <a:rPr lang="en-US" sz="2800" b="1" dirty="0" smtClean="0"/>
              <a:t> </a:t>
            </a:r>
            <a:r>
              <a:rPr lang="en-US" sz="2800" b="1" dirty="0" err="1" smtClean="0"/>
              <a:t>pada</a:t>
            </a:r>
            <a:r>
              <a:rPr lang="en-US" sz="2800" b="1" dirty="0" smtClean="0"/>
              <a:t> </a:t>
            </a:r>
            <a:r>
              <a:rPr lang="en-US" sz="2800" b="1" dirty="0" err="1" smtClean="0"/>
              <a:t>Datalink</a:t>
            </a:r>
            <a:r>
              <a:rPr lang="en-US" sz="2800" b="1" dirty="0" smtClean="0"/>
              <a:t> Layer.</a:t>
            </a:r>
            <a:endParaRPr lang="id-ID" sz="2800" b="1" dirty="0"/>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42910" y="1627519"/>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3. Repeater</a:t>
            </a:r>
            <a:endParaRPr lang="id-ID" sz="2400" b="1" dirty="0">
              <a:solidFill>
                <a:srgbClr val="FF0000"/>
              </a:solidFill>
              <a:latin typeface="+mj-lt"/>
            </a:endParaRPr>
          </a:p>
        </p:txBody>
      </p:sp>
      <p:sp>
        <p:nvSpPr>
          <p:cNvPr id="9" name="TextBox 8"/>
          <p:cNvSpPr txBox="1"/>
          <p:nvPr/>
        </p:nvSpPr>
        <p:spPr>
          <a:xfrm>
            <a:off x="571472" y="2341899"/>
            <a:ext cx="8143932" cy="3257174"/>
          </a:xfrm>
          <a:prstGeom prst="rect">
            <a:avLst/>
          </a:prstGeom>
          <a:noFill/>
        </p:spPr>
        <p:txBody>
          <a:bodyPr wrap="square" rtlCol="0">
            <a:spAutoFit/>
          </a:bodyPr>
          <a:lstStyle/>
          <a:p>
            <a:pPr marL="360363" indent="-360363">
              <a:lnSpc>
                <a:spcPct val="150000"/>
              </a:lnSpc>
              <a:buFont typeface="Wingdings" pitchFamily="2" charset="2"/>
              <a:buChar char="q"/>
            </a:pPr>
            <a:r>
              <a:rPr lang="en-US" sz="2800" b="1" dirty="0" smtClean="0"/>
              <a:t>Repeater </a:t>
            </a:r>
            <a:r>
              <a:rPr lang="en-US" sz="2800" b="1" dirty="0" err="1" smtClean="0"/>
              <a:t>merupakan</a:t>
            </a:r>
            <a:r>
              <a:rPr lang="en-US" sz="2800" b="1" dirty="0" smtClean="0"/>
              <a:t> </a:t>
            </a:r>
            <a:r>
              <a:rPr lang="en-US" sz="2800" b="1" dirty="0" err="1" smtClean="0"/>
              <a:t>salah</a:t>
            </a:r>
            <a:r>
              <a:rPr lang="en-US" sz="2800" b="1" dirty="0" smtClean="0"/>
              <a:t> </a:t>
            </a:r>
            <a:r>
              <a:rPr lang="en-US" sz="2800" b="1" dirty="0" err="1" smtClean="0"/>
              <a:t>satu</a:t>
            </a:r>
            <a:r>
              <a:rPr lang="en-US" sz="2800" b="1" dirty="0" smtClean="0"/>
              <a:t> </a:t>
            </a:r>
            <a:r>
              <a:rPr lang="en-US" sz="2800" b="1" dirty="0" err="1" smtClean="0"/>
              <a:t>contoh</a:t>
            </a:r>
            <a:r>
              <a:rPr lang="en-US" sz="2800" b="1" dirty="0" smtClean="0"/>
              <a:t> Active Hub. Repeater </a:t>
            </a:r>
            <a:r>
              <a:rPr lang="en-US" sz="2800" b="1" dirty="0" err="1" smtClean="0"/>
              <a:t>dapat</a:t>
            </a:r>
            <a:r>
              <a:rPr lang="en-US" sz="2800" b="1" dirty="0" smtClean="0"/>
              <a:t> </a:t>
            </a:r>
            <a:r>
              <a:rPr lang="en-US" sz="2800" b="1" dirty="0" err="1" smtClean="0"/>
              <a:t>menerima</a:t>
            </a:r>
            <a:r>
              <a:rPr lang="en-US" sz="2800" b="1" dirty="0" smtClean="0"/>
              <a:t> </a:t>
            </a:r>
            <a:r>
              <a:rPr lang="en-US" sz="2800" b="1" dirty="0" err="1" smtClean="0"/>
              <a:t>sinyal</a:t>
            </a:r>
            <a:r>
              <a:rPr lang="en-US" sz="2800" b="1" dirty="0" smtClean="0"/>
              <a:t>, </a:t>
            </a:r>
            <a:r>
              <a:rPr lang="en-US" sz="2800" b="1" dirty="0" err="1" smtClean="0"/>
              <a:t>memperkuat</a:t>
            </a:r>
            <a:r>
              <a:rPr lang="en-US" sz="2800" b="1" dirty="0" smtClean="0"/>
              <a:t>, </a:t>
            </a:r>
            <a:r>
              <a:rPr lang="en-US" sz="2800" b="1" dirty="0" err="1" smtClean="0"/>
              <a:t>dan</a:t>
            </a:r>
            <a:r>
              <a:rPr lang="en-US" sz="2800" b="1" dirty="0" smtClean="0"/>
              <a:t> </a:t>
            </a:r>
            <a:r>
              <a:rPr lang="en-US" sz="2800" b="1" dirty="0" err="1" smtClean="0"/>
              <a:t>mengirim</a:t>
            </a:r>
            <a:r>
              <a:rPr lang="en-US" sz="2800" b="1" dirty="0" smtClean="0"/>
              <a:t> </a:t>
            </a:r>
            <a:r>
              <a:rPr lang="en-US" sz="2800" b="1" dirty="0" err="1" smtClean="0"/>
              <a:t>kambali</a:t>
            </a:r>
            <a:r>
              <a:rPr lang="en-US" sz="2800" b="1" dirty="0" smtClean="0"/>
              <a:t> </a:t>
            </a:r>
            <a:r>
              <a:rPr lang="en-US" sz="2800" b="1" dirty="0" err="1" smtClean="0"/>
              <a:t>sinyal</a:t>
            </a:r>
            <a:r>
              <a:rPr lang="en-US" sz="2800" b="1" dirty="0" smtClean="0"/>
              <a:t> </a:t>
            </a:r>
            <a:r>
              <a:rPr lang="en-US" sz="2800" b="1" dirty="0" err="1" smtClean="0"/>
              <a:t>tersebut</a:t>
            </a:r>
            <a:r>
              <a:rPr lang="en-US" sz="2800" b="1" dirty="0" smtClean="0"/>
              <a:t> </a:t>
            </a:r>
            <a:r>
              <a:rPr lang="en-US" sz="2800" b="1" dirty="0" err="1" smtClean="0"/>
              <a:t>ke</a:t>
            </a:r>
            <a:r>
              <a:rPr lang="en-US" sz="2800" b="1" dirty="0" smtClean="0"/>
              <a:t> </a:t>
            </a:r>
            <a:r>
              <a:rPr lang="en-US" sz="2800" b="1" dirty="0" err="1" smtClean="0"/>
              <a:t>tempat</a:t>
            </a:r>
            <a:r>
              <a:rPr lang="en-US" sz="2800" b="1" dirty="0" smtClean="0"/>
              <a:t> lain. </a:t>
            </a:r>
            <a:endParaRPr lang="id-ID" sz="2800" b="1" dirty="0" smtClean="0"/>
          </a:p>
          <a:p>
            <a:pPr marL="360363" indent="-360363">
              <a:lnSpc>
                <a:spcPct val="150000"/>
              </a:lnSpc>
              <a:buFont typeface="Wingdings" pitchFamily="2" charset="2"/>
              <a:buChar char="q"/>
            </a:pPr>
            <a:r>
              <a:rPr lang="en-US" sz="2800" b="1" dirty="0" err="1" smtClean="0"/>
              <a:t>Bekerja</a:t>
            </a:r>
            <a:r>
              <a:rPr lang="en-US" sz="2800" b="1" dirty="0" smtClean="0"/>
              <a:t> </a:t>
            </a:r>
            <a:r>
              <a:rPr lang="en-US" sz="2800" b="1" dirty="0" err="1" smtClean="0"/>
              <a:t>pada</a:t>
            </a:r>
            <a:r>
              <a:rPr lang="en-US" sz="2800" b="1" dirty="0" smtClean="0"/>
              <a:t> Physical Layer. </a:t>
            </a:r>
            <a:endParaRPr lang="id-ID" sz="2800" b="1" dirty="0"/>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dirty="0" smtClean="0">
                <a:solidFill>
                  <a:schemeClr val="tx1"/>
                </a:solidFill>
              </a:rPr>
              <a:t>Pengertian</a:t>
            </a:r>
            <a:endParaRPr lang="en-US" dirty="0">
              <a:solidFill>
                <a:schemeClr val="tx1"/>
              </a:solidFill>
            </a:endParaRPr>
          </a:p>
        </p:txBody>
      </p:sp>
      <p:sp>
        <p:nvSpPr>
          <p:cNvPr id="3" name="Content Placeholder 2"/>
          <p:cNvSpPr>
            <a:spLocks noGrp="1"/>
          </p:cNvSpPr>
          <p:nvPr>
            <p:ph idx="1"/>
          </p:nvPr>
        </p:nvSpPr>
        <p:spPr>
          <a:xfrm>
            <a:off x="928662" y="3886216"/>
            <a:ext cx="7143800" cy="1971676"/>
          </a:xfrm>
        </p:spPr>
        <p:txBody>
          <a:bodyPr>
            <a:normAutofit/>
          </a:bodyPr>
          <a:lstStyle/>
          <a:p>
            <a:pPr marL="0" indent="0" algn="ctr">
              <a:buNone/>
            </a:pPr>
            <a:r>
              <a:rPr lang="en-US" b="1" dirty="0" err="1" smtClean="0"/>
              <a:t>kumpulan</a:t>
            </a:r>
            <a:r>
              <a:rPr lang="en-US" b="1" dirty="0" smtClean="0"/>
              <a:t> </a:t>
            </a:r>
            <a:r>
              <a:rPr lang="en-US" b="1" dirty="0" err="1" smtClean="0"/>
              <a:t>beberapa</a:t>
            </a:r>
            <a:r>
              <a:rPr lang="en-US" b="1" dirty="0" smtClean="0"/>
              <a:t> </a:t>
            </a:r>
            <a:r>
              <a:rPr lang="en-US" b="1" dirty="0" err="1" smtClean="0"/>
              <a:t>komputer</a:t>
            </a:r>
            <a:r>
              <a:rPr lang="en-US" b="1" dirty="0" smtClean="0"/>
              <a:t> </a:t>
            </a:r>
            <a:r>
              <a:rPr lang="en-US" b="1" dirty="0" err="1" smtClean="0"/>
              <a:t>dan</a:t>
            </a:r>
            <a:r>
              <a:rPr lang="en-US" b="1" dirty="0" smtClean="0"/>
              <a:t> </a:t>
            </a:r>
            <a:r>
              <a:rPr lang="en-US" b="1" dirty="0" err="1" smtClean="0"/>
              <a:t>perangkat</a:t>
            </a:r>
            <a:r>
              <a:rPr lang="en-US" b="1" dirty="0" smtClean="0"/>
              <a:t> lain yang </a:t>
            </a:r>
            <a:r>
              <a:rPr lang="en-US" b="1" dirty="0" err="1" smtClean="0"/>
              <a:t>saling</a:t>
            </a:r>
            <a:r>
              <a:rPr lang="en-US" b="1" dirty="0" smtClean="0"/>
              <a:t> </a:t>
            </a:r>
            <a:r>
              <a:rPr lang="en-US" b="1" dirty="0" err="1" smtClean="0"/>
              <a:t>terhubung</a:t>
            </a:r>
            <a:r>
              <a:rPr lang="en-US" b="1" dirty="0" smtClean="0"/>
              <a:t> </a:t>
            </a:r>
            <a:r>
              <a:rPr lang="en-US" b="1" dirty="0" err="1" smtClean="0"/>
              <a:t>satu</a:t>
            </a:r>
            <a:r>
              <a:rPr lang="en-US" b="1" dirty="0" smtClean="0"/>
              <a:t> </a:t>
            </a:r>
            <a:r>
              <a:rPr lang="en-US" b="1" dirty="0" err="1" smtClean="0"/>
              <a:t>sama</a:t>
            </a:r>
            <a:r>
              <a:rPr lang="en-US" b="1" dirty="0" smtClean="0"/>
              <a:t> lain </a:t>
            </a:r>
            <a:r>
              <a:rPr lang="en-US" b="1" dirty="0" err="1" smtClean="0"/>
              <a:t>melalui</a:t>
            </a:r>
            <a:r>
              <a:rPr lang="en-US" b="1" dirty="0" smtClean="0"/>
              <a:t> media </a:t>
            </a:r>
            <a:r>
              <a:rPr lang="en-US" b="1" dirty="0" err="1" smtClean="0"/>
              <a:t>perantara</a:t>
            </a:r>
            <a:r>
              <a:rPr lang="en-US" b="1" dirty="0" smtClean="0"/>
              <a:t> </a:t>
            </a:r>
            <a:r>
              <a:rPr lang="en-US" b="1" dirty="0" err="1" smtClean="0"/>
              <a:t>berupa</a:t>
            </a:r>
            <a:r>
              <a:rPr lang="en-US" b="1" dirty="0" smtClean="0"/>
              <a:t> </a:t>
            </a:r>
            <a:r>
              <a:rPr lang="en-US" b="1" dirty="0" err="1" smtClean="0"/>
              <a:t>kabel</a:t>
            </a:r>
            <a:r>
              <a:rPr lang="en-US" b="1" dirty="0" smtClean="0"/>
              <a:t> </a:t>
            </a:r>
            <a:r>
              <a:rPr lang="en-US" b="1" dirty="0" err="1" smtClean="0"/>
              <a:t>maupun</a:t>
            </a:r>
            <a:r>
              <a:rPr lang="en-US" b="1" dirty="0" smtClean="0"/>
              <a:t> </a:t>
            </a:r>
            <a:r>
              <a:rPr lang="en-US" b="1" dirty="0" err="1" smtClean="0"/>
              <a:t>tanpa</a:t>
            </a:r>
            <a:r>
              <a:rPr lang="en-US" b="1" dirty="0" smtClean="0"/>
              <a:t> </a:t>
            </a:r>
            <a:r>
              <a:rPr lang="en-US" b="1" dirty="0" err="1" smtClean="0"/>
              <a:t>kabel</a:t>
            </a:r>
            <a:r>
              <a:rPr lang="en-US" b="1" dirty="0" smtClean="0"/>
              <a:t> (</a:t>
            </a:r>
            <a:r>
              <a:rPr lang="en-US" b="1" dirty="0" err="1" smtClean="0"/>
              <a:t>nirkabel</a:t>
            </a:r>
            <a:r>
              <a:rPr lang="en-US" b="1" dirty="0" smtClean="0"/>
              <a:t>). </a:t>
            </a:r>
            <a:endParaRPr lang="id-ID" b="1" dirty="0"/>
          </a:p>
        </p:txBody>
      </p:sp>
      <p:sp>
        <p:nvSpPr>
          <p:cNvPr id="5" name="Content Placeholder 2"/>
          <p:cNvSpPr txBox="1">
            <a:spLocks/>
          </p:cNvSpPr>
          <p:nvPr/>
        </p:nvSpPr>
        <p:spPr>
          <a:xfrm>
            <a:off x="2714612" y="1814514"/>
            <a:ext cx="3571900" cy="714380"/>
          </a:xfrm>
          <a:prstGeom prst="rect">
            <a:avLst/>
          </a:prstGeom>
        </p:spPr>
        <p:txBody>
          <a:bodyPr vert="horz">
            <a:normAutofit/>
          </a:bodyPr>
          <a:lstStyle/>
          <a:p>
            <a:pPr marL="548640" lvl="0" indent="-411480">
              <a:spcBef>
                <a:spcPct val="20000"/>
              </a:spcBef>
              <a:buClr>
                <a:schemeClr val="tx2">
                  <a:lumMod val="75000"/>
                </a:schemeClr>
              </a:buClr>
              <a:buSzPct val="100000"/>
              <a:defRPr/>
            </a:pPr>
            <a:r>
              <a:rPr lang="en-US" sz="2800" b="1" dirty="0" err="1" smtClean="0"/>
              <a:t>Jaringan</a:t>
            </a:r>
            <a:r>
              <a:rPr lang="en-US" sz="2800" b="1" dirty="0" smtClean="0"/>
              <a:t> </a:t>
            </a:r>
            <a:r>
              <a:rPr lang="en-US" sz="2800" b="1" dirty="0" err="1" smtClean="0"/>
              <a:t>komputer</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8" name="Down Arrow 7"/>
          <p:cNvSpPr/>
          <p:nvPr/>
        </p:nvSpPr>
        <p:spPr>
          <a:xfrm>
            <a:off x="4000496" y="2671770"/>
            <a:ext cx="785818" cy="92869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42910" y="1785926"/>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4. Bridge</a:t>
            </a:r>
            <a:endParaRPr lang="id-ID" sz="2400" b="1" dirty="0">
              <a:solidFill>
                <a:srgbClr val="FF0000"/>
              </a:solidFill>
              <a:latin typeface="+mj-lt"/>
            </a:endParaRPr>
          </a:p>
        </p:txBody>
      </p:sp>
      <p:sp>
        <p:nvSpPr>
          <p:cNvPr id="10" name="TextBox 9"/>
          <p:cNvSpPr txBox="1"/>
          <p:nvPr/>
        </p:nvSpPr>
        <p:spPr>
          <a:xfrm>
            <a:off x="571472" y="2500306"/>
            <a:ext cx="8143932" cy="3970318"/>
          </a:xfrm>
          <a:prstGeom prst="rect">
            <a:avLst/>
          </a:prstGeom>
          <a:noFill/>
        </p:spPr>
        <p:txBody>
          <a:bodyPr wrap="square" rtlCol="0">
            <a:spAutoFit/>
          </a:bodyPr>
          <a:lstStyle/>
          <a:p>
            <a:pPr marL="449263" indent="-449263">
              <a:buFont typeface="Wingdings" pitchFamily="2" charset="2"/>
              <a:buChar char="q"/>
            </a:pPr>
            <a:r>
              <a:rPr lang="en-US" sz="2800" b="1" dirty="0" err="1" smtClean="0"/>
              <a:t>Peralatan</a:t>
            </a:r>
            <a:r>
              <a:rPr lang="en-US" sz="2800" b="1" dirty="0" smtClean="0"/>
              <a:t> yang </a:t>
            </a:r>
            <a:r>
              <a:rPr lang="en-US" sz="2800" b="1" dirty="0" err="1" smtClean="0"/>
              <a:t>dapat</a:t>
            </a:r>
            <a:r>
              <a:rPr lang="en-US" sz="2800" b="1" dirty="0" smtClean="0"/>
              <a:t> </a:t>
            </a:r>
            <a:r>
              <a:rPr lang="en-US" sz="2800" b="1" dirty="0" err="1" smtClean="0"/>
              <a:t>menghubungkan</a:t>
            </a:r>
            <a:r>
              <a:rPr lang="en-US" sz="2800" b="1" dirty="0" smtClean="0"/>
              <a:t> </a:t>
            </a:r>
            <a:r>
              <a:rPr lang="en-US" sz="2800" b="1" dirty="0" err="1" smtClean="0"/>
              <a:t>beberapa</a:t>
            </a:r>
            <a:r>
              <a:rPr lang="en-US" sz="2800" b="1" dirty="0" smtClean="0"/>
              <a:t> </a:t>
            </a:r>
            <a:r>
              <a:rPr lang="en-US" sz="2800" b="1" dirty="0" err="1" smtClean="0"/>
              <a:t>segmen</a:t>
            </a:r>
            <a:r>
              <a:rPr lang="en-US" sz="2800" b="1" dirty="0" smtClean="0"/>
              <a:t> </a:t>
            </a:r>
            <a:r>
              <a:rPr lang="en-US" sz="2800" b="1" dirty="0" err="1" smtClean="0"/>
              <a:t>dalam</a:t>
            </a:r>
            <a:r>
              <a:rPr lang="en-US" sz="2800" b="1" dirty="0" smtClean="0"/>
              <a:t> </a:t>
            </a:r>
            <a:r>
              <a:rPr lang="en-US" sz="2800" b="1" dirty="0" err="1" smtClean="0"/>
              <a:t>sebuah</a:t>
            </a:r>
            <a:r>
              <a:rPr lang="en-US" sz="2800" b="1" dirty="0" smtClean="0"/>
              <a:t> </a:t>
            </a:r>
            <a:r>
              <a:rPr lang="en-US" sz="2800" b="1" dirty="0" err="1" smtClean="0"/>
              <a:t>jaringan</a:t>
            </a:r>
            <a:r>
              <a:rPr lang="en-US" sz="2800" b="1" dirty="0" smtClean="0"/>
              <a:t>. </a:t>
            </a:r>
            <a:endParaRPr lang="id-ID" sz="2800" b="1" dirty="0" smtClean="0"/>
          </a:p>
          <a:p>
            <a:pPr marL="449263" indent="-449263">
              <a:buFont typeface="Wingdings" pitchFamily="2" charset="2"/>
              <a:buChar char="q"/>
            </a:pPr>
            <a:r>
              <a:rPr lang="en-US" sz="2800" b="1" dirty="0" smtClean="0"/>
              <a:t>Bridge </a:t>
            </a:r>
            <a:r>
              <a:rPr lang="en-US" sz="2800" b="1" dirty="0" err="1" smtClean="0"/>
              <a:t>dapat</a:t>
            </a:r>
            <a:r>
              <a:rPr lang="en-US" sz="2800" b="1" dirty="0" smtClean="0"/>
              <a:t> </a:t>
            </a:r>
            <a:r>
              <a:rPr lang="en-US" sz="2800" b="1" dirty="0" err="1" smtClean="0"/>
              <a:t>mempelajari</a:t>
            </a:r>
            <a:r>
              <a:rPr lang="en-US" sz="2800" b="1" dirty="0" smtClean="0"/>
              <a:t> MAC Address </a:t>
            </a:r>
            <a:r>
              <a:rPr lang="en-US" sz="2800" b="1" dirty="0" err="1" smtClean="0"/>
              <a:t>tujuan</a:t>
            </a:r>
            <a:r>
              <a:rPr lang="en-US" sz="2800" b="1" dirty="0" smtClean="0"/>
              <a:t>, </a:t>
            </a:r>
            <a:r>
              <a:rPr lang="en-US" sz="2800" b="1" dirty="0" err="1" smtClean="0"/>
              <a:t>sehingga</a:t>
            </a:r>
            <a:r>
              <a:rPr lang="en-US" sz="2800" b="1" dirty="0" smtClean="0"/>
              <a:t> </a:t>
            </a:r>
            <a:r>
              <a:rPr lang="en-US" sz="2800" b="1" dirty="0" err="1" smtClean="0"/>
              <a:t>ketika</a:t>
            </a:r>
            <a:r>
              <a:rPr lang="en-US" sz="2800" b="1" dirty="0" smtClean="0"/>
              <a:t> </a:t>
            </a:r>
            <a:r>
              <a:rPr lang="en-US" sz="2800" b="1" dirty="0" err="1" smtClean="0"/>
              <a:t>komputer</a:t>
            </a:r>
            <a:r>
              <a:rPr lang="en-US" sz="2800" b="1" dirty="0" smtClean="0"/>
              <a:t> </a:t>
            </a:r>
            <a:r>
              <a:rPr lang="en-US" sz="2800" b="1" dirty="0" err="1" smtClean="0"/>
              <a:t>mengirim</a:t>
            </a:r>
            <a:r>
              <a:rPr lang="en-US" sz="2800" b="1" dirty="0" smtClean="0"/>
              <a:t> data </a:t>
            </a:r>
            <a:r>
              <a:rPr lang="en-US" sz="2800" b="1" dirty="0" err="1" smtClean="0"/>
              <a:t>untuk</a:t>
            </a:r>
            <a:r>
              <a:rPr lang="en-US" sz="2800" b="1" dirty="0" smtClean="0"/>
              <a:t> </a:t>
            </a:r>
            <a:r>
              <a:rPr lang="en-US" sz="2800" b="1" dirty="0" err="1" smtClean="0"/>
              <a:t>komputer</a:t>
            </a:r>
            <a:r>
              <a:rPr lang="en-US" sz="2800" b="1" dirty="0" smtClean="0"/>
              <a:t> </a:t>
            </a:r>
            <a:r>
              <a:rPr lang="en-US" sz="2800" b="1" dirty="0" err="1" smtClean="0"/>
              <a:t>tertentu</a:t>
            </a:r>
            <a:r>
              <a:rPr lang="en-US" sz="2800" b="1" dirty="0" smtClean="0"/>
              <a:t>, bridge </a:t>
            </a:r>
            <a:r>
              <a:rPr lang="en-US" sz="2800" b="1" dirty="0" err="1" smtClean="0"/>
              <a:t>akan</a:t>
            </a:r>
            <a:r>
              <a:rPr lang="en-US" sz="2800" b="1" dirty="0" smtClean="0"/>
              <a:t> </a:t>
            </a:r>
            <a:r>
              <a:rPr lang="en-US" sz="2800" b="1" dirty="0" err="1" smtClean="0"/>
              <a:t>mengirim</a:t>
            </a:r>
            <a:r>
              <a:rPr lang="en-US" sz="2800" b="1" dirty="0" smtClean="0"/>
              <a:t> data </a:t>
            </a:r>
            <a:r>
              <a:rPr lang="en-US" sz="2800" b="1" dirty="0" err="1" smtClean="0"/>
              <a:t>melalui</a:t>
            </a:r>
            <a:r>
              <a:rPr lang="en-US" sz="2800" b="1" dirty="0" smtClean="0"/>
              <a:t> port yang </a:t>
            </a:r>
            <a:r>
              <a:rPr lang="en-US" sz="2800" b="1" dirty="0" err="1" smtClean="0"/>
              <a:t>terhubung</a:t>
            </a:r>
            <a:r>
              <a:rPr lang="en-US" sz="2800" b="1" dirty="0" smtClean="0"/>
              <a:t> </a:t>
            </a:r>
            <a:r>
              <a:rPr lang="en-US" sz="2800" b="1" dirty="0" err="1" smtClean="0"/>
              <a:t>dengan</a:t>
            </a:r>
            <a:r>
              <a:rPr lang="en-US" sz="2800" b="1" dirty="0" smtClean="0"/>
              <a:t> </a:t>
            </a:r>
            <a:r>
              <a:rPr lang="en-US" sz="2800" b="1" dirty="0" err="1" smtClean="0"/>
              <a:t>komputer</a:t>
            </a:r>
            <a:r>
              <a:rPr lang="en-US" sz="2800" b="1" dirty="0" smtClean="0"/>
              <a:t> </a:t>
            </a:r>
            <a:r>
              <a:rPr lang="en-US" sz="2800" b="1" dirty="0" err="1" smtClean="0"/>
              <a:t>tertentu</a:t>
            </a:r>
            <a:r>
              <a:rPr lang="en-US" sz="2800" b="1" dirty="0" smtClean="0"/>
              <a:t> </a:t>
            </a:r>
            <a:r>
              <a:rPr lang="en-US" sz="2800" b="1" dirty="0" err="1" smtClean="0"/>
              <a:t>saja</a:t>
            </a:r>
            <a:r>
              <a:rPr lang="en-US" sz="2800" b="1" dirty="0" smtClean="0"/>
              <a:t>.</a:t>
            </a:r>
            <a:endParaRPr lang="id-ID" sz="2800" b="1" dirty="0" smtClean="0"/>
          </a:p>
          <a:p>
            <a:pPr marL="449263" indent="-449263">
              <a:buFont typeface="Wingdings" pitchFamily="2" charset="2"/>
              <a:buChar char="q"/>
            </a:pPr>
            <a:r>
              <a:rPr lang="en-US" sz="2800" b="1" dirty="0" smtClean="0"/>
              <a:t>Bridge </a:t>
            </a:r>
            <a:r>
              <a:rPr lang="en-US" sz="2800" b="1" dirty="0" err="1" smtClean="0"/>
              <a:t>dapat</a:t>
            </a:r>
            <a:r>
              <a:rPr lang="en-US" sz="2800" b="1" dirty="0" smtClean="0"/>
              <a:t> </a:t>
            </a:r>
            <a:r>
              <a:rPr lang="en-US" sz="2800" b="1" dirty="0" err="1" smtClean="0"/>
              <a:t>memfilter</a:t>
            </a:r>
            <a:r>
              <a:rPr lang="en-US" sz="2800" b="1" dirty="0" smtClean="0"/>
              <a:t> traffic </a:t>
            </a:r>
            <a:r>
              <a:rPr lang="en-US" sz="2800" b="1" dirty="0" err="1" smtClean="0"/>
              <a:t>di</a:t>
            </a:r>
            <a:r>
              <a:rPr lang="en-US" sz="2800" b="1" dirty="0" smtClean="0"/>
              <a:t> </a:t>
            </a:r>
            <a:r>
              <a:rPr lang="en-US" sz="2800" b="1" dirty="0" err="1" smtClean="0"/>
              <a:t>antara</a:t>
            </a:r>
            <a:r>
              <a:rPr lang="en-US" sz="2800" b="1" dirty="0" smtClean="0"/>
              <a:t> </a:t>
            </a:r>
            <a:r>
              <a:rPr lang="en-US" sz="2800" b="1" dirty="0" err="1" smtClean="0"/>
              <a:t>dua</a:t>
            </a:r>
            <a:r>
              <a:rPr lang="en-US" sz="2800" b="1" dirty="0" smtClean="0"/>
              <a:t> </a:t>
            </a:r>
            <a:r>
              <a:rPr lang="en-US" sz="2800" b="1" dirty="0" err="1" smtClean="0"/>
              <a:t>segmen</a:t>
            </a:r>
            <a:r>
              <a:rPr lang="en-US" sz="2800" b="1" dirty="0" smtClean="0"/>
              <a:t> LAN. </a:t>
            </a:r>
            <a:r>
              <a:rPr lang="en-US" sz="2800" b="1" dirty="0" err="1" smtClean="0"/>
              <a:t>Bekerja</a:t>
            </a:r>
            <a:r>
              <a:rPr lang="en-US" sz="2800" b="1" dirty="0" smtClean="0"/>
              <a:t> </a:t>
            </a:r>
            <a:r>
              <a:rPr lang="en-US" sz="2800" b="1" dirty="0" err="1" smtClean="0"/>
              <a:t>pada</a:t>
            </a:r>
            <a:r>
              <a:rPr lang="en-US" sz="2800" b="1" dirty="0" smtClean="0"/>
              <a:t> </a:t>
            </a:r>
            <a:r>
              <a:rPr lang="en-US" sz="2800" b="1" dirty="0" err="1" smtClean="0"/>
              <a:t>Datalink</a:t>
            </a:r>
            <a:r>
              <a:rPr lang="en-US" sz="2800" b="1" dirty="0" smtClean="0"/>
              <a:t> Layer.</a:t>
            </a:r>
            <a:endParaRPr lang="id-ID" sz="2800" b="1" dirty="0"/>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42910" y="1571612"/>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5. Router</a:t>
            </a:r>
            <a:endParaRPr lang="id-ID" sz="2400" b="1" dirty="0">
              <a:solidFill>
                <a:srgbClr val="FF0000"/>
              </a:solidFill>
              <a:latin typeface="+mj-lt"/>
            </a:endParaRPr>
          </a:p>
        </p:txBody>
      </p:sp>
      <p:sp>
        <p:nvSpPr>
          <p:cNvPr id="9" name="TextBox 8"/>
          <p:cNvSpPr txBox="1"/>
          <p:nvPr/>
        </p:nvSpPr>
        <p:spPr>
          <a:xfrm>
            <a:off x="571472" y="2143116"/>
            <a:ext cx="8143932" cy="2677656"/>
          </a:xfrm>
          <a:prstGeom prst="rect">
            <a:avLst/>
          </a:prstGeom>
          <a:noFill/>
        </p:spPr>
        <p:txBody>
          <a:bodyPr wrap="square" rtlCol="0">
            <a:spAutoFit/>
          </a:bodyPr>
          <a:lstStyle/>
          <a:p>
            <a:r>
              <a:rPr lang="en-US" sz="2400" b="1" dirty="0" smtClean="0"/>
              <a:t>Router </a:t>
            </a:r>
            <a:r>
              <a:rPr lang="en-US" sz="2400" b="1" dirty="0" err="1" smtClean="0"/>
              <a:t>merupakan</a:t>
            </a:r>
            <a:r>
              <a:rPr lang="en-US" sz="2400" b="1" dirty="0" smtClean="0"/>
              <a:t> </a:t>
            </a:r>
            <a:r>
              <a:rPr lang="en-US" sz="2400" b="1" dirty="0" err="1" smtClean="0"/>
              <a:t>peralatan</a:t>
            </a:r>
            <a:r>
              <a:rPr lang="en-US" sz="2400" b="1" dirty="0" smtClean="0"/>
              <a:t> yang </a:t>
            </a:r>
            <a:r>
              <a:rPr lang="en-US" sz="2400" b="1" dirty="0" err="1" smtClean="0"/>
              <a:t>dapat</a:t>
            </a:r>
            <a:r>
              <a:rPr lang="en-US" sz="2400" b="1" dirty="0" smtClean="0"/>
              <a:t> </a:t>
            </a:r>
            <a:r>
              <a:rPr lang="en-US" sz="2400" b="1" dirty="0" err="1" smtClean="0"/>
              <a:t>menghubungkan</a:t>
            </a:r>
            <a:r>
              <a:rPr lang="en-US" sz="2400" b="1" dirty="0" smtClean="0"/>
              <a:t> </a:t>
            </a:r>
            <a:r>
              <a:rPr lang="en-US" sz="2400" b="1" dirty="0" err="1" smtClean="0"/>
              <a:t>satu</a:t>
            </a:r>
            <a:r>
              <a:rPr lang="en-US" sz="2400" b="1" dirty="0" smtClean="0"/>
              <a:t> </a:t>
            </a:r>
            <a:r>
              <a:rPr lang="en-US" sz="2400" b="1" dirty="0" err="1" smtClean="0"/>
              <a:t>jaringan</a:t>
            </a:r>
            <a:r>
              <a:rPr lang="en-US" sz="2400" b="1" dirty="0" smtClean="0"/>
              <a:t> </a:t>
            </a:r>
            <a:r>
              <a:rPr lang="en-US" sz="2400" b="1" dirty="0" err="1" smtClean="0"/>
              <a:t>dengan</a:t>
            </a:r>
            <a:r>
              <a:rPr lang="en-US" sz="2400" b="1" dirty="0" smtClean="0"/>
              <a:t> </a:t>
            </a:r>
            <a:r>
              <a:rPr lang="en-US" sz="2400" b="1" dirty="0" err="1" smtClean="0"/>
              <a:t>jaringan</a:t>
            </a:r>
            <a:r>
              <a:rPr lang="en-US" sz="2400" b="1" dirty="0" smtClean="0"/>
              <a:t> lain.</a:t>
            </a:r>
          </a:p>
          <a:p>
            <a:endParaRPr lang="en-US" sz="2400" b="1" dirty="0" smtClean="0"/>
          </a:p>
          <a:p>
            <a:r>
              <a:rPr lang="en-US" sz="2400" b="1" dirty="0" smtClean="0"/>
              <a:t>Router </a:t>
            </a:r>
            <a:r>
              <a:rPr lang="en-US" sz="2400" b="1" dirty="0" err="1" smtClean="0"/>
              <a:t>bekerja</a:t>
            </a:r>
            <a:r>
              <a:rPr lang="en-US" sz="2400" b="1" dirty="0" smtClean="0"/>
              <a:t> </a:t>
            </a:r>
            <a:r>
              <a:rPr lang="en-US" sz="2400" b="1" dirty="0" err="1" smtClean="0"/>
              <a:t>menggunakan</a:t>
            </a:r>
            <a:r>
              <a:rPr lang="en-US" sz="2400" b="1" dirty="0" smtClean="0"/>
              <a:t> routing table yang </a:t>
            </a:r>
            <a:r>
              <a:rPr lang="en-US" sz="2400" b="1" dirty="0" err="1" smtClean="0"/>
              <a:t>disimpan</a:t>
            </a:r>
            <a:r>
              <a:rPr lang="en-US" sz="2400" b="1" dirty="0" smtClean="0"/>
              <a:t> </a:t>
            </a:r>
            <a:r>
              <a:rPr lang="en-US" sz="2400" b="1" dirty="0" err="1" smtClean="0"/>
              <a:t>di</a:t>
            </a:r>
            <a:r>
              <a:rPr lang="en-US" sz="2400" b="1" dirty="0" smtClean="0"/>
              <a:t> </a:t>
            </a:r>
            <a:r>
              <a:rPr lang="en-US" sz="2400" b="1" dirty="0" err="1" smtClean="0"/>
              <a:t>memorynya</a:t>
            </a:r>
            <a:r>
              <a:rPr lang="en-US" sz="2400" b="1" dirty="0" smtClean="0"/>
              <a:t> </a:t>
            </a:r>
            <a:r>
              <a:rPr lang="en-US" sz="2400" b="1" dirty="0" err="1" smtClean="0"/>
              <a:t>untuk</a:t>
            </a:r>
            <a:r>
              <a:rPr lang="en-US" sz="2400" b="1" dirty="0" smtClean="0"/>
              <a:t> </a:t>
            </a:r>
            <a:r>
              <a:rPr lang="en-US" sz="2400" b="1" dirty="0" err="1" smtClean="0"/>
              <a:t>membuat</a:t>
            </a:r>
            <a:r>
              <a:rPr lang="en-US" sz="2400" b="1" dirty="0" smtClean="0"/>
              <a:t> </a:t>
            </a:r>
            <a:r>
              <a:rPr lang="en-US" sz="2400" b="1" dirty="0" err="1" smtClean="0"/>
              <a:t>keputusan</a:t>
            </a:r>
            <a:r>
              <a:rPr lang="en-US" sz="2400" b="1" dirty="0" smtClean="0"/>
              <a:t> </a:t>
            </a:r>
            <a:r>
              <a:rPr lang="en-US" sz="2400" b="1" dirty="0" err="1" smtClean="0"/>
              <a:t>tentang</a:t>
            </a:r>
            <a:r>
              <a:rPr lang="en-US" sz="2400" b="1" dirty="0" smtClean="0"/>
              <a:t> </a:t>
            </a:r>
            <a:r>
              <a:rPr lang="en-US" sz="2400" b="1" dirty="0" err="1" smtClean="0"/>
              <a:t>kemana</a:t>
            </a:r>
            <a:r>
              <a:rPr lang="en-US" sz="2400" b="1" dirty="0" smtClean="0"/>
              <a:t> </a:t>
            </a:r>
            <a:r>
              <a:rPr lang="en-US" sz="2400" b="1" dirty="0" err="1" smtClean="0"/>
              <a:t>dan</a:t>
            </a:r>
            <a:r>
              <a:rPr lang="en-US" sz="2400" b="1" dirty="0" smtClean="0"/>
              <a:t> </a:t>
            </a:r>
            <a:r>
              <a:rPr lang="en-US" sz="2400" b="1" dirty="0" err="1" smtClean="0"/>
              <a:t>bagaimana</a:t>
            </a:r>
            <a:r>
              <a:rPr lang="en-US" sz="2400" b="1" dirty="0" smtClean="0"/>
              <a:t> </a:t>
            </a:r>
            <a:r>
              <a:rPr lang="en-US" sz="2400" b="1" dirty="0" err="1" smtClean="0"/>
              <a:t>paket</a:t>
            </a:r>
            <a:r>
              <a:rPr lang="en-US" sz="2400" b="1" dirty="0" smtClean="0"/>
              <a:t> </a:t>
            </a:r>
            <a:r>
              <a:rPr lang="en-US" sz="2400" b="1" dirty="0" err="1" smtClean="0"/>
              <a:t>dikirimkan</a:t>
            </a:r>
            <a:r>
              <a:rPr lang="en-US" sz="2400" b="1" dirty="0" smtClean="0"/>
              <a:t>. </a:t>
            </a:r>
            <a:r>
              <a:rPr lang="en-US" sz="2400" b="1" dirty="0" err="1" smtClean="0"/>
              <a:t>Bekerja</a:t>
            </a:r>
            <a:r>
              <a:rPr lang="en-US" sz="2400" b="1" dirty="0" smtClean="0"/>
              <a:t> </a:t>
            </a:r>
            <a:r>
              <a:rPr lang="en-US" sz="2400" b="1" dirty="0" err="1" smtClean="0"/>
              <a:t>pada</a:t>
            </a:r>
            <a:r>
              <a:rPr lang="en-US" sz="2400" b="1" dirty="0" smtClean="0"/>
              <a:t> Network Layer.</a:t>
            </a:r>
            <a:endParaRPr lang="id-ID" sz="2400" b="1" dirty="0"/>
          </a:p>
        </p:txBody>
      </p:sp>
      <p:sp>
        <p:nvSpPr>
          <p:cNvPr id="8" name="Rectangle 7"/>
          <p:cNvSpPr/>
          <p:nvPr/>
        </p:nvSpPr>
        <p:spPr>
          <a:xfrm>
            <a:off x="642910" y="4857760"/>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6. Switch</a:t>
            </a:r>
            <a:endParaRPr lang="id-ID" sz="2400" b="1" dirty="0">
              <a:solidFill>
                <a:srgbClr val="FF0000"/>
              </a:solidFill>
              <a:latin typeface="+mj-lt"/>
            </a:endParaRPr>
          </a:p>
        </p:txBody>
      </p:sp>
      <p:sp>
        <p:nvSpPr>
          <p:cNvPr id="10" name="TextBox 9"/>
          <p:cNvSpPr txBox="1"/>
          <p:nvPr/>
        </p:nvSpPr>
        <p:spPr>
          <a:xfrm>
            <a:off x="571472" y="5371943"/>
            <a:ext cx="8143932" cy="1200329"/>
          </a:xfrm>
          <a:prstGeom prst="rect">
            <a:avLst/>
          </a:prstGeom>
          <a:noFill/>
        </p:spPr>
        <p:txBody>
          <a:bodyPr wrap="square" rtlCol="0">
            <a:spAutoFit/>
          </a:bodyPr>
          <a:lstStyle/>
          <a:p>
            <a:r>
              <a:rPr lang="en-US" sz="2400" b="1" dirty="0" smtClean="0"/>
              <a:t>Cara </a:t>
            </a:r>
            <a:r>
              <a:rPr lang="en-US" sz="2400" b="1" dirty="0" err="1" smtClean="0"/>
              <a:t>kerja</a:t>
            </a:r>
            <a:r>
              <a:rPr lang="en-US" sz="2400" b="1" dirty="0" smtClean="0"/>
              <a:t> Switch </a:t>
            </a:r>
            <a:r>
              <a:rPr lang="en-US" sz="2400" b="1" dirty="0" err="1" smtClean="0"/>
              <a:t>menyerupai</a:t>
            </a:r>
            <a:r>
              <a:rPr lang="en-US" sz="2400" b="1" dirty="0" smtClean="0"/>
              <a:t> Bridge. </a:t>
            </a:r>
            <a:r>
              <a:rPr lang="en-US" sz="2400" b="1" dirty="0" err="1" smtClean="0"/>
              <a:t>Setiap</a:t>
            </a:r>
            <a:r>
              <a:rPr lang="en-US" sz="2400" b="1" dirty="0" smtClean="0"/>
              <a:t> port Switch </a:t>
            </a:r>
            <a:r>
              <a:rPr lang="en-US" sz="2400" b="1" dirty="0" err="1" smtClean="0"/>
              <a:t>bertindak</a:t>
            </a:r>
            <a:r>
              <a:rPr lang="en-US" sz="2400" b="1" dirty="0" smtClean="0"/>
              <a:t> </a:t>
            </a:r>
            <a:r>
              <a:rPr lang="en-US" sz="2400" b="1" dirty="0" err="1" smtClean="0"/>
              <a:t>sebagai</a:t>
            </a:r>
            <a:r>
              <a:rPr lang="en-US" sz="2400" b="1" dirty="0" smtClean="0"/>
              <a:t> micro bridge </a:t>
            </a:r>
            <a:r>
              <a:rPr lang="en-US" sz="2400" b="1" dirty="0" err="1" smtClean="0"/>
              <a:t>dan</a:t>
            </a:r>
            <a:r>
              <a:rPr lang="en-US" sz="2400" b="1" dirty="0" smtClean="0"/>
              <a:t> </a:t>
            </a:r>
            <a:r>
              <a:rPr lang="en-US" sz="2400" b="1" dirty="0" err="1" smtClean="0"/>
              <a:t>setiap</a:t>
            </a:r>
            <a:r>
              <a:rPr lang="en-US" sz="2400" b="1" dirty="0" smtClean="0"/>
              <a:t> host yang </a:t>
            </a:r>
            <a:r>
              <a:rPr lang="en-US" sz="2400" b="1" dirty="0" err="1" smtClean="0"/>
              <a:t>terkoneksi</a:t>
            </a:r>
            <a:r>
              <a:rPr lang="en-US" sz="2400" b="1" dirty="0" smtClean="0"/>
              <a:t> </a:t>
            </a:r>
            <a:r>
              <a:rPr lang="en-US" sz="2400" b="1" dirty="0" err="1" smtClean="0"/>
              <a:t>dakan</a:t>
            </a:r>
            <a:r>
              <a:rPr lang="en-US" sz="2400" b="1" dirty="0" smtClean="0"/>
              <a:t> </a:t>
            </a:r>
            <a:r>
              <a:rPr lang="en-US" sz="2400" b="1" dirty="0" err="1" smtClean="0"/>
              <a:t>mendapatkan</a:t>
            </a:r>
            <a:r>
              <a:rPr lang="en-US" sz="2400" b="1" dirty="0" smtClean="0"/>
              <a:t> full bandwidth.</a:t>
            </a:r>
            <a:endParaRPr lang="id-ID" sz="2400" b="1" dirty="0"/>
          </a:p>
        </p:txBody>
      </p:sp>
      <p:sp>
        <p:nvSpPr>
          <p:cNvPr id="7" name="Title 6"/>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71472" y="1500174"/>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6. Switch</a:t>
            </a:r>
            <a:endParaRPr lang="id-ID" sz="2400" b="1" dirty="0">
              <a:solidFill>
                <a:srgbClr val="FF0000"/>
              </a:solidFill>
              <a:latin typeface="+mj-lt"/>
            </a:endParaRPr>
          </a:p>
        </p:txBody>
      </p:sp>
      <p:pic>
        <p:nvPicPr>
          <p:cNvPr id="49154" name="Picture 5"/>
          <p:cNvPicPr>
            <a:picLocks noChangeAspect="1" noChangeArrowheads="1"/>
          </p:cNvPicPr>
          <p:nvPr/>
        </p:nvPicPr>
        <p:blipFill>
          <a:blip r:embed="rId3"/>
          <a:srcRect/>
          <a:stretch>
            <a:fillRect/>
          </a:stretch>
        </p:blipFill>
        <p:spPr bwMode="auto">
          <a:xfrm>
            <a:off x="642910" y="2143116"/>
            <a:ext cx="7786338" cy="3786214"/>
          </a:xfrm>
          <a:prstGeom prst="rect">
            <a:avLst/>
          </a:prstGeom>
          <a:noFill/>
          <a:ln w="9525">
            <a:noFill/>
            <a:miter lim="800000"/>
            <a:headEnd/>
            <a:tailEnd/>
          </a:ln>
        </p:spPr>
      </p:pic>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42910" y="1571612"/>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7. Gateway</a:t>
            </a:r>
            <a:endParaRPr lang="id-ID" sz="2400" b="1" dirty="0">
              <a:solidFill>
                <a:srgbClr val="FF0000"/>
              </a:solidFill>
              <a:latin typeface="+mj-lt"/>
            </a:endParaRPr>
          </a:p>
        </p:txBody>
      </p:sp>
      <p:sp>
        <p:nvSpPr>
          <p:cNvPr id="9" name="TextBox 8"/>
          <p:cNvSpPr txBox="1"/>
          <p:nvPr/>
        </p:nvSpPr>
        <p:spPr>
          <a:xfrm>
            <a:off x="571472" y="2143116"/>
            <a:ext cx="8143932" cy="4154984"/>
          </a:xfrm>
          <a:prstGeom prst="rect">
            <a:avLst/>
          </a:prstGeom>
          <a:noFill/>
        </p:spPr>
        <p:txBody>
          <a:bodyPr wrap="square" rtlCol="0">
            <a:spAutoFit/>
          </a:bodyPr>
          <a:lstStyle/>
          <a:p>
            <a:pPr marL="360363" indent="-360363">
              <a:buFont typeface="Wingdings" pitchFamily="2" charset="2"/>
              <a:buChar char="ü"/>
            </a:pPr>
            <a:r>
              <a:rPr lang="en-US" sz="2400" b="1" dirty="0" smtClean="0"/>
              <a:t>Gateway </a:t>
            </a:r>
            <a:r>
              <a:rPr lang="en-US" sz="2400" b="1" dirty="0" err="1" smtClean="0"/>
              <a:t>kadang</a:t>
            </a:r>
            <a:r>
              <a:rPr lang="en-US" sz="2400" b="1" dirty="0" smtClean="0"/>
              <a:t> </a:t>
            </a:r>
            <a:r>
              <a:rPr lang="en-US" sz="2400" b="1" dirty="0" err="1" smtClean="0"/>
              <a:t>disebut</a:t>
            </a:r>
            <a:r>
              <a:rPr lang="en-US" sz="2400" b="1" dirty="0" smtClean="0"/>
              <a:t> </a:t>
            </a:r>
            <a:r>
              <a:rPr lang="en-US" sz="2400" b="1" dirty="0" err="1" smtClean="0"/>
              <a:t>sebagai</a:t>
            </a:r>
            <a:r>
              <a:rPr lang="en-US" sz="2400" b="1" dirty="0" smtClean="0"/>
              <a:t> converter.</a:t>
            </a:r>
          </a:p>
          <a:p>
            <a:pPr marL="360363" indent="-360363">
              <a:buFont typeface="Wingdings" pitchFamily="2" charset="2"/>
              <a:buChar char="ü"/>
            </a:pPr>
            <a:endParaRPr lang="en-US" sz="2400" b="1" dirty="0" smtClean="0"/>
          </a:p>
          <a:p>
            <a:pPr marL="360363" indent="-360363">
              <a:buFont typeface="Wingdings" pitchFamily="2" charset="2"/>
              <a:buChar char="ü"/>
            </a:pPr>
            <a:r>
              <a:rPr lang="en-US" sz="2400" b="1" dirty="0" smtClean="0"/>
              <a:t>Gateway </a:t>
            </a:r>
            <a:r>
              <a:rPr lang="en-US" sz="2400" b="1" dirty="0" err="1" smtClean="0"/>
              <a:t>bekerja</a:t>
            </a:r>
            <a:r>
              <a:rPr lang="en-US" sz="2400" b="1" dirty="0" smtClean="0"/>
              <a:t> </a:t>
            </a:r>
            <a:r>
              <a:rPr lang="en-US" sz="2400" b="1" dirty="0" err="1" smtClean="0"/>
              <a:t>dan</a:t>
            </a:r>
            <a:r>
              <a:rPr lang="en-US" sz="2400" b="1" dirty="0" smtClean="0"/>
              <a:t> </a:t>
            </a:r>
            <a:r>
              <a:rPr lang="en-US" sz="2400" b="1" dirty="0" err="1" smtClean="0"/>
              <a:t>bertugas</a:t>
            </a:r>
            <a:r>
              <a:rPr lang="en-US" sz="2400" b="1" dirty="0" smtClean="0"/>
              <a:t> </a:t>
            </a:r>
            <a:r>
              <a:rPr lang="en-US" sz="2400" b="1" dirty="0" err="1" smtClean="0"/>
              <a:t>melewatkan</a:t>
            </a:r>
            <a:r>
              <a:rPr lang="en-US" sz="2400" b="1" dirty="0" smtClean="0"/>
              <a:t> </a:t>
            </a:r>
            <a:r>
              <a:rPr lang="en-US" sz="2400" b="1" dirty="0" err="1" smtClean="0"/>
              <a:t>paket</a:t>
            </a:r>
            <a:r>
              <a:rPr lang="en-US" sz="2400" b="1" dirty="0" smtClean="0"/>
              <a:t> </a:t>
            </a:r>
            <a:r>
              <a:rPr lang="en-US" sz="2400" b="1" dirty="0" err="1" smtClean="0"/>
              <a:t>antarjaringan</a:t>
            </a:r>
            <a:r>
              <a:rPr lang="en-US" sz="2400" b="1" dirty="0" smtClean="0"/>
              <a:t> </a:t>
            </a:r>
            <a:r>
              <a:rPr lang="en-US" sz="2400" b="1" dirty="0" err="1" smtClean="0"/>
              <a:t>dengan</a:t>
            </a:r>
            <a:r>
              <a:rPr lang="en-US" sz="2400" b="1" dirty="0" smtClean="0"/>
              <a:t> </a:t>
            </a:r>
            <a:r>
              <a:rPr lang="en-US" sz="2400" b="1" dirty="0" err="1" smtClean="0"/>
              <a:t>protokol</a:t>
            </a:r>
            <a:r>
              <a:rPr lang="en-US" sz="2400" b="1" dirty="0" smtClean="0"/>
              <a:t> yang </a:t>
            </a:r>
            <a:r>
              <a:rPr lang="en-US" sz="2400" b="1" dirty="0" err="1" smtClean="0"/>
              <a:t>berbeda</a:t>
            </a:r>
            <a:r>
              <a:rPr lang="en-US" sz="2400" b="1" dirty="0" smtClean="0"/>
              <a:t> </a:t>
            </a:r>
            <a:r>
              <a:rPr lang="en-US" sz="2400" b="1" dirty="0" err="1" smtClean="0"/>
              <a:t>sehingga</a:t>
            </a:r>
            <a:r>
              <a:rPr lang="en-US" sz="2400" b="1" dirty="0" smtClean="0"/>
              <a:t> </a:t>
            </a:r>
            <a:r>
              <a:rPr lang="en-US" sz="2400" b="1" dirty="0" err="1" smtClean="0"/>
              <a:t>perbedaan</a:t>
            </a:r>
            <a:r>
              <a:rPr lang="en-US" sz="2400" b="1" dirty="0" smtClean="0"/>
              <a:t> </a:t>
            </a:r>
            <a:r>
              <a:rPr lang="en-US" sz="2400" b="1" dirty="0" err="1" smtClean="0"/>
              <a:t>tersebut</a:t>
            </a:r>
            <a:r>
              <a:rPr lang="en-US" sz="2400" b="1" dirty="0" smtClean="0"/>
              <a:t> </a:t>
            </a:r>
            <a:r>
              <a:rPr lang="en-US" sz="2400" b="1" dirty="0" err="1" smtClean="0"/>
              <a:t>tidak</a:t>
            </a:r>
            <a:r>
              <a:rPr lang="en-US" sz="2400" b="1" dirty="0" smtClean="0"/>
              <a:t> </a:t>
            </a:r>
            <a:r>
              <a:rPr lang="en-US" sz="2400" b="1" dirty="0" err="1" smtClean="0"/>
              <a:t>terlihat</a:t>
            </a:r>
            <a:r>
              <a:rPr lang="en-US" sz="2400" b="1" dirty="0" smtClean="0"/>
              <a:t> </a:t>
            </a:r>
            <a:r>
              <a:rPr lang="en-US" sz="2400" b="1" dirty="0" err="1" smtClean="0"/>
              <a:t>pada</a:t>
            </a:r>
            <a:r>
              <a:rPr lang="en-US" sz="2400" b="1" dirty="0" smtClean="0"/>
              <a:t> </a:t>
            </a:r>
            <a:r>
              <a:rPr lang="en-US" sz="2400" b="1" dirty="0" err="1" smtClean="0"/>
              <a:t>lapisan</a:t>
            </a:r>
            <a:r>
              <a:rPr lang="en-US" sz="2400" b="1" dirty="0" smtClean="0"/>
              <a:t> </a:t>
            </a:r>
            <a:r>
              <a:rPr lang="en-US" sz="2400" b="1" dirty="0" err="1" smtClean="0"/>
              <a:t>aplikasi</a:t>
            </a:r>
            <a:r>
              <a:rPr lang="en-US" sz="2400" b="1" dirty="0" smtClean="0"/>
              <a:t>.</a:t>
            </a:r>
          </a:p>
          <a:p>
            <a:pPr marL="360363" indent="-360363">
              <a:buFont typeface="Wingdings" pitchFamily="2" charset="2"/>
              <a:buChar char="ü"/>
            </a:pPr>
            <a:endParaRPr lang="en-US" sz="2400" b="1" dirty="0" smtClean="0"/>
          </a:p>
          <a:p>
            <a:pPr marL="360363" indent="-360363">
              <a:buFont typeface="Wingdings" pitchFamily="2" charset="2"/>
              <a:buChar char="ü"/>
            </a:pPr>
            <a:r>
              <a:rPr lang="en-US" sz="2400" b="1" dirty="0" err="1" smtClean="0"/>
              <a:t>Bekerja</a:t>
            </a:r>
            <a:r>
              <a:rPr lang="en-US" sz="2400" b="1" dirty="0" smtClean="0"/>
              <a:t> </a:t>
            </a:r>
            <a:r>
              <a:rPr lang="en-US" sz="2400" b="1" dirty="0" err="1" smtClean="0"/>
              <a:t>pada</a:t>
            </a:r>
            <a:r>
              <a:rPr lang="en-US" sz="2400" b="1" dirty="0" smtClean="0"/>
              <a:t> Application Layer.</a:t>
            </a:r>
          </a:p>
          <a:p>
            <a:pPr marL="360363" indent="-360363">
              <a:buFont typeface="Wingdings" pitchFamily="2" charset="2"/>
              <a:buChar char="ü"/>
            </a:pPr>
            <a:endParaRPr lang="en-US" sz="2400" b="1" dirty="0" smtClean="0"/>
          </a:p>
          <a:p>
            <a:pPr marL="360363" indent="-360363">
              <a:buFont typeface="Wingdings" pitchFamily="2" charset="2"/>
              <a:buChar char="ü"/>
            </a:pPr>
            <a:r>
              <a:rPr lang="en-US" sz="2400" b="1" dirty="0" smtClean="0"/>
              <a:t>Default Gateway </a:t>
            </a:r>
            <a:r>
              <a:rPr lang="en-US" sz="2400" b="1" dirty="0" err="1" smtClean="0"/>
              <a:t>adalah</a:t>
            </a:r>
            <a:r>
              <a:rPr lang="en-US" sz="2400" b="1" dirty="0" smtClean="0"/>
              <a:t> </a:t>
            </a:r>
            <a:r>
              <a:rPr lang="en-US" sz="2400" b="1" dirty="0" err="1" smtClean="0"/>
              <a:t>sebuah</a:t>
            </a:r>
            <a:r>
              <a:rPr lang="en-US" sz="2400" b="1" dirty="0" smtClean="0"/>
              <a:t> </a:t>
            </a:r>
            <a:r>
              <a:rPr lang="en-US" sz="2400" b="1" dirty="0" err="1" smtClean="0"/>
              <a:t>komputer</a:t>
            </a:r>
            <a:r>
              <a:rPr lang="en-US" sz="2400" b="1" dirty="0" smtClean="0"/>
              <a:t> yang </a:t>
            </a:r>
            <a:r>
              <a:rPr lang="en-US" sz="2400" b="1" dirty="0" err="1" smtClean="0"/>
              <a:t>digunakan</a:t>
            </a:r>
            <a:r>
              <a:rPr lang="en-US" sz="2400" b="1" dirty="0" smtClean="0"/>
              <a:t> </a:t>
            </a:r>
            <a:r>
              <a:rPr lang="en-US" sz="2400" b="1" dirty="0" err="1" smtClean="0"/>
              <a:t>untuk</a:t>
            </a:r>
            <a:r>
              <a:rPr lang="en-US" sz="2400" b="1" dirty="0" smtClean="0"/>
              <a:t> </a:t>
            </a:r>
            <a:r>
              <a:rPr lang="en-US" sz="2400" b="1" dirty="0" err="1" smtClean="0"/>
              <a:t>memforward</a:t>
            </a:r>
            <a:r>
              <a:rPr lang="en-US" sz="2400" b="1" dirty="0" smtClean="0"/>
              <a:t> data </a:t>
            </a:r>
            <a:r>
              <a:rPr lang="en-US" sz="2400" b="1" dirty="0" err="1" smtClean="0"/>
              <a:t>dari</a:t>
            </a:r>
            <a:r>
              <a:rPr lang="en-US" sz="2400" b="1" dirty="0" smtClean="0"/>
              <a:t>/</a:t>
            </a:r>
            <a:r>
              <a:rPr lang="en-US" sz="2400" b="1" dirty="0" err="1" smtClean="0"/>
              <a:t>ke</a:t>
            </a:r>
            <a:r>
              <a:rPr lang="en-US" sz="2400" b="1" dirty="0" smtClean="0"/>
              <a:t> host yang </a:t>
            </a:r>
            <a:r>
              <a:rPr lang="en-US" sz="2400" b="1" dirty="0" err="1" smtClean="0"/>
              <a:t>berbeda</a:t>
            </a:r>
            <a:r>
              <a:rPr lang="en-US" sz="2400" b="1" dirty="0" smtClean="0"/>
              <a:t> network.</a:t>
            </a:r>
            <a:endParaRPr lang="id-ID" sz="2400" b="1" dirty="0"/>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42910" y="1571612"/>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1. </a:t>
            </a:r>
            <a:r>
              <a:rPr lang="en-US" sz="2400" b="1" dirty="0" err="1" smtClean="0">
                <a:solidFill>
                  <a:srgbClr val="FF0000"/>
                </a:solidFill>
                <a:latin typeface="+mj-lt"/>
              </a:rPr>
              <a:t>Netstat</a:t>
            </a:r>
            <a:endParaRPr lang="id-ID" sz="2400" b="1" dirty="0">
              <a:solidFill>
                <a:srgbClr val="FF0000"/>
              </a:solidFill>
              <a:latin typeface="+mj-lt"/>
            </a:endParaRPr>
          </a:p>
        </p:txBody>
      </p:sp>
      <p:sp>
        <p:nvSpPr>
          <p:cNvPr id="9" name="TextBox 8"/>
          <p:cNvSpPr txBox="1"/>
          <p:nvPr/>
        </p:nvSpPr>
        <p:spPr>
          <a:xfrm>
            <a:off x="428596" y="2110641"/>
            <a:ext cx="8501122" cy="4247317"/>
          </a:xfrm>
          <a:prstGeom prst="rect">
            <a:avLst/>
          </a:prstGeom>
          <a:noFill/>
        </p:spPr>
        <p:txBody>
          <a:bodyPr wrap="square" rtlCol="0">
            <a:spAutoFit/>
          </a:bodyPr>
          <a:lstStyle/>
          <a:p>
            <a:pPr>
              <a:lnSpc>
                <a:spcPct val="150000"/>
              </a:lnSpc>
            </a:pPr>
            <a:r>
              <a:rPr lang="en-US" sz="2000" b="1" dirty="0" err="1" smtClean="0"/>
              <a:t>Digunakan</a:t>
            </a:r>
            <a:r>
              <a:rPr lang="en-US" sz="2000" b="1" dirty="0" smtClean="0"/>
              <a:t> </a:t>
            </a:r>
            <a:r>
              <a:rPr lang="en-US" sz="2000" b="1" dirty="0" err="1" smtClean="0"/>
              <a:t>untuk</a:t>
            </a:r>
            <a:r>
              <a:rPr lang="en-US" sz="2000" b="1" dirty="0" smtClean="0"/>
              <a:t> </a:t>
            </a:r>
            <a:r>
              <a:rPr lang="en-US" sz="2000" b="1" dirty="0" err="1" smtClean="0"/>
              <a:t>menampilkan</a:t>
            </a:r>
            <a:r>
              <a:rPr lang="en-US" sz="2000" b="1" dirty="0" smtClean="0"/>
              <a:t> </a:t>
            </a:r>
            <a:r>
              <a:rPr lang="en-US" sz="2000" b="1" dirty="0" err="1" smtClean="0"/>
              <a:t>berbagai</a:t>
            </a:r>
            <a:r>
              <a:rPr lang="en-US" sz="2000" b="1" dirty="0" smtClean="0"/>
              <a:t> </a:t>
            </a:r>
            <a:r>
              <a:rPr lang="en-US" sz="2000" b="1" dirty="0" err="1" smtClean="0"/>
              <a:t>informasi</a:t>
            </a:r>
            <a:r>
              <a:rPr lang="en-US" sz="2000" b="1" dirty="0" smtClean="0"/>
              <a:t> network :</a:t>
            </a:r>
            <a:endParaRPr lang="id-ID" sz="2000" b="1" dirty="0" smtClean="0"/>
          </a:p>
          <a:p>
            <a:pPr marL="442913" lvl="0" indent="-442913">
              <a:lnSpc>
                <a:spcPct val="150000"/>
              </a:lnSpc>
              <a:buFont typeface="Wingdings" pitchFamily="2" charset="2"/>
              <a:buChar char="Ø"/>
            </a:pPr>
            <a:r>
              <a:rPr lang="en-US" sz="2000" b="1" dirty="0" err="1" smtClean="0"/>
              <a:t>Informasi</a:t>
            </a:r>
            <a:r>
              <a:rPr lang="en-US" sz="2000" b="1" dirty="0" smtClean="0"/>
              <a:t> network connection</a:t>
            </a:r>
            <a:endParaRPr lang="id-ID" sz="2000" b="1" dirty="0" smtClean="0"/>
          </a:p>
          <a:p>
            <a:pPr marL="442913" lvl="0" indent="-442913">
              <a:lnSpc>
                <a:spcPct val="150000"/>
              </a:lnSpc>
              <a:buFont typeface="Wingdings" pitchFamily="2" charset="2"/>
              <a:buChar char="Ø"/>
            </a:pPr>
            <a:r>
              <a:rPr lang="en-US" sz="2000" b="1" dirty="0" err="1" smtClean="0"/>
              <a:t>Tabel</a:t>
            </a:r>
            <a:r>
              <a:rPr lang="en-US" sz="2000" b="1" dirty="0" smtClean="0"/>
              <a:t> Routing</a:t>
            </a:r>
            <a:endParaRPr lang="id-ID" sz="2000" b="1" dirty="0" smtClean="0"/>
          </a:p>
          <a:p>
            <a:pPr marL="442913" lvl="0" indent="-442913">
              <a:lnSpc>
                <a:spcPct val="150000"/>
              </a:lnSpc>
              <a:buFont typeface="Wingdings" pitchFamily="2" charset="2"/>
              <a:buChar char="Ø"/>
            </a:pPr>
            <a:r>
              <a:rPr lang="en-US" sz="2000" b="1" dirty="0" err="1" smtClean="0"/>
              <a:t>Statistik</a:t>
            </a:r>
            <a:r>
              <a:rPr lang="en-US" sz="2000" b="1" dirty="0" smtClean="0"/>
              <a:t> Interface</a:t>
            </a:r>
            <a:endParaRPr lang="id-ID" sz="2000" b="1" dirty="0" smtClean="0"/>
          </a:p>
          <a:p>
            <a:pPr marL="442913" lvl="0" indent="-442913">
              <a:lnSpc>
                <a:spcPct val="150000"/>
              </a:lnSpc>
              <a:buFont typeface="Wingdings" pitchFamily="2" charset="2"/>
              <a:buChar char="Ø"/>
            </a:pPr>
            <a:r>
              <a:rPr lang="en-US" sz="2000" b="1" dirty="0" err="1" smtClean="0"/>
              <a:t>Informasi</a:t>
            </a:r>
            <a:r>
              <a:rPr lang="en-US" sz="2000" b="1" dirty="0" smtClean="0"/>
              <a:t> masquerade connection</a:t>
            </a:r>
            <a:endParaRPr lang="id-ID" sz="2000" b="1" dirty="0" smtClean="0"/>
          </a:p>
          <a:p>
            <a:pPr marL="442913" indent="-442913">
              <a:lnSpc>
                <a:spcPct val="150000"/>
              </a:lnSpc>
              <a:buFont typeface="Wingdings" pitchFamily="2" charset="2"/>
              <a:buChar char="Ø"/>
            </a:pPr>
            <a:r>
              <a:rPr lang="en-US" sz="2000" b="1" dirty="0" smtClean="0"/>
              <a:t>Multicast membership</a:t>
            </a:r>
          </a:p>
          <a:p>
            <a:pPr>
              <a:lnSpc>
                <a:spcPct val="150000"/>
              </a:lnSpc>
            </a:pPr>
            <a:r>
              <a:rPr lang="en-US" sz="2000" b="1" dirty="0" err="1" smtClean="0"/>
              <a:t>Protokol</a:t>
            </a:r>
            <a:r>
              <a:rPr lang="en-US" sz="2000" b="1" dirty="0" smtClean="0"/>
              <a:t> yang </a:t>
            </a:r>
            <a:r>
              <a:rPr lang="en-US" sz="2000" b="1" dirty="0" err="1" smtClean="0"/>
              <a:t>didukung</a:t>
            </a:r>
            <a:r>
              <a:rPr lang="en-US" sz="2000" b="1" dirty="0" smtClean="0"/>
              <a:t> </a:t>
            </a:r>
            <a:r>
              <a:rPr lang="en-US" sz="2000" b="1" dirty="0" err="1" smtClean="0"/>
              <a:t>oleh</a:t>
            </a:r>
            <a:r>
              <a:rPr lang="en-US" sz="2000" b="1" dirty="0" smtClean="0"/>
              <a:t> </a:t>
            </a:r>
            <a:r>
              <a:rPr lang="en-US" sz="2000" b="1" dirty="0" err="1" smtClean="0"/>
              <a:t>Netstat</a:t>
            </a:r>
            <a:r>
              <a:rPr lang="en-US" sz="2000" b="1" dirty="0" smtClean="0"/>
              <a:t> : </a:t>
            </a:r>
            <a:r>
              <a:rPr lang="en-US" sz="2000" b="1" dirty="0" err="1" smtClean="0"/>
              <a:t>inet</a:t>
            </a:r>
            <a:r>
              <a:rPr lang="en-US" sz="2000" b="1" dirty="0" smtClean="0"/>
              <a:t> (DARPA Internet, Inet6 (IPv6), ax25 (AMPR AX.25), </a:t>
            </a:r>
            <a:r>
              <a:rPr lang="en-US" sz="2000" b="1" dirty="0" err="1" smtClean="0"/>
              <a:t>netrom</a:t>
            </a:r>
            <a:r>
              <a:rPr lang="en-US" sz="2000" b="1" dirty="0" smtClean="0"/>
              <a:t> ( AMPR NET/ROM), </a:t>
            </a:r>
            <a:r>
              <a:rPr lang="en-US" sz="2000" b="1" dirty="0" err="1" smtClean="0"/>
              <a:t>ipx</a:t>
            </a:r>
            <a:r>
              <a:rPr lang="en-US" sz="2000" b="1" dirty="0" smtClean="0"/>
              <a:t> (NOVELL IPX), </a:t>
            </a:r>
            <a:r>
              <a:rPr lang="en-US" sz="2000" b="1" dirty="0" err="1" smtClean="0"/>
              <a:t>ddp</a:t>
            </a:r>
            <a:r>
              <a:rPr lang="en-US" sz="2000" b="1" dirty="0" smtClean="0"/>
              <a:t> (</a:t>
            </a:r>
            <a:r>
              <a:rPr lang="en-US" sz="2000" b="1" dirty="0" err="1" smtClean="0"/>
              <a:t>Appletalk</a:t>
            </a:r>
            <a:r>
              <a:rPr lang="en-US" sz="2000" b="1" dirty="0" smtClean="0"/>
              <a:t> DDP), x25 (CCITT X.25).</a:t>
            </a:r>
            <a:endParaRPr lang="id-ID" sz="2000" b="1" dirty="0"/>
          </a:p>
        </p:txBody>
      </p:sp>
      <p:sp>
        <p:nvSpPr>
          <p:cNvPr id="6" name="Title 1"/>
          <p:cNvSpPr txBox="1">
            <a:spLocks/>
          </p:cNvSpPr>
          <p:nvPr/>
        </p:nvSpPr>
        <p:spPr>
          <a:xfrm>
            <a:off x="609600" y="357166"/>
            <a:ext cx="8229600" cy="1143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err="1" smtClean="0">
                <a:ln>
                  <a:noFill/>
                </a:ln>
                <a:effectLst/>
                <a:uLnTx/>
                <a:uFillTx/>
                <a:latin typeface="+mj-lt"/>
                <a:ea typeface="+mj-ea"/>
                <a:cs typeface="+mj-cs"/>
              </a:rPr>
              <a:t>Perangkat</a:t>
            </a:r>
            <a:r>
              <a:rPr kumimoji="0" lang="en-US" sz="5000" b="0" i="0" u="none" strike="noStrike" kern="1200" cap="none" spc="0" normalizeH="0" baseline="0" noProof="0" dirty="0" smtClean="0">
                <a:ln>
                  <a:noFill/>
                </a:ln>
                <a:effectLst/>
                <a:uLnTx/>
                <a:uFillTx/>
                <a:latin typeface="+mj-lt"/>
                <a:ea typeface="+mj-ea"/>
                <a:cs typeface="+mj-cs"/>
              </a:rPr>
              <a:t> </a:t>
            </a:r>
            <a:r>
              <a:rPr kumimoji="0" lang="en-US" sz="5000" b="0" i="0" u="none" strike="noStrike" kern="1200" cap="none" spc="0" normalizeH="0" baseline="0" noProof="0" dirty="0" err="1" smtClean="0">
                <a:ln>
                  <a:noFill/>
                </a:ln>
                <a:effectLst/>
                <a:uLnTx/>
                <a:uFillTx/>
                <a:latin typeface="+mj-lt"/>
                <a:ea typeface="+mj-ea"/>
                <a:cs typeface="+mj-cs"/>
              </a:rPr>
              <a:t>Lunak</a:t>
            </a:r>
            <a:r>
              <a:rPr kumimoji="0" lang="en-US" sz="5000" b="0" i="0" u="none" strike="noStrike" kern="1200" cap="none" spc="0" normalizeH="0" baseline="0" noProof="0" dirty="0" smtClean="0">
                <a:ln>
                  <a:noFill/>
                </a:ln>
                <a:effectLst/>
                <a:uLnTx/>
                <a:uFillTx/>
                <a:latin typeface="+mj-lt"/>
                <a:ea typeface="+mj-ea"/>
                <a:cs typeface="+mj-cs"/>
              </a:rPr>
              <a:t> </a:t>
            </a:r>
            <a:r>
              <a:rPr kumimoji="0" lang="en-US" sz="5000" b="0" i="0" u="none" strike="noStrike" kern="1200" cap="none" spc="0" normalizeH="0" baseline="0" noProof="0" dirty="0" err="1" smtClean="0">
                <a:ln>
                  <a:noFill/>
                </a:ln>
                <a:effectLst/>
                <a:uLnTx/>
                <a:uFillTx/>
                <a:latin typeface="+mj-lt"/>
                <a:ea typeface="+mj-ea"/>
                <a:cs typeface="+mj-cs"/>
              </a:rPr>
              <a:t>Jaringan</a:t>
            </a:r>
            <a:endParaRPr kumimoji="0" lang="en-US" sz="5000" b="0" i="0" u="none" strike="noStrike" kern="120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42910" y="1817138"/>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3. </a:t>
            </a:r>
            <a:r>
              <a:rPr lang="en-US" sz="2400" b="1" dirty="0" err="1" smtClean="0">
                <a:solidFill>
                  <a:srgbClr val="FF0000"/>
                </a:solidFill>
                <a:latin typeface="+mj-lt"/>
              </a:rPr>
              <a:t>Portscan</a:t>
            </a:r>
            <a:endParaRPr lang="id-ID" sz="2400" b="1" dirty="0">
              <a:solidFill>
                <a:srgbClr val="FF0000"/>
              </a:solidFill>
              <a:latin typeface="+mj-lt"/>
            </a:endParaRPr>
          </a:p>
        </p:txBody>
      </p:sp>
      <p:sp>
        <p:nvSpPr>
          <p:cNvPr id="9" name="TextBox 8"/>
          <p:cNvSpPr txBox="1"/>
          <p:nvPr/>
        </p:nvSpPr>
        <p:spPr>
          <a:xfrm>
            <a:off x="571472" y="2388642"/>
            <a:ext cx="8143932" cy="1143070"/>
          </a:xfrm>
          <a:prstGeom prst="rect">
            <a:avLst/>
          </a:prstGeom>
          <a:noFill/>
        </p:spPr>
        <p:txBody>
          <a:bodyPr wrap="square" rtlCol="0">
            <a:spAutoFit/>
          </a:bodyPr>
          <a:lstStyle/>
          <a:p>
            <a:pPr>
              <a:lnSpc>
                <a:spcPct val="150000"/>
              </a:lnSpc>
            </a:pPr>
            <a:r>
              <a:rPr lang="en-US" sz="2400" b="1" dirty="0" err="1" smtClean="0"/>
              <a:t>Untuk</a:t>
            </a:r>
            <a:r>
              <a:rPr lang="en-US" sz="2400" b="1" dirty="0" smtClean="0"/>
              <a:t> </a:t>
            </a:r>
            <a:r>
              <a:rPr lang="en-US" sz="2400" b="1" dirty="0" err="1" smtClean="0"/>
              <a:t>melihat</a:t>
            </a:r>
            <a:r>
              <a:rPr lang="en-US" sz="2400" b="1" dirty="0" smtClean="0"/>
              <a:t> port </a:t>
            </a:r>
            <a:r>
              <a:rPr lang="en-US" sz="2400" b="1" dirty="0" err="1" smtClean="0"/>
              <a:t>apa</a:t>
            </a:r>
            <a:r>
              <a:rPr lang="en-US" sz="2400" b="1" dirty="0" smtClean="0"/>
              <a:t> </a:t>
            </a:r>
            <a:r>
              <a:rPr lang="en-US" sz="2400" b="1" dirty="0" err="1" smtClean="0"/>
              <a:t>saja</a:t>
            </a:r>
            <a:r>
              <a:rPr lang="en-US" sz="2400" b="1" dirty="0" smtClean="0"/>
              <a:t> yang </a:t>
            </a:r>
            <a:r>
              <a:rPr lang="en-US" sz="2400" b="1" dirty="0" err="1" smtClean="0"/>
              <a:t>terbuka</a:t>
            </a:r>
            <a:r>
              <a:rPr lang="en-US" sz="2400" b="1" dirty="0" smtClean="0"/>
              <a:t>. </a:t>
            </a:r>
            <a:r>
              <a:rPr lang="en-US" sz="2400" b="1" dirty="0" err="1" smtClean="0"/>
              <a:t>Salah</a:t>
            </a:r>
            <a:r>
              <a:rPr lang="en-US" sz="2400" b="1" dirty="0" smtClean="0"/>
              <a:t> </a:t>
            </a:r>
            <a:r>
              <a:rPr lang="en-US" sz="2400" b="1" dirty="0" err="1" smtClean="0"/>
              <a:t>satu</a:t>
            </a:r>
            <a:r>
              <a:rPr lang="en-US" sz="2400" b="1" dirty="0" smtClean="0"/>
              <a:t> port scanner yang </a:t>
            </a:r>
            <a:r>
              <a:rPr lang="en-US" sz="2400" b="1" dirty="0" err="1" smtClean="0"/>
              <a:t>terkenal</a:t>
            </a:r>
            <a:r>
              <a:rPr lang="en-US" sz="2400" b="1" dirty="0" smtClean="0"/>
              <a:t> </a:t>
            </a:r>
            <a:r>
              <a:rPr lang="en-US" sz="2400" b="1" dirty="0" err="1" smtClean="0"/>
              <a:t>adalah</a:t>
            </a:r>
            <a:r>
              <a:rPr lang="en-US" sz="2400" b="1" dirty="0" smtClean="0"/>
              <a:t> Satan. </a:t>
            </a:r>
            <a:endParaRPr lang="id-ID" sz="2400" b="1" dirty="0"/>
          </a:p>
        </p:txBody>
      </p:sp>
      <p:sp>
        <p:nvSpPr>
          <p:cNvPr id="8" name="Rectangle 7"/>
          <p:cNvSpPr/>
          <p:nvPr/>
        </p:nvSpPr>
        <p:spPr>
          <a:xfrm>
            <a:off x="642910" y="3855804"/>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4. Lookup</a:t>
            </a:r>
            <a:endParaRPr lang="id-ID" sz="2400" b="1" dirty="0">
              <a:solidFill>
                <a:srgbClr val="FF0000"/>
              </a:solidFill>
              <a:latin typeface="+mj-lt"/>
            </a:endParaRPr>
          </a:p>
        </p:txBody>
      </p:sp>
      <p:sp>
        <p:nvSpPr>
          <p:cNvPr id="10" name="TextBox 9"/>
          <p:cNvSpPr txBox="1"/>
          <p:nvPr/>
        </p:nvSpPr>
        <p:spPr>
          <a:xfrm>
            <a:off x="571472" y="4427308"/>
            <a:ext cx="8143932" cy="1697068"/>
          </a:xfrm>
          <a:prstGeom prst="rect">
            <a:avLst/>
          </a:prstGeom>
          <a:noFill/>
        </p:spPr>
        <p:txBody>
          <a:bodyPr wrap="square" rtlCol="0">
            <a:spAutoFit/>
          </a:bodyPr>
          <a:lstStyle/>
          <a:p>
            <a:pPr>
              <a:lnSpc>
                <a:spcPct val="150000"/>
              </a:lnSpc>
            </a:pPr>
            <a:r>
              <a:rPr lang="en-US" sz="2400" b="1" dirty="0" err="1" smtClean="0"/>
              <a:t>Utilitas</a:t>
            </a:r>
            <a:r>
              <a:rPr lang="en-US" sz="2400" b="1" dirty="0" smtClean="0"/>
              <a:t> </a:t>
            </a:r>
            <a:r>
              <a:rPr lang="en-US" sz="2400" b="1" dirty="0" err="1" smtClean="0"/>
              <a:t>untuk</a:t>
            </a:r>
            <a:r>
              <a:rPr lang="en-US" sz="2400" b="1" dirty="0" smtClean="0"/>
              <a:t> query server DNS. </a:t>
            </a:r>
            <a:r>
              <a:rPr lang="en-US" sz="2400" b="1" dirty="0" err="1" smtClean="0"/>
              <a:t>Hanya</a:t>
            </a:r>
            <a:r>
              <a:rPr lang="en-US" sz="2400" b="1" dirty="0" smtClean="0"/>
              <a:t> </a:t>
            </a:r>
            <a:r>
              <a:rPr lang="en-US" sz="2400" b="1" dirty="0" err="1" smtClean="0"/>
              <a:t>dapat</a:t>
            </a:r>
            <a:r>
              <a:rPr lang="en-US" sz="2400" b="1" dirty="0" smtClean="0"/>
              <a:t> </a:t>
            </a:r>
            <a:r>
              <a:rPr lang="en-US" sz="2400" b="1" dirty="0" err="1" smtClean="0"/>
              <a:t>digunakan</a:t>
            </a:r>
            <a:r>
              <a:rPr lang="en-US" sz="2400" b="1" dirty="0" smtClean="0"/>
              <a:t> </a:t>
            </a:r>
            <a:r>
              <a:rPr lang="en-US" sz="2400" b="1" dirty="0" err="1" smtClean="0"/>
              <a:t>jika</a:t>
            </a:r>
            <a:r>
              <a:rPr lang="en-US" sz="2400" b="1" dirty="0" smtClean="0"/>
              <a:t> host </a:t>
            </a:r>
            <a:r>
              <a:rPr lang="en-US" sz="2400" b="1" dirty="0" err="1" smtClean="0"/>
              <a:t>terhubung</a:t>
            </a:r>
            <a:r>
              <a:rPr lang="en-US" sz="2400" b="1" dirty="0" smtClean="0"/>
              <a:t> </a:t>
            </a:r>
            <a:r>
              <a:rPr lang="en-US" sz="2400" b="1" dirty="0" err="1" smtClean="0"/>
              <a:t>dengan</a:t>
            </a:r>
            <a:r>
              <a:rPr lang="en-US" sz="2400" b="1" dirty="0" smtClean="0"/>
              <a:t> sever DNS. </a:t>
            </a:r>
            <a:r>
              <a:rPr lang="en-US" sz="2400" b="1" dirty="0" err="1" smtClean="0"/>
              <a:t>Pada</a:t>
            </a:r>
            <a:r>
              <a:rPr lang="en-US" sz="2400" b="1" dirty="0" smtClean="0"/>
              <a:t> Windows : </a:t>
            </a:r>
            <a:r>
              <a:rPr lang="en-US" sz="2400" b="1" dirty="0" err="1" smtClean="0"/>
              <a:t>nslookup</a:t>
            </a:r>
            <a:r>
              <a:rPr lang="en-US" sz="2400" b="1" dirty="0" smtClean="0"/>
              <a:t> (</a:t>
            </a:r>
            <a:r>
              <a:rPr lang="en-US" sz="2400" b="1" dirty="0" err="1" smtClean="0"/>
              <a:t>Gunakan</a:t>
            </a:r>
            <a:r>
              <a:rPr lang="en-US" sz="2400" b="1" dirty="0" smtClean="0"/>
              <a:t> Command Prompt)</a:t>
            </a:r>
            <a:endParaRPr lang="id-ID" sz="2400" b="1" dirty="0" smtClean="0"/>
          </a:p>
        </p:txBody>
      </p:sp>
      <p:sp>
        <p:nvSpPr>
          <p:cNvPr id="7" name="Title 6"/>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42910" y="1817138"/>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5. Finger</a:t>
            </a:r>
            <a:endParaRPr lang="id-ID" sz="2400" b="1" dirty="0">
              <a:solidFill>
                <a:srgbClr val="FF0000"/>
              </a:solidFill>
              <a:latin typeface="+mj-lt"/>
            </a:endParaRPr>
          </a:p>
        </p:txBody>
      </p:sp>
      <p:sp>
        <p:nvSpPr>
          <p:cNvPr id="9" name="TextBox 8"/>
          <p:cNvSpPr txBox="1"/>
          <p:nvPr/>
        </p:nvSpPr>
        <p:spPr>
          <a:xfrm>
            <a:off x="571472" y="2388642"/>
            <a:ext cx="8143932" cy="1143070"/>
          </a:xfrm>
          <a:prstGeom prst="rect">
            <a:avLst/>
          </a:prstGeom>
          <a:noFill/>
        </p:spPr>
        <p:txBody>
          <a:bodyPr wrap="square" rtlCol="0">
            <a:spAutoFit/>
          </a:bodyPr>
          <a:lstStyle/>
          <a:p>
            <a:pPr>
              <a:lnSpc>
                <a:spcPct val="150000"/>
              </a:lnSpc>
            </a:pPr>
            <a:r>
              <a:rPr lang="en-US" sz="2400" b="1" dirty="0" err="1" smtClean="0"/>
              <a:t>Digunakan</a:t>
            </a:r>
            <a:r>
              <a:rPr lang="en-US" sz="2400" b="1" dirty="0" smtClean="0"/>
              <a:t> </a:t>
            </a:r>
            <a:r>
              <a:rPr lang="en-US" sz="2400" b="1" dirty="0" err="1" smtClean="0"/>
              <a:t>untuk</a:t>
            </a:r>
            <a:r>
              <a:rPr lang="en-US" sz="2400" b="1" dirty="0" smtClean="0"/>
              <a:t> </a:t>
            </a:r>
            <a:r>
              <a:rPr lang="en-US" sz="2400" b="1" dirty="0" err="1" smtClean="0"/>
              <a:t>mencari</a:t>
            </a:r>
            <a:r>
              <a:rPr lang="en-US" sz="2400" b="1" dirty="0" smtClean="0"/>
              <a:t> </a:t>
            </a:r>
            <a:r>
              <a:rPr lang="en-US" sz="2400" b="1" dirty="0" err="1" smtClean="0"/>
              <a:t>sistem</a:t>
            </a:r>
            <a:r>
              <a:rPr lang="en-US" sz="2400" b="1" dirty="0" smtClean="0"/>
              <a:t> user. </a:t>
            </a:r>
            <a:r>
              <a:rPr lang="en-US" sz="2400" b="1" dirty="0" err="1" smtClean="0"/>
              <a:t>Utilitas</a:t>
            </a:r>
            <a:r>
              <a:rPr lang="en-US" sz="2400" b="1" dirty="0" smtClean="0"/>
              <a:t> </a:t>
            </a:r>
            <a:r>
              <a:rPr lang="en-US" sz="2400" b="1" dirty="0" err="1" smtClean="0"/>
              <a:t>ini</a:t>
            </a:r>
            <a:r>
              <a:rPr lang="en-US" sz="2400" b="1" dirty="0" smtClean="0"/>
              <a:t> </a:t>
            </a:r>
            <a:r>
              <a:rPr lang="en-US" sz="2400" b="1" dirty="0" err="1" smtClean="0"/>
              <a:t>juga</a:t>
            </a:r>
            <a:r>
              <a:rPr lang="en-US" sz="2400" b="1" dirty="0" smtClean="0"/>
              <a:t> </a:t>
            </a:r>
            <a:r>
              <a:rPr lang="en-US" sz="2400" b="1" dirty="0" err="1" smtClean="0"/>
              <a:t>tersedia</a:t>
            </a:r>
            <a:r>
              <a:rPr lang="en-US" sz="2400" b="1" dirty="0" smtClean="0"/>
              <a:t> </a:t>
            </a:r>
            <a:r>
              <a:rPr lang="en-US" sz="2400" b="1" dirty="0" err="1" smtClean="0"/>
              <a:t>pada</a:t>
            </a:r>
            <a:r>
              <a:rPr lang="en-US" sz="2400" b="1" dirty="0" smtClean="0"/>
              <a:t> windows</a:t>
            </a:r>
            <a:endParaRPr lang="id-ID" sz="2400" b="1" dirty="0" smtClean="0"/>
          </a:p>
        </p:txBody>
      </p:sp>
      <p:sp>
        <p:nvSpPr>
          <p:cNvPr id="8" name="Rectangle 7"/>
          <p:cNvSpPr/>
          <p:nvPr/>
        </p:nvSpPr>
        <p:spPr>
          <a:xfrm>
            <a:off x="642910" y="3855804"/>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6. </a:t>
            </a:r>
            <a:r>
              <a:rPr lang="en-US" sz="2400" b="1" dirty="0" err="1" smtClean="0">
                <a:solidFill>
                  <a:srgbClr val="FF0000"/>
                </a:solidFill>
                <a:latin typeface="+mj-lt"/>
              </a:rPr>
              <a:t>Whois</a:t>
            </a:r>
            <a:endParaRPr lang="id-ID" sz="2400" b="1" dirty="0">
              <a:solidFill>
                <a:srgbClr val="FF0000"/>
              </a:solidFill>
              <a:latin typeface="+mj-lt"/>
            </a:endParaRPr>
          </a:p>
        </p:txBody>
      </p:sp>
      <p:sp>
        <p:nvSpPr>
          <p:cNvPr id="10" name="TextBox 9"/>
          <p:cNvSpPr txBox="1"/>
          <p:nvPr/>
        </p:nvSpPr>
        <p:spPr>
          <a:xfrm>
            <a:off x="571472" y="4427308"/>
            <a:ext cx="8143932" cy="2251065"/>
          </a:xfrm>
          <a:prstGeom prst="rect">
            <a:avLst/>
          </a:prstGeom>
          <a:noFill/>
        </p:spPr>
        <p:txBody>
          <a:bodyPr wrap="square" rtlCol="0">
            <a:spAutoFit/>
          </a:bodyPr>
          <a:lstStyle/>
          <a:p>
            <a:pPr>
              <a:lnSpc>
                <a:spcPct val="150000"/>
              </a:lnSpc>
            </a:pPr>
            <a:r>
              <a:rPr lang="en-US" sz="2400" b="1" dirty="0" err="1" smtClean="0"/>
              <a:t>Digunakan</a:t>
            </a:r>
            <a:r>
              <a:rPr lang="en-US" sz="2400" b="1" dirty="0" smtClean="0"/>
              <a:t> </a:t>
            </a:r>
            <a:r>
              <a:rPr lang="en-US" sz="2400" b="1" dirty="0" err="1" smtClean="0"/>
              <a:t>untuk</a:t>
            </a:r>
            <a:r>
              <a:rPr lang="en-US" sz="2400" b="1" dirty="0" smtClean="0"/>
              <a:t> </a:t>
            </a:r>
            <a:r>
              <a:rPr lang="en-US" sz="2400" b="1" dirty="0" err="1" smtClean="0"/>
              <a:t>mencari</a:t>
            </a:r>
            <a:r>
              <a:rPr lang="en-US" sz="2400" b="1" dirty="0" smtClean="0"/>
              <a:t> </a:t>
            </a:r>
            <a:r>
              <a:rPr lang="en-US" sz="2400" b="1" dirty="0" err="1" smtClean="0"/>
              <a:t>informasi</a:t>
            </a:r>
            <a:r>
              <a:rPr lang="en-US" sz="2400" b="1" dirty="0" smtClean="0"/>
              <a:t> </a:t>
            </a:r>
            <a:r>
              <a:rPr lang="en-US" sz="2400" b="1" dirty="0" err="1" smtClean="0"/>
              <a:t>suatu</a:t>
            </a:r>
            <a:r>
              <a:rPr lang="en-US" sz="2400" b="1" dirty="0" smtClean="0"/>
              <a:t> domain. </a:t>
            </a:r>
            <a:r>
              <a:rPr lang="en-US" sz="2400" b="1" dirty="0" err="1" smtClean="0"/>
              <a:t>Informasi</a:t>
            </a:r>
            <a:r>
              <a:rPr lang="en-US" sz="2400" b="1" dirty="0" smtClean="0"/>
              <a:t> domain </a:t>
            </a:r>
            <a:r>
              <a:rPr lang="en-US" sz="2400" b="1" dirty="0" err="1" smtClean="0"/>
              <a:t>juga</a:t>
            </a:r>
            <a:r>
              <a:rPr lang="en-US" sz="2400" b="1" dirty="0" smtClean="0"/>
              <a:t> </a:t>
            </a:r>
            <a:r>
              <a:rPr lang="en-US" sz="2400" b="1" dirty="0" err="1" smtClean="0"/>
              <a:t>dapat</a:t>
            </a:r>
            <a:r>
              <a:rPr lang="en-US" sz="2400" b="1" dirty="0" smtClean="0"/>
              <a:t> </a:t>
            </a:r>
            <a:r>
              <a:rPr lang="en-US" sz="2400" b="1" dirty="0" err="1" smtClean="0"/>
              <a:t>diperoleh</a:t>
            </a:r>
            <a:r>
              <a:rPr lang="en-US" sz="2400" b="1" dirty="0" smtClean="0"/>
              <a:t> </a:t>
            </a:r>
            <a:r>
              <a:rPr lang="en-US" sz="2400" b="1" dirty="0" err="1" smtClean="0"/>
              <a:t>dengan</a:t>
            </a:r>
            <a:r>
              <a:rPr lang="en-US" sz="2400" b="1" dirty="0" smtClean="0"/>
              <a:t> </a:t>
            </a:r>
            <a:r>
              <a:rPr lang="en-US" sz="2400" b="1" dirty="0" err="1" smtClean="0"/>
              <a:t>mengunjungi</a:t>
            </a:r>
            <a:r>
              <a:rPr lang="en-US" sz="2400" b="1" dirty="0" smtClean="0"/>
              <a:t> </a:t>
            </a:r>
            <a:r>
              <a:rPr lang="en-US" sz="2400" b="1" dirty="0" err="1" smtClean="0"/>
              <a:t>berbagai</a:t>
            </a:r>
            <a:r>
              <a:rPr lang="en-US" sz="2400" b="1" dirty="0" smtClean="0"/>
              <a:t> </a:t>
            </a:r>
            <a:r>
              <a:rPr lang="en-US" sz="2400" b="1" dirty="0" err="1" smtClean="0"/>
              <a:t>situs</a:t>
            </a:r>
            <a:r>
              <a:rPr lang="en-US" sz="2400" b="1" dirty="0" smtClean="0"/>
              <a:t>, </a:t>
            </a:r>
            <a:r>
              <a:rPr lang="en-US" sz="2400" b="1" dirty="0" err="1" smtClean="0"/>
              <a:t>contoh</a:t>
            </a:r>
            <a:r>
              <a:rPr lang="en-US" sz="2400" b="1" dirty="0" smtClean="0"/>
              <a:t> : www.internic.net/whois</a:t>
            </a:r>
            <a:endParaRPr lang="id-ID" sz="2400" b="1" dirty="0" smtClean="0"/>
          </a:p>
        </p:txBody>
      </p:sp>
      <p:sp>
        <p:nvSpPr>
          <p:cNvPr id="7" name="Title 6"/>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42910" y="1817138"/>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7. Firewall</a:t>
            </a:r>
            <a:endParaRPr lang="id-ID" sz="2400" b="1" dirty="0">
              <a:solidFill>
                <a:srgbClr val="FF0000"/>
              </a:solidFill>
              <a:latin typeface="+mj-lt"/>
            </a:endParaRPr>
          </a:p>
        </p:txBody>
      </p:sp>
      <p:sp>
        <p:nvSpPr>
          <p:cNvPr id="9" name="TextBox 8"/>
          <p:cNvSpPr txBox="1"/>
          <p:nvPr/>
        </p:nvSpPr>
        <p:spPr>
          <a:xfrm>
            <a:off x="571472" y="2388642"/>
            <a:ext cx="8143932" cy="1143070"/>
          </a:xfrm>
          <a:prstGeom prst="rect">
            <a:avLst/>
          </a:prstGeom>
          <a:noFill/>
        </p:spPr>
        <p:txBody>
          <a:bodyPr wrap="square" rtlCol="0">
            <a:spAutoFit/>
          </a:bodyPr>
          <a:lstStyle/>
          <a:p>
            <a:pPr>
              <a:lnSpc>
                <a:spcPct val="150000"/>
              </a:lnSpc>
            </a:pPr>
            <a:r>
              <a:rPr lang="en-US" sz="2400" b="1" dirty="0" err="1" smtClean="0"/>
              <a:t>Utilitas</a:t>
            </a:r>
            <a:r>
              <a:rPr lang="en-US" sz="2400" b="1" dirty="0" smtClean="0"/>
              <a:t> </a:t>
            </a:r>
            <a:r>
              <a:rPr lang="en-US" sz="2400" b="1" dirty="0" err="1" smtClean="0"/>
              <a:t>untuk</a:t>
            </a:r>
            <a:r>
              <a:rPr lang="en-US" sz="2400" b="1" dirty="0" smtClean="0"/>
              <a:t> </a:t>
            </a:r>
            <a:r>
              <a:rPr lang="en-US" sz="2400" b="1" dirty="0" err="1" smtClean="0"/>
              <a:t>memblok</a:t>
            </a:r>
            <a:r>
              <a:rPr lang="en-US" sz="2400" b="1" dirty="0" smtClean="0"/>
              <a:t> </a:t>
            </a:r>
            <a:r>
              <a:rPr lang="en-US" sz="2400" b="1" dirty="0" err="1" smtClean="0"/>
              <a:t>suatu</a:t>
            </a:r>
            <a:r>
              <a:rPr lang="en-US" sz="2400" b="1" dirty="0" smtClean="0"/>
              <a:t> service yang </a:t>
            </a:r>
            <a:r>
              <a:rPr lang="en-US" sz="2400" b="1" dirty="0" err="1" smtClean="0"/>
              <a:t>telah</a:t>
            </a:r>
            <a:r>
              <a:rPr lang="en-US" sz="2400" b="1" dirty="0" smtClean="0"/>
              <a:t> </a:t>
            </a:r>
            <a:r>
              <a:rPr lang="en-US" sz="2400" b="1" dirty="0" err="1" smtClean="0"/>
              <a:t>disediakan</a:t>
            </a:r>
            <a:r>
              <a:rPr lang="en-US" sz="2400" b="1" dirty="0" smtClean="0"/>
              <a:t> </a:t>
            </a:r>
            <a:r>
              <a:rPr lang="en-US" sz="2400" b="1" dirty="0" err="1" smtClean="0"/>
              <a:t>oleh</a:t>
            </a:r>
            <a:r>
              <a:rPr lang="en-US" sz="2400" b="1" dirty="0" smtClean="0"/>
              <a:t> OS</a:t>
            </a:r>
            <a:endParaRPr lang="id-ID" sz="2400" b="1" dirty="0" smtClean="0"/>
          </a:p>
        </p:txBody>
      </p:sp>
      <p:sp>
        <p:nvSpPr>
          <p:cNvPr id="8" name="Rectangle 7"/>
          <p:cNvSpPr/>
          <p:nvPr/>
        </p:nvSpPr>
        <p:spPr>
          <a:xfrm>
            <a:off x="642910" y="3855804"/>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8. </a:t>
            </a:r>
            <a:r>
              <a:rPr lang="en-US" sz="2400" b="1" dirty="0" err="1" smtClean="0">
                <a:solidFill>
                  <a:srgbClr val="FF0000"/>
                </a:solidFill>
                <a:latin typeface="+mj-lt"/>
              </a:rPr>
              <a:t>TCPDump</a:t>
            </a:r>
            <a:endParaRPr lang="id-ID" sz="2400" b="1" dirty="0">
              <a:solidFill>
                <a:srgbClr val="FF0000"/>
              </a:solidFill>
              <a:latin typeface="+mj-lt"/>
            </a:endParaRPr>
          </a:p>
        </p:txBody>
      </p:sp>
      <p:sp>
        <p:nvSpPr>
          <p:cNvPr id="10" name="TextBox 9"/>
          <p:cNvSpPr txBox="1"/>
          <p:nvPr/>
        </p:nvSpPr>
        <p:spPr>
          <a:xfrm>
            <a:off x="571472" y="4427308"/>
            <a:ext cx="8143932" cy="1697068"/>
          </a:xfrm>
          <a:prstGeom prst="rect">
            <a:avLst/>
          </a:prstGeom>
          <a:noFill/>
        </p:spPr>
        <p:txBody>
          <a:bodyPr wrap="square" rtlCol="0">
            <a:spAutoFit/>
          </a:bodyPr>
          <a:lstStyle/>
          <a:p>
            <a:pPr>
              <a:lnSpc>
                <a:spcPct val="150000"/>
              </a:lnSpc>
            </a:pPr>
            <a:r>
              <a:rPr lang="en-US" sz="2400" b="1" dirty="0" err="1" smtClean="0"/>
              <a:t>Dapat</a:t>
            </a:r>
            <a:r>
              <a:rPr lang="en-US" sz="2400" b="1" dirty="0" smtClean="0"/>
              <a:t> </a:t>
            </a:r>
            <a:r>
              <a:rPr lang="en-US" sz="2400" b="1" dirty="0" err="1" smtClean="0"/>
              <a:t>mendengar</a:t>
            </a:r>
            <a:r>
              <a:rPr lang="en-US" sz="2400" b="1" dirty="0" smtClean="0"/>
              <a:t> </a:t>
            </a:r>
            <a:r>
              <a:rPr lang="en-US" sz="2400" b="1" dirty="0" err="1" smtClean="0"/>
              <a:t>dan</a:t>
            </a:r>
            <a:r>
              <a:rPr lang="en-US" sz="2400" b="1" dirty="0" smtClean="0"/>
              <a:t> </a:t>
            </a:r>
            <a:r>
              <a:rPr lang="en-US" sz="2400" b="1" dirty="0" err="1" smtClean="0"/>
              <a:t>menangkap</a:t>
            </a:r>
            <a:r>
              <a:rPr lang="en-US" sz="2400" b="1" dirty="0" smtClean="0"/>
              <a:t> </a:t>
            </a:r>
            <a:r>
              <a:rPr lang="en-US" sz="2400" b="1" dirty="0" err="1" smtClean="0"/>
              <a:t>paket</a:t>
            </a:r>
            <a:r>
              <a:rPr lang="en-US" sz="2400" b="1" dirty="0" smtClean="0"/>
              <a:t> yang </a:t>
            </a:r>
            <a:r>
              <a:rPr lang="en-US" sz="2400" b="1" dirty="0" err="1" smtClean="0"/>
              <a:t>lalu</a:t>
            </a:r>
            <a:r>
              <a:rPr lang="en-US" sz="2400" b="1" dirty="0" smtClean="0"/>
              <a:t> </a:t>
            </a:r>
            <a:r>
              <a:rPr lang="en-US" sz="2400" b="1" dirty="0" err="1" smtClean="0"/>
              <a:t>lalang</a:t>
            </a:r>
            <a:r>
              <a:rPr lang="en-US" sz="2400" b="1" dirty="0" smtClean="0"/>
              <a:t> </a:t>
            </a:r>
            <a:r>
              <a:rPr lang="en-US" sz="2400" b="1" dirty="0" err="1" smtClean="0"/>
              <a:t>secara</a:t>
            </a:r>
            <a:r>
              <a:rPr lang="en-US" sz="2400" b="1" dirty="0" smtClean="0"/>
              <a:t> </a:t>
            </a:r>
            <a:r>
              <a:rPr lang="en-US" sz="2400" b="1" dirty="0" err="1" smtClean="0"/>
              <a:t>realtime</a:t>
            </a:r>
            <a:r>
              <a:rPr lang="en-US" sz="2400" b="1" dirty="0" smtClean="0"/>
              <a:t>. </a:t>
            </a:r>
            <a:r>
              <a:rPr lang="en-US" sz="2400" b="1" dirty="0" err="1" smtClean="0"/>
              <a:t>Tcpdump</a:t>
            </a:r>
            <a:r>
              <a:rPr lang="en-US" sz="2400" b="1" dirty="0" smtClean="0"/>
              <a:t> </a:t>
            </a:r>
            <a:r>
              <a:rPr lang="en-US" sz="2400" b="1" dirty="0" err="1" smtClean="0"/>
              <a:t>hanya</a:t>
            </a:r>
            <a:r>
              <a:rPr lang="en-US" sz="2400" b="1" dirty="0" smtClean="0"/>
              <a:t> </a:t>
            </a:r>
            <a:r>
              <a:rPr lang="en-US" sz="2400" b="1" dirty="0" err="1" smtClean="0"/>
              <a:t>bisa</a:t>
            </a:r>
            <a:r>
              <a:rPr lang="en-US" sz="2400" b="1" dirty="0" smtClean="0"/>
              <a:t> </a:t>
            </a:r>
            <a:r>
              <a:rPr lang="en-US" sz="2400" b="1" dirty="0" err="1" smtClean="0"/>
              <a:t>dioperasikan</a:t>
            </a:r>
            <a:r>
              <a:rPr lang="en-US" sz="2400" b="1" dirty="0" smtClean="0"/>
              <a:t> </a:t>
            </a:r>
            <a:r>
              <a:rPr lang="en-US" sz="2400" b="1" dirty="0" err="1" smtClean="0"/>
              <a:t>pada</a:t>
            </a:r>
            <a:r>
              <a:rPr lang="en-US" sz="2400" b="1" dirty="0" smtClean="0"/>
              <a:t> </a:t>
            </a:r>
            <a:r>
              <a:rPr lang="en-US" sz="2400" b="1" dirty="0" err="1" smtClean="0"/>
              <a:t>linux</a:t>
            </a:r>
            <a:endParaRPr lang="id-ID" sz="2400" b="1" dirty="0" smtClean="0"/>
          </a:p>
        </p:txBody>
      </p:sp>
      <p:sp>
        <p:nvSpPr>
          <p:cNvPr id="7" name="Title 6"/>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42910" y="1817138"/>
            <a:ext cx="2500330" cy="500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mj-lt"/>
              </a:rPr>
              <a:t>9. </a:t>
            </a:r>
            <a:r>
              <a:rPr lang="en-US" sz="2400" b="1" dirty="0" err="1" smtClean="0">
                <a:solidFill>
                  <a:srgbClr val="FF0000"/>
                </a:solidFill>
                <a:latin typeface="+mj-lt"/>
              </a:rPr>
              <a:t>Wireshark</a:t>
            </a:r>
            <a:endParaRPr lang="id-ID" sz="2400" b="1" dirty="0">
              <a:solidFill>
                <a:srgbClr val="FF0000"/>
              </a:solidFill>
              <a:latin typeface="+mj-lt"/>
            </a:endParaRPr>
          </a:p>
        </p:txBody>
      </p:sp>
      <p:sp>
        <p:nvSpPr>
          <p:cNvPr id="9" name="TextBox 8"/>
          <p:cNvSpPr txBox="1"/>
          <p:nvPr/>
        </p:nvSpPr>
        <p:spPr>
          <a:xfrm>
            <a:off x="571472" y="2388642"/>
            <a:ext cx="8143932" cy="1143070"/>
          </a:xfrm>
          <a:prstGeom prst="rect">
            <a:avLst/>
          </a:prstGeom>
          <a:noFill/>
        </p:spPr>
        <p:txBody>
          <a:bodyPr wrap="square" rtlCol="0">
            <a:spAutoFit/>
          </a:bodyPr>
          <a:lstStyle/>
          <a:p>
            <a:pPr>
              <a:lnSpc>
                <a:spcPct val="150000"/>
              </a:lnSpc>
            </a:pPr>
            <a:r>
              <a:rPr lang="en-US" sz="2400" b="1" dirty="0" err="1" smtClean="0"/>
              <a:t>Fungsinya</a:t>
            </a:r>
            <a:r>
              <a:rPr lang="en-US" sz="2400" b="1" dirty="0" smtClean="0"/>
              <a:t> </a:t>
            </a:r>
            <a:r>
              <a:rPr lang="en-US" sz="2400" b="1" dirty="0" err="1" smtClean="0"/>
              <a:t>sama</a:t>
            </a:r>
            <a:r>
              <a:rPr lang="en-US" sz="2400" b="1" dirty="0" smtClean="0"/>
              <a:t> </a:t>
            </a:r>
            <a:r>
              <a:rPr lang="en-US" sz="2400" b="1" dirty="0" err="1" smtClean="0"/>
              <a:t>dengan</a:t>
            </a:r>
            <a:r>
              <a:rPr lang="en-US" sz="2400" b="1" dirty="0" smtClean="0"/>
              <a:t> </a:t>
            </a:r>
            <a:r>
              <a:rPr lang="en-US" sz="2400" b="1" dirty="0" err="1" smtClean="0"/>
              <a:t>tcpdump</a:t>
            </a:r>
            <a:r>
              <a:rPr lang="en-US" sz="2400" b="1" dirty="0" smtClean="0"/>
              <a:t>, </a:t>
            </a:r>
            <a:r>
              <a:rPr lang="en-US" sz="2400" b="1" dirty="0" err="1" smtClean="0"/>
              <a:t>namun</a:t>
            </a:r>
            <a:r>
              <a:rPr lang="en-US" sz="2400" b="1" dirty="0" smtClean="0"/>
              <a:t> </a:t>
            </a:r>
            <a:r>
              <a:rPr lang="en-US" sz="2400" b="1" dirty="0" err="1" smtClean="0"/>
              <a:t>untuk</a:t>
            </a:r>
            <a:r>
              <a:rPr lang="en-US" sz="2400" b="1" dirty="0" smtClean="0"/>
              <a:t> </a:t>
            </a:r>
            <a:r>
              <a:rPr lang="en-US" sz="2400" b="1" dirty="0" err="1" smtClean="0"/>
              <a:t>sistem</a:t>
            </a:r>
            <a:r>
              <a:rPr lang="en-US" sz="2400" b="1" dirty="0" smtClean="0"/>
              <a:t> </a:t>
            </a:r>
            <a:r>
              <a:rPr lang="en-US" sz="2400" b="1" dirty="0" err="1" smtClean="0"/>
              <a:t>operasi</a:t>
            </a:r>
            <a:r>
              <a:rPr lang="en-US" sz="2400" b="1" dirty="0" smtClean="0"/>
              <a:t> windows.</a:t>
            </a:r>
            <a:endParaRPr lang="id-ID" sz="2400" b="1" dirty="0"/>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Time Sharing System</a:t>
            </a:r>
            <a:endParaRPr lang="id-ID" dirty="0"/>
          </a:p>
        </p:txBody>
      </p:sp>
      <p:sp>
        <p:nvSpPr>
          <p:cNvPr id="3" name="Content Placeholder 2"/>
          <p:cNvSpPr>
            <a:spLocks noGrp="1"/>
          </p:cNvSpPr>
          <p:nvPr>
            <p:ph idx="1"/>
          </p:nvPr>
        </p:nvSpPr>
        <p:spPr>
          <a:xfrm>
            <a:off x="214282" y="1643051"/>
            <a:ext cx="8643998" cy="4757750"/>
          </a:xfrm>
        </p:spPr>
        <p:txBody>
          <a:bodyPr>
            <a:noAutofit/>
          </a:bodyPr>
          <a:lstStyle/>
          <a:p>
            <a:pPr>
              <a:spcBef>
                <a:spcPts val="1200"/>
              </a:spcBef>
            </a:pPr>
            <a:r>
              <a:rPr lang="id-ID" sz="2800" dirty="0" smtClean="0"/>
              <a:t>Suatu teknik penggunaan online system oleh beberapa pemakai secara bergantian menurut waktu yang diperlukan pemakai.</a:t>
            </a:r>
          </a:p>
          <a:p>
            <a:pPr>
              <a:spcBef>
                <a:spcPts val="1200"/>
              </a:spcBef>
            </a:pPr>
            <a:r>
              <a:rPr lang="id-ID" sz="2800" dirty="0" smtClean="0"/>
              <a:t>Waktu perkembangan proses CPU semakin cepat, sedangkan alat Input/Output tidak dapat mengimbangi kecepatan dari CPU, maka kecepatan dari CPU dapat digunakan secara efisien dengan melayani beberapa alat I/O secara bergantian. </a:t>
            </a:r>
          </a:p>
          <a:p>
            <a:pPr>
              <a:spcBef>
                <a:spcPts val="1200"/>
              </a:spcBef>
            </a:pPr>
            <a:r>
              <a:rPr lang="id-ID" sz="2800" dirty="0" smtClean="0"/>
              <a:t>Pada sistem TSS beberapa terminal terhubung secara seri ke sebuah </a:t>
            </a:r>
            <a:r>
              <a:rPr lang="id-ID" sz="2800" i="1" dirty="0" smtClean="0"/>
              <a:t>host</a:t>
            </a:r>
            <a:r>
              <a:rPr lang="id-ID" sz="2800" dirty="0" smtClean="0"/>
              <a:t> computer</a:t>
            </a:r>
            <a:endParaRPr lang="id-ID"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solidFill>
                  <a:schemeClr val="tx1"/>
                </a:solidFill>
              </a:rPr>
              <a:t>Manfaat</a:t>
            </a:r>
            <a:endParaRPr lang="en-US" dirty="0">
              <a:solidFill>
                <a:schemeClr val="tx1"/>
              </a:solidFill>
            </a:endParaRPr>
          </a:p>
        </p:txBody>
      </p:sp>
      <p:graphicFrame>
        <p:nvGraphicFramePr>
          <p:cNvPr id="12" name="Content Placeholder 11"/>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dirty="0"/>
          </a:p>
        </p:txBody>
      </p:sp>
      <p:sp>
        <p:nvSpPr>
          <p:cNvPr id="8" name="Right Arrow 7">
            <a:hlinkClick r:id="rId7" action="ppaction://hlinksldjump"/>
          </p:cNvPr>
          <p:cNvSpPr/>
          <p:nvPr/>
        </p:nvSpPr>
        <p:spPr>
          <a:xfrm>
            <a:off x="5715008" y="2000240"/>
            <a:ext cx="571504"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ight Arrow 8">
            <a:hlinkClick r:id="rId8" action="ppaction://hlinksldjump"/>
          </p:cNvPr>
          <p:cNvSpPr/>
          <p:nvPr/>
        </p:nvSpPr>
        <p:spPr>
          <a:xfrm>
            <a:off x="5715008" y="3143248"/>
            <a:ext cx="571504"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ight Arrow 9"/>
          <p:cNvSpPr/>
          <p:nvPr/>
        </p:nvSpPr>
        <p:spPr>
          <a:xfrm>
            <a:off x="5715008" y="4357694"/>
            <a:ext cx="571504"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ight Arrow 10"/>
          <p:cNvSpPr/>
          <p:nvPr/>
        </p:nvSpPr>
        <p:spPr>
          <a:xfrm>
            <a:off x="5715008" y="5500702"/>
            <a:ext cx="571504"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Pengolahan Data Terdistribusi</a:t>
            </a:r>
            <a:endParaRPr lang="id-ID" dirty="0"/>
          </a:p>
        </p:txBody>
      </p:sp>
      <p:sp>
        <p:nvSpPr>
          <p:cNvPr id="3" name="Content Placeholder 2"/>
          <p:cNvSpPr>
            <a:spLocks noGrp="1"/>
          </p:cNvSpPr>
          <p:nvPr>
            <p:ph idx="1"/>
          </p:nvPr>
        </p:nvSpPr>
        <p:spPr>
          <a:xfrm>
            <a:off x="142844" y="1500175"/>
            <a:ext cx="8643998" cy="4900626"/>
          </a:xfrm>
        </p:spPr>
        <p:txBody>
          <a:bodyPr>
            <a:normAutofit/>
          </a:bodyPr>
          <a:lstStyle/>
          <a:p>
            <a:r>
              <a:rPr lang="id-ID" dirty="0" smtClean="0"/>
              <a:t>Menyatukan kemampuan dari sumber daya (baik yang berupa sumber komputasi ataupun sumber informasi) yang terpisah secara fisik, ke dalam suatu sistem gabungan yang terkoordinasi dengan kapasitas yang jauh melebihi dari kapasitas individual komponen-komponennya</a:t>
            </a:r>
          </a:p>
          <a:p>
            <a:endParaRPr lang="id-ID" dirty="0" smtClean="0"/>
          </a:p>
          <a:p>
            <a:r>
              <a:rPr lang="id-ID" dirty="0" smtClean="0"/>
              <a:t>Digambarkan sebagai banyak komputer atau processor yang besar maupun kecil dalam jarak yang jauh yang dihubungkan dengan jaringan telekomunikasi. Hal yang penting dalam sistem terdistribusi adalah lokasi dan masalah perancangan data</a:t>
            </a:r>
            <a:endParaRPr lang="id-ID"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Resources Sharing</a:t>
            </a:r>
            <a:endParaRPr lang="id-ID" dirty="0"/>
          </a:p>
        </p:txBody>
      </p:sp>
      <p:sp>
        <p:nvSpPr>
          <p:cNvPr id="3" name="Content Placeholder 2"/>
          <p:cNvSpPr>
            <a:spLocks noGrp="1"/>
          </p:cNvSpPr>
          <p:nvPr>
            <p:ph idx="1"/>
          </p:nvPr>
        </p:nvSpPr>
        <p:spPr/>
        <p:txBody>
          <a:bodyPr/>
          <a:lstStyle/>
          <a:p>
            <a:r>
              <a:rPr lang="id-ID" dirty="0" smtClean="0"/>
              <a:t>Dapat diartikan sebagai sumber daya yang dipakai secara bersama-sama oleh banyak </a:t>
            </a:r>
            <a:r>
              <a:rPr lang="id-ID" i="1" dirty="0" smtClean="0"/>
              <a:t>user</a:t>
            </a:r>
            <a:r>
              <a:rPr lang="id-ID" dirty="0" smtClean="0"/>
              <a:t>, sumber daya tersebut adalah sebuah jaringan/koneksi komputer. Dengan mengijinkan masing-masing </a:t>
            </a:r>
            <a:r>
              <a:rPr lang="id-ID" i="1" dirty="0" smtClean="0"/>
              <a:t>user</a:t>
            </a:r>
            <a:r>
              <a:rPr lang="id-ID" dirty="0" smtClean="0"/>
              <a:t> yang memiliki tingkat pengetahuan, kepentingan, dan motivasi yang berbeda di dalam memanfaatkan sumber daya tersebut.</a:t>
            </a:r>
            <a:endParaRPr lang="id-ID"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Token Ring Scheme</a:t>
            </a:r>
            <a:endParaRPr lang="id-ID" dirty="0"/>
          </a:p>
        </p:txBody>
      </p:sp>
      <p:sp>
        <p:nvSpPr>
          <p:cNvPr id="3" name="Content Placeholder 2"/>
          <p:cNvSpPr>
            <a:spLocks noGrp="1"/>
          </p:cNvSpPr>
          <p:nvPr>
            <p:ph idx="1"/>
          </p:nvPr>
        </p:nvSpPr>
        <p:spPr/>
        <p:txBody>
          <a:bodyPr/>
          <a:lstStyle/>
          <a:p>
            <a:r>
              <a:rPr lang="id-ID" dirty="0" smtClean="0"/>
              <a:t>Sebuah token yang bebas mengalir pada setiap node melalui network. Saat sebuah node ingin mengirimkan paket, node itu meraih dan melekatkan frame atau paketnya ke token.</a:t>
            </a:r>
            <a:endParaRPr lang="id-ID"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Alamat Broadcast</a:t>
            </a:r>
            <a:endParaRPr lang="id-ID" dirty="0"/>
          </a:p>
        </p:txBody>
      </p:sp>
      <p:sp>
        <p:nvSpPr>
          <p:cNvPr id="3" name="Content Placeholder 2"/>
          <p:cNvSpPr>
            <a:spLocks noGrp="1"/>
          </p:cNvSpPr>
          <p:nvPr>
            <p:ph idx="1"/>
          </p:nvPr>
        </p:nvSpPr>
        <p:spPr/>
        <p:txBody>
          <a:bodyPr/>
          <a:lstStyle/>
          <a:p>
            <a:r>
              <a:rPr lang="id-ID" dirty="0" smtClean="0"/>
              <a:t>Alamat broadcast merupakan alamat IP yang digunakan untuk mengirim atau bisa disebut meneruskan paket data (karena hanya dapat menjadi tujuan, bukan sumber paket data) ke semua host dalam jaringan yang satu NetID dengan alamat broadcast tersebut (</a:t>
            </a:r>
            <a:r>
              <a:rPr lang="id-ID" i="1" dirty="0" smtClean="0"/>
              <a:t>one-to-everyone</a:t>
            </a:r>
            <a:r>
              <a:rPr lang="id-ID" dirty="0" smtClean="0"/>
              <a:t>)</a:t>
            </a:r>
            <a:endParaRPr lang="id-ID"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CSMA/CD</a:t>
            </a:r>
            <a:endParaRPr lang="id-ID" dirty="0"/>
          </a:p>
        </p:txBody>
      </p:sp>
      <p:sp>
        <p:nvSpPr>
          <p:cNvPr id="3" name="Content Placeholder 2"/>
          <p:cNvSpPr>
            <a:spLocks noGrp="1"/>
          </p:cNvSpPr>
          <p:nvPr>
            <p:ph idx="1"/>
          </p:nvPr>
        </p:nvSpPr>
        <p:spPr/>
        <p:txBody>
          <a:bodyPr>
            <a:normAutofit/>
          </a:bodyPr>
          <a:lstStyle/>
          <a:p>
            <a:pPr algn="just">
              <a:spcBef>
                <a:spcPts val="1200"/>
              </a:spcBef>
            </a:pPr>
            <a:r>
              <a:rPr lang="id-ID" sz="2800" dirty="0" smtClean="0"/>
              <a:t>Sebuah metode media access control (MAC) yang digunakan teknologi jaringan ethernet.</a:t>
            </a:r>
          </a:p>
          <a:p>
            <a:pPr algn="just">
              <a:spcBef>
                <a:spcPts val="1200"/>
              </a:spcBef>
            </a:pPr>
            <a:r>
              <a:rPr lang="id-ID" sz="2800" dirty="0" smtClean="0"/>
              <a:t>Dengan metode ini, sebuah node jaringan yang akan mengirim data ke node tujuan pertama-tama akan memastikan bahwa jaringan sedang tidak dipakai untuk transfer transmisi dala lain dan terjadi tabrakan(collision), maka node tersebut diharuskan mengulang permohonan(request) pengiriman pada selang waktu berikutnya yang dilakukan secara acak(random).</a:t>
            </a:r>
            <a:endParaRPr lang="id-ID"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solidFill>
                  <a:schemeClr val="tx1"/>
                </a:solidFill>
              </a:rPr>
              <a:t>Jenis</a:t>
            </a:r>
            <a:r>
              <a:rPr lang="en-US" dirty="0" smtClean="0">
                <a:solidFill>
                  <a:schemeClr val="tx1"/>
                </a:solidFill>
              </a:rPr>
              <a:t> </a:t>
            </a:r>
            <a:r>
              <a:rPr lang="en-US" dirty="0" err="1" smtClean="0">
                <a:solidFill>
                  <a:schemeClr val="tx1"/>
                </a:solidFill>
              </a:rPr>
              <a:t>Jaringan</a:t>
            </a:r>
            <a:endParaRPr lang="en-US" dirty="0">
              <a:solidFill>
                <a:schemeClr val="tx1"/>
              </a:solidFill>
            </a:endParaRPr>
          </a:p>
        </p:txBody>
      </p:sp>
      <p:grpSp>
        <p:nvGrpSpPr>
          <p:cNvPr id="17" name="Group 16"/>
          <p:cNvGrpSpPr/>
          <p:nvPr/>
        </p:nvGrpSpPr>
        <p:grpSpPr>
          <a:xfrm>
            <a:off x="642910" y="2071678"/>
            <a:ext cx="4500594" cy="642942"/>
            <a:chOff x="642910" y="1785926"/>
            <a:chExt cx="4500594" cy="642942"/>
          </a:xfrm>
        </p:grpSpPr>
        <p:sp>
          <p:nvSpPr>
            <p:cNvPr id="8" name="Rounded Rectangle 7"/>
            <p:cNvSpPr/>
            <p:nvPr/>
          </p:nvSpPr>
          <p:spPr>
            <a:xfrm>
              <a:off x="642910" y="1821645"/>
              <a:ext cx="3429024" cy="571504"/>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FF00"/>
                  </a:solidFill>
                </a:rPr>
                <a:t>Area</a:t>
              </a:r>
              <a:endParaRPr lang="id-ID" sz="2800" b="1" dirty="0">
                <a:solidFill>
                  <a:srgbClr val="FFFF00"/>
                </a:solidFill>
              </a:endParaRPr>
            </a:p>
          </p:txBody>
        </p:sp>
        <p:sp>
          <p:nvSpPr>
            <p:cNvPr id="11" name="Right Arrow 10"/>
            <p:cNvSpPr/>
            <p:nvPr/>
          </p:nvSpPr>
          <p:spPr>
            <a:xfrm>
              <a:off x="4214810" y="1785926"/>
              <a:ext cx="928694" cy="642942"/>
            </a:xfrm>
            <a:prstGeom prst="right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FFFF00"/>
                </a:solidFill>
              </a:endParaRPr>
            </a:p>
          </p:txBody>
        </p:sp>
      </p:grpSp>
      <p:grpSp>
        <p:nvGrpSpPr>
          <p:cNvPr id="16" name="Group 15"/>
          <p:cNvGrpSpPr/>
          <p:nvPr/>
        </p:nvGrpSpPr>
        <p:grpSpPr>
          <a:xfrm>
            <a:off x="642910" y="3475025"/>
            <a:ext cx="4500594" cy="642942"/>
            <a:chOff x="642910" y="2928934"/>
            <a:chExt cx="4500594" cy="642942"/>
          </a:xfrm>
        </p:grpSpPr>
        <p:sp>
          <p:nvSpPr>
            <p:cNvPr id="9" name="Rounded Rectangle 8"/>
            <p:cNvSpPr/>
            <p:nvPr/>
          </p:nvSpPr>
          <p:spPr>
            <a:xfrm>
              <a:off x="642910" y="2964653"/>
              <a:ext cx="3429024" cy="571504"/>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FF00"/>
                  </a:solidFill>
                </a:rPr>
                <a:t>Media </a:t>
              </a:r>
              <a:r>
                <a:rPr lang="en-US" sz="2800" b="1" dirty="0" err="1" smtClean="0">
                  <a:solidFill>
                    <a:srgbClr val="FFFF00"/>
                  </a:solidFill>
                </a:rPr>
                <a:t>Penghantar</a:t>
              </a:r>
              <a:endParaRPr lang="id-ID" sz="2800" b="1" dirty="0">
                <a:solidFill>
                  <a:srgbClr val="FFFF00"/>
                </a:solidFill>
              </a:endParaRPr>
            </a:p>
          </p:txBody>
        </p:sp>
        <p:sp>
          <p:nvSpPr>
            <p:cNvPr id="13" name="Right Arrow 12"/>
            <p:cNvSpPr/>
            <p:nvPr/>
          </p:nvSpPr>
          <p:spPr>
            <a:xfrm>
              <a:off x="4214810" y="2928934"/>
              <a:ext cx="928694" cy="642942"/>
            </a:xfrm>
            <a:prstGeom prst="right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FFFF00"/>
                </a:solidFill>
              </a:endParaRPr>
            </a:p>
          </p:txBody>
        </p:sp>
      </p:grpSp>
      <p:grpSp>
        <p:nvGrpSpPr>
          <p:cNvPr id="15" name="Group 14"/>
          <p:cNvGrpSpPr/>
          <p:nvPr/>
        </p:nvGrpSpPr>
        <p:grpSpPr>
          <a:xfrm>
            <a:off x="642910" y="4975223"/>
            <a:ext cx="4500594" cy="642942"/>
            <a:chOff x="642910" y="4071942"/>
            <a:chExt cx="4500594" cy="642942"/>
          </a:xfrm>
        </p:grpSpPr>
        <p:sp>
          <p:nvSpPr>
            <p:cNvPr id="10" name="Rounded Rectangle 9"/>
            <p:cNvSpPr/>
            <p:nvPr/>
          </p:nvSpPr>
          <p:spPr>
            <a:xfrm>
              <a:off x="642910" y="4107661"/>
              <a:ext cx="3429024" cy="571504"/>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rgbClr val="FFFF00"/>
                  </a:solidFill>
                </a:rPr>
                <a:t>Fungsi</a:t>
              </a:r>
              <a:endParaRPr lang="id-ID" sz="2800" b="1" dirty="0">
                <a:solidFill>
                  <a:srgbClr val="FFFF00"/>
                </a:solidFill>
              </a:endParaRPr>
            </a:p>
          </p:txBody>
        </p:sp>
        <p:sp>
          <p:nvSpPr>
            <p:cNvPr id="14" name="Right Arrow 13"/>
            <p:cNvSpPr/>
            <p:nvPr/>
          </p:nvSpPr>
          <p:spPr>
            <a:xfrm>
              <a:off x="4214810" y="4071942"/>
              <a:ext cx="928694" cy="642942"/>
            </a:xfrm>
            <a:prstGeom prst="right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FFFF00"/>
                </a:solidFill>
              </a:endParaRPr>
            </a:p>
          </p:txBody>
        </p:sp>
      </p:grpSp>
      <p:sp>
        <p:nvSpPr>
          <p:cNvPr id="18" name="Rectangle 17"/>
          <p:cNvSpPr/>
          <p:nvPr/>
        </p:nvSpPr>
        <p:spPr>
          <a:xfrm>
            <a:off x="5286380" y="2143116"/>
            <a:ext cx="3214710" cy="954107"/>
          </a:xfrm>
          <a:prstGeom prst="rect">
            <a:avLst/>
          </a:prstGeom>
        </p:spPr>
        <p:txBody>
          <a:bodyPr wrap="square">
            <a:spAutoFit/>
          </a:bodyPr>
          <a:lstStyle/>
          <a:p>
            <a:r>
              <a:rPr lang="en-US" sz="2800" b="1" dirty="0" smtClean="0"/>
              <a:t>LAN, WAN, MAN, Internet</a:t>
            </a:r>
            <a:endParaRPr lang="id-ID" sz="2800" b="1" dirty="0"/>
          </a:p>
        </p:txBody>
      </p:sp>
      <p:sp>
        <p:nvSpPr>
          <p:cNvPr id="19" name="Rectangle 18"/>
          <p:cNvSpPr/>
          <p:nvPr/>
        </p:nvSpPr>
        <p:spPr>
          <a:xfrm>
            <a:off x="5286380" y="3531715"/>
            <a:ext cx="3214710" cy="954107"/>
          </a:xfrm>
          <a:prstGeom prst="rect">
            <a:avLst/>
          </a:prstGeom>
        </p:spPr>
        <p:txBody>
          <a:bodyPr wrap="square">
            <a:spAutoFit/>
          </a:bodyPr>
          <a:lstStyle/>
          <a:p>
            <a:r>
              <a:rPr lang="en-US" sz="2800" b="1" dirty="0" smtClean="0"/>
              <a:t>Wire Network</a:t>
            </a:r>
          </a:p>
          <a:p>
            <a:r>
              <a:rPr lang="en-US" sz="2800" b="1" dirty="0" smtClean="0"/>
              <a:t>Wireless Network</a:t>
            </a:r>
            <a:endParaRPr lang="id-ID" sz="2800" b="1" dirty="0"/>
          </a:p>
        </p:txBody>
      </p:sp>
      <p:sp>
        <p:nvSpPr>
          <p:cNvPr id="20" name="Rectangle 19"/>
          <p:cNvSpPr/>
          <p:nvPr/>
        </p:nvSpPr>
        <p:spPr>
          <a:xfrm>
            <a:off x="5286380" y="5046661"/>
            <a:ext cx="3214710" cy="954107"/>
          </a:xfrm>
          <a:prstGeom prst="rect">
            <a:avLst/>
          </a:prstGeom>
        </p:spPr>
        <p:txBody>
          <a:bodyPr wrap="square">
            <a:spAutoFit/>
          </a:bodyPr>
          <a:lstStyle/>
          <a:p>
            <a:r>
              <a:rPr lang="en-US" sz="2800" b="1" dirty="0" smtClean="0"/>
              <a:t>Client Server</a:t>
            </a:r>
          </a:p>
          <a:p>
            <a:r>
              <a:rPr lang="en-US" sz="2800" b="1" dirty="0" smtClean="0"/>
              <a:t>Peer to Peer</a:t>
            </a:r>
            <a:endParaRPr lang="id-ID"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lstStyle/>
          <a:p>
            <a:pPr algn="l"/>
            <a:r>
              <a:rPr lang="en-US" dirty="0" err="1" smtClean="0">
                <a:solidFill>
                  <a:schemeClr val="tx1"/>
                </a:solidFill>
              </a:rPr>
              <a:t>Jenis</a:t>
            </a:r>
            <a:r>
              <a:rPr lang="en-US" dirty="0" smtClean="0">
                <a:solidFill>
                  <a:schemeClr val="tx1"/>
                </a:solidFill>
              </a:rPr>
              <a:t> </a:t>
            </a:r>
            <a:r>
              <a:rPr lang="en-US" dirty="0" err="1" smtClean="0">
                <a:solidFill>
                  <a:schemeClr val="tx1"/>
                </a:solidFill>
              </a:rPr>
              <a:t>Jaringan</a:t>
            </a:r>
            <a:endParaRPr lang="en-US" dirty="0">
              <a:solidFill>
                <a:schemeClr val="tx1"/>
              </a:solidFill>
            </a:endParaRPr>
          </a:p>
        </p:txBody>
      </p:sp>
      <p:graphicFrame>
        <p:nvGraphicFramePr>
          <p:cNvPr id="17" name="Table 16"/>
          <p:cNvGraphicFramePr>
            <a:graphicFrameLocks noGrp="1"/>
          </p:cNvGraphicFramePr>
          <p:nvPr/>
        </p:nvGraphicFramePr>
        <p:xfrm>
          <a:off x="500035" y="1698774"/>
          <a:ext cx="8072493" cy="4802060"/>
        </p:xfrm>
        <a:graphic>
          <a:graphicData uri="http://schemas.openxmlformats.org/drawingml/2006/table">
            <a:tbl>
              <a:tblPr/>
              <a:tblGrid>
                <a:gridCol w="3786214"/>
                <a:gridCol w="1714512"/>
                <a:gridCol w="2571767"/>
              </a:tblGrid>
              <a:tr h="958987">
                <a:tc>
                  <a:txBody>
                    <a:bodyPr/>
                    <a:lstStyle/>
                    <a:p>
                      <a:pPr marL="0" algn="ctr">
                        <a:lnSpc>
                          <a:spcPct val="115000"/>
                        </a:lnSpc>
                        <a:spcAft>
                          <a:spcPts val="0"/>
                        </a:spcAft>
                      </a:pPr>
                      <a:r>
                        <a:rPr lang="en-US" sz="2400" b="1" dirty="0" err="1">
                          <a:latin typeface="Calibri"/>
                          <a:ea typeface="Calibri"/>
                          <a:cs typeface="Times New Roman"/>
                        </a:rPr>
                        <a:t>Jarak</a:t>
                      </a:r>
                      <a:r>
                        <a:rPr lang="en-US" sz="2400" b="1" dirty="0">
                          <a:latin typeface="Calibri"/>
                          <a:ea typeface="Calibri"/>
                          <a:cs typeface="Times New Roman"/>
                        </a:rPr>
                        <a:t> / </a:t>
                      </a:r>
                      <a:r>
                        <a:rPr lang="en-US" sz="2400" b="1" dirty="0" err="1">
                          <a:latin typeface="Calibri"/>
                          <a:ea typeface="Calibri"/>
                          <a:cs typeface="Times New Roman"/>
                        </a:rPr>
                        <a:t>Cakupan</a:t>
                      </a:r>
                      <a:r>
                        <a:rPr lang="en-US" sz="2400" b="1" dirty="0">
                          <a:latin typeface="Calibri"/>
                          <a:ea typeface="Calibri"/>
                          <a:cs typeface="Times New Roman"/>
                        </a:rPr>
                        <a:t> (meter)</a:t>
                      </a:r>
                      <a:endParaRPr lang="id-ID" sz="2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err="1">
                          <a:latin typeface="Calibri"/>
                          <a:ea typeface="Calibri"/>
                          <a:cs typeface="Times New Roman"/>
                        </a:rPr>
                        <a:t>Contoh</a:t>
                      </a:r>
                      <a:r>
                        <a:rPr lang="en-US" sz="2400" b="1" dirty="0">
                          <a:latin typeface="Calibri"/>
                          <a:ea typeface="Calibri"/>
                          <a:cs typeface="Times New Roman"/>
                        </a:rPr>
                        <a:t> Area</a:t>
                      </a:r>
                      <a:endParaRPr lang="id-ID" sz="2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err="1">
                          <a:latin typeface="Calibri"/>
                          <a:ea typeface="Calibri"/>
                          <a:cs typeface="Times New Roman"/>
                        </a:rPr>
                        <a:t>Jenis</a:t>
                      </a:r>
                      <a:endParaRPr lang="id-ID" sz="2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494">
                <a:tc>
                  <a:txBody>
                    <a:bodyPr/>
                    <a:lstStyle/>
                    <a:p>
                      <a:pPr marL="0" algn="ctr">
                        <a:lnSpc>
                          <a:spcPct val="115000"/>
                        </a:lnSpc>
                        <a:spcAft>
                          <a:spcPts val="0"/>
                        </a:spcAft>
                      </a:pPr>
                      <a:r>
                        <a:rPr lang="en-US" sz="2400" b="1">
                          <a:latin typeface="Calibri"/>
                          <a:ea typeface="Calibri"/>
                          <a:cs typeface="Times New Roman"/>
                        </a:rPr>
                        <a:t>10 s/d 100</a:t>
                      </a:r>
                      <a:endParaRPr lang="id-ID" sz="2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err="1">
                          <a:latin typeface="Calibri"/>
                          <a:ea typeface="Calibri"/>
                          <a:cs typeface="Times New Roman"/>
                        </a:rPr>
                        <a:t>Ruangan</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a:latin typeface="Calibri"/>
                          <a:ea typeface="Calibri"/>
                          <a:cs typeface="Times New Roman"/>
                        </a:rPr>
                        <a:t>LAN</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494">
                <a:tc>
                  <a:txBody>
                    <a:bodyPr/>
                    <a:lstStyle/>
                    <a:p>
                      <a:pPr marL="0" algn="ctr">
                        <a:lnSpc>
                          <a:spcPct val="115000"/>
                        </a:lnSpc>
                        <a:spcAft>
                          <a:spcPts val="0"/>
                        </a:spcAft>
                      </a:pPr>
                      <a:r>
                        <a:rPr lang="en-US" sz="2400" b="1">
                          <a:latin typeface="Calibri"/>
                          <a:ea typeface="Calibri"/>
                          <a:cs typeface="Times New Roman"/>
                        </a:rPr>
                        <a:t>100 s/d 1.000</a:t>
                      </a:r>
                      <a:endParaRPr lang="id-ID" sz="2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err="1">
                          <a:latin typeface="Calibri"/>
                          <a:ea typeface="Calibri"/>
                          <a:cs typeface="Times New Roman"/>
                        </a:rPr>
                        <a:t>Gedung</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a:latin typeface="Calibri"/>
                          <a:ea typeface="Calibri"/>
                          <a:cs typeface="Times New Roman"/>
                        </a:rPr>
                        <a:t>LAN</a:t>
                      </a:r>
                      <a:endParaRPr lang="id-ID" sz="2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494">
                <a:tc>
                  <a:txBody>
                    <a:bodyPr/>
                    <a:lstStyle/>
                    <a:p>
                      <a:pPr marL="0" algn="ctr">
                        <a:lnSpc>
                          <a:spcPct val="115000"/>
                        </a:lnSpc>
                        <a:spcAft>
                          <a:spcPts val="0"/>
                        </a:spcAft>
                      </a:pPr>
                      <a:r>
                        <a:rPr lang="en-US" sz="2400" b="1">
                          <a:latin typeface="Calibri"/>
                          <a:ea typeface="Calibri"/>
                          <a:cs typeface="Times New Roman"/>
                        </a:rPr>
                        <a:t>1.000 s/d 10.000</a:t>
                      </a:r>
                      <a:endParaRPr lang="id-ID" sz="2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err="1">
                          <a:latin typeface="Calibri"/>
                          <a:ea typeface="Calibri"/>
                          <a:cs typeface="Times New Roman"/>
                        </a:rPr>
                        <a:t>Kampus</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a:latin typeface="Calibri"/>
                          <a:ea typeface="Calibri"/>
                          <a:cs typeface="Times New Roman"/>
                        </a:rPr>
                        <a:t>LAN</a:t>
                      </a:r>
                      <a:endParaRPr lang="id-ID" sz="2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494">
                <a:tc>
                  <a:txBody>
                    <a:bodyPr/>
                    <a:lstStyle/>
                    <a:p>
                      <a:pPr marL="0" algn="ctr">
                        <a:lnSpc>
                          <a:spcPct val="115000"/>
                        </a:lnSpc>
                        <a:spcAft>
                          <a:spcPts val="0"/>
                        </a:spcAft>
                      </a:pPr>
                      <a:r>
                        <a:rPr lang="en-US" sz="2400" b="1">
                          <a:latin typeface="Calibri"/>
                          <a:ea typeface="Calibri"/>
                          <a:cs typeface="Times New Roman"/>
                        </a:rPr>
                        <a:t>10.000 s/d 100.000</a:t>
                      </a:r>
                      <a:endParaRPr lang="id-ID" sz="2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a:latin typeface="Calibri"/>
                          <a:ea typeface="Calibri"/>
                          <a:cs typeface="Times New Roman"/>
                        </a:rPr>
                        <a:t>Kota</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a:latin typeface="Calibri"/>
                          <a:ea typeface="Calibri"/>
                          <a:cs typeface="Times New Roman"/>
                        </a:rPr>
                        <a:t>MAN</a:t>
                      </a:r>
                      <a:endParaRPr lang="id-ID" sz="2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500">
                <a:tc>
                  <a:txBody>
                    <a:bodyPr/>
                    <a:lstStyle/>
                    <a:p>
                      <a:pPr marL="0" algn="ctr">
                        <a:lnSpc>
                          <a:spcPct val="115000"/>
                        </a:lnSpc>
                        <a:spcAft>
                          <a:spcPts val="0"/>
                        </a:spcAft>
                      </a:pPr>
                      <a:r>
                        <a:rPr lang="en-US" sz="2400" b="1" dirty="0" smtClean="0">
                          <a:latin typeface="Calibri"/>
                          <a:ea typeface="Calibri"/>
                          <a:cs typeface="Times New Roman"/>
                        </a:rPr>
                        <a:t>100.000 s/d </a:t>
                      </a:r>
                      <a:r>
                        <a:rPr lang="en-US" sz="2400" b="1" dirty="0">
                          <a:latin typeface="Calibri"/>
                          <a:ea typeface="Calibri"/>
                          <a:cs typeface="Times New Roman"/>
                        </a:rPr>
                        <a:t>1.000.000</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a:latin typeface="Calibri"/>
                          <a:ea typeface="Calibri"/>
                          <a:cs typeface="Times New Roman"/>
                        </a:rPr>
                        <a:t>Negara</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a:latin typeface="Calibri"/>
                          <a:ea typeface="Calibri"/>
                          <a:cs typeface="Times New Roman"/>
                        </a:rPr>
                        <a:t>WAN</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2103">
                <a:tc>
                  <a:txBody>
                    <a:bodyPr/>
                    <a:lstStyle/>
                    <a:p>
                      <a:pPr marL="0" algn="ctr">
                        <a:lnSpc>
                          <a:spcPct val="115000"/>
                        </a:lnSpc>
                        <a:spcAft>
                          <a:spcPts val="0"/>
                        </a:spcAft>
                      </a:pPr>
                      <a:r>
                        <a:rPr lang="en-US" sz="2400" b="1">
                          <a:latin typeface="Calibri"/>
                          <a:ea typeface="Calibri"/>
                          <a:cs typeface="Times New Roman"/>
                        </a:rPr>
                        <a:t>1.000.000 s/d 10.000.000</a:t>
                      </a:r>
                      <a:endParaRPr lang="id-ID" sz="2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err="1">
                          <a:latin typeface="Calibri"/>
                          <a:ea typeface="Calibri"/>
                          <a:cs typeface="Times New Roman"/>
                        </a:rPr>
                        <a:t>Benua</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a:latin typeface="Calibri"/>
                          <a:ea typeface="Calibri"/>
                          <a:cs typeface="Times New Roman"/>
                        </a:rPr>
                        <a:t>WAN / internet</a:t>
                      </a:r>
                      <a:endParaRPr lang="id-ID" sz="2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494">
                <a:tc>
                  <a:txBody>
                    <a:bodyPr/>
                    <a:lstStyle/>
                    <a:p>
                      <a:pPr marL="0" algn="ctr">
                        <a:lnSpc>
                          <a:spcPct val="115000"/>
                        </a:lnSpc>
                        <a:spcAft>
                          <a:spcPts val="0"/>
                        </a:spcAft>
                      </a:pPr>
                      <a:r>
                        <a:rPr lang="en-US" sz="2400" b="1" dirty="0">
                          <a:latin typeface="Calibri"/>
                          <a:ea typeface="Calibri"/>
                          <a:cs typeface="Times New Roman"/>
                        </a:rPr>
                        <a:t>Di </a:t>
                      </a:r>
                      <a:r>
                        <a:rPr lang="en-US" sz="2400" b="1" dirty="0" err="1">
                          <a:latin typeface="Calibri"/>
                          <a:ea typeface="Calibri"/>
                          <a:cs typeface="Times New Roman"/>
                        </a:rPr>
                        <a:t>atas</a:t>
                      </a:r>
                      <a:r>
                        <a:rPr lang="en-US" sz="2400" b="1" dirty="0">
                          <a:latin typeface="Calibri"/>
                          <a:ea typeface="Calibri"/>
                          <a:cs typeface="Times New Roman"/>
                        </a:rPr>
                        <a:t> 10.000.000</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a:latin typeface="Calibri"/>
                          <a:ea typeface="Calibri"/>
                          <a:cs typeface="Times New Roman"/>
                        </a:rPr>
                        <a:t>Planet</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15000"/>
                        </a:lnSpc>
                        <a:spcAft>
                          <a:spcPts val="0"/>
                        </a:spcAft>
                      </a:pPr>
                      <a:r>
                        <a:rPr lang="en-US" sz="2400" b="1" dirty="0">
                          <a:latin typeface="Calibri"/>
                          <a:ea typeface="Calibri"/>
                          <a:cs typeface="Times New Roman"/>
                        </a:rPr>
                        <a:t>Internet</a:t>
                      </a:r>
                      <a:endParaRPr lang="id-ID"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normAutofit/>
          </a:bodyPr>
          <a:lstStyle/>
          <a:p>
            <a:pPr algn="l"/>
            <a:r>
              <a:rPr lang="en-US" dirty="0" err="1" smtClean="0">
                <a:solidFill>
                  <a:schemeClr val="tx1"/>
                </a:solidFill>
              </a:rPr>
              <a:t>Topologi</a:t>
            </a:r>
            <a:r>
              <a:rPr lang="en-US" dirty="0" smtClean="0">
                <a:solidFill>
                  <a:schemeClr val="tx1"/>
                </a:solidFill>
              </a:rPr>
              <a:t> </a:t>
            </a:r>
            <a:r>
              <a:rPr lang="id-ID" dirty="0" smtClean="0">
                <a:solidFill>
                  <a:schemeClr val="tx1"/>
                </a:solidFill>
              </a:rPr>
              <a:t>Jaringan </a:t>
            </a:r>
            <a:endParaRPr lang="en-US" dirty="0">
              <a:solidFill>
                <a:schemeClr val="tx1"/>
              </a:solidFill>
            </a:endParaRPr>
          </a:p>
        </p:txBody>
      </p:sp>
      <p:pic>
        <p:nvPicPr>
          <p:cNvPr id="26626" name="Picture 2"/>
          <p:cNvPicPr>
            <a:picLocks noChangeAspect="1" noChangeArrowheads="1"/>
          </p:cNvPicPr>
          <p:nvPr/>
        </p:nvPicPr>
        <p:blipFill>
          <a:blip r:embed="rId3"/>
          <a:srcRect/>
          <a:stretch>
            <a:fillRect/>
          </a:stretch>
        </p:blipFill>
        <p:spPr bwMode="auto">
          <a:xfrm>
            <a:off x="3071802" y="2214554"/>
            <a:ext cx="3004931" cy="2143140"/>
          </a:xfrm>
          <a:prstGeom prst="rect">
            <a:avLst/>
          </a:prstGeom>
          <a:noFill/>
          <a:ln w="9525">
            <a:noFill/>
            <a:miter lim="800000"/>
            <a:headEnd/>
            <a:tailEnd/>
          </a:ln>
          <a:effectLst/>
        </p:spPr>
      </p:pic>
      <p:pic>
        <p:nvPicPr>
          <p:cNvPr id="26627" name="Picture 3"/>
          <p:cNvPicPr>
            <a:picLocks noChangeAspect="1" noChangeArrowheads="1"/>
          </p:cNvPicPr>
          <p:nvPr/>
        </p:nvPicPr>
        <p:blipFill>
          <a:blip r:embed="rId4"/>
          <a:srcRect/>
          <a:stretch>
            <a:fillRect/>
          </a:stretch>
        </p:blipFill>
        <p:spPr bwMode="auto">
          <a:xfrm>
            <a:off x="1500166" y="4429132"/>
            <a:ext cx="6098366" cy="2000264"/>
          </a:xfrm>
          <a:prstGeom prst="rect">
            <a:avLst/>
          </a:prstGeom>
          <a:noFill/>
          <a:ln w="9525">
            <a:noFill/>
            <a:miter lim="800000"/>
            <a:headEnd/>
            <a:tailEnd/>
          </a:ln>
          <a:effectLst/>
        </p:spPr>
      </p:pic>
      <p:sp>
        <p:nvSpPr>
          <p:cNvPr id="8" name="TextBox 7"/>
          <p:cNvSpPr txBox="1"/>
          <p:nvPr/>
        </p:nvSpPr>
        <p:spPr>
          <a:xfrm>
            <a:off x="3500430" y="1467137"/>
            <a:ext cx="2074607" cy="461665"/>
          </a:xfrm>
          <a:prstGeom prst="rect">
            <a:avLst/>
          </a:prstGeom>
          <a:noFill/>
        </p:spPr>
        <p:txBody>
          <a:bodyPr wrap="none" rtlCol="0">
            <a:spAutoFit/>
          </a:bodyPr>
          <a:lstStyle/>
          <a:p>
            <a:r>
              <a:rPr lang="en-US" sz="2400" b="1" dirty="0" err="1" smtClean="0"/>
              <a:t>Topologi</a:t>
            </a:r>
            <a:r>
              <a:rPr lang="en-US" sz="2400" b="1" dirty="0" smtClean="0"/>
              <a:t> Bus</a:t>
            </a:r>
            <a:endParaRPr lang="id-ID" sz="2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1143000"/>
          </a:xfrm>
        </p:spPr>
        <p:txBody>
          <a:bodyPr/>
          <a:lstStyle/>
          <a:p>
            <a:pPr algn="l"/>
            <a:r>
              <a:rPr lang="en-US" dirty="0" err="1" smtClean="0">
                <a:solidFill>
                  <a:schemeClr val="tx1"/>
                </a:solidFill>
              </a:rPr>
              <a:t>Topologi</a:t>
            </a:r>
            <a:r>
              <a:rPr lang="en-US" dirty="0" smtClean="0">
                <a:solidFill>
                  <a:schemeClr val="tx1"/>
                </a:solidFill>
              </a:rPr>
              <a:t> </a:t>
            </a:r>
            <a:r>
              <a:rPr lang="id-ID" dirty="0" smtClean="0">
                <a:solidFill>
                  <a:schemeClr val="tx1"/>
                </a:solidFill>
              </a:rPr>
              <a:t>Bus</a:t>
            </a:r>
            <a:endParaRPr lang="en-US" dirty="0">
              <a:solidFill>
                <a:schemeClr val="tx1"/>
              </a:solidFill>
            </a:endParaRPr>
          </a:p>
        </p:txBody>
      </p:sp>
      <p:sp>
        <p:nvSpPr>
          <p:cNvPr id="10" name="Rectangle 9"/>
          <p:cNvSpPr/>
          <p:nvPr/>
        </p:nvSpPr>
        <p:spPr>
          <a:xfrm>
            <a:off x="428596" y="1643050"/>
            <a:ext cx="8215370" cy="2246769"/>
          </a:xfrm>
          <a:prstGeom prst="rect">
            <a:avLst/>
          </a:prstGeom>
        </p:spPr>
        <p:txBody>
          <a:bodyPr wrap="square">
            <a:spAutoFit/>
          </a:bodyPr>
          <a:lstStyle/>
          <a:p>
            <a:pPr marL="530225" indent="-530225">
              <a:buFont typeface="Wingdings" pitchFamily="2" charset="2"/>
              <a:buChar char="q"/>
            </a:pPr>
            <a:r>
              <a:rPr lang="id-ID" sz="2800" b="1" dirty="0" smtClean="0"/>
              <a:t>Secara sederhana pada topologi bus, satu kabel media transmisi dibentang dari ujung ke ujung, kemudian kedua ujung ditutup dengan “terminator” atau terminating-resistance (biasanya berupa tahanan listrik sekitar 60 ohm).</a:t>
            </a:r>
            <a:endParaRPr lang="id-ID" sz="2800" b="1" dirty="0"/>
          </a:p>
        </p:txBody>
      </p:sp>
      <p:sp>
        <p:nvSpPr>
          <p:cNvPr id="11" name="Rectangle 10"/>
          <p:cNvSpPr/>
          <p:nvPr/>
        </p:nvSpPr>
        <p:spPr>
          <a:xfrm>
            <a:off x="500034" y="4327762"/>
            <a:ext cx="8143932" cy="1815882"/>
          </a:xfrm>
          <a:prstGeom prst="rect">
            <a:avLst/>
          </a:prstGeom>
        </p:spPr>
        <p:txBody>
          <a:bodyPr wrap="square">
            <a:spAutoFit/>
          </a:bodyPr>
          <a:lstStyle/>
          <a:p>
            <a:pPr marL="442913" indent="-442913">
              <a:buFont typeface="Wingdings" pitchFamily="2" charset="2"/>
              <a:buChar char="q"/>
            </a:pPr>
            <a:r>
              <a:rPr lang="id-ID" sz="2800" b="1" dirty="0" smtClean="0"/>
              <a:t>Pada titik tertentu diadakan sambungan (tap) untuk setiap terminal. Wujud dari tap ini bisa berupa “kabel transceiver” bila digunakan “thick coax” sebagai media transmisi. </a:t>
            </a:r>
            <a:endParaRPr lang="id-ID" sz="2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solidFill>
                  <a:schemeClr val="tx1"/>
                </a:solidFill>
              </a:rPr>
              <a:t>Topologi</a:t>
            </a:r>
            <a:r>
              <a:rPr lang="en-US" dirty="0" smtClean="0">
                <a:solidFill>
                  <a:schemeClr val="tx1"/>
                </a:solidFill>
              </a:rPr>
              <a:t> </a:t>
            </a:r>
            <a:r>
              <a:rPr lang="id-ID" dirty="0" smtClean="0">
                <a:solidFill>
                  <a:schemeClr val="tx1"/>
                </a:solidFill>
              </a:rPr>
              <a:t>Bus</a:t>
            </a:r>
            <a:endParaRPr lang="en-US" dirty="0">
              <a:solidFill>
                <a:schemeClr val="tx1"/>
              </a:solidFill>
            </a:endParaRPr>
          </a:p>
        </p:txBody>
      </p:sp>
      <p:sp>
        <p:nvSpPr>
          <p:cNvPr id="10" name="Rectangle 9"/>
          <p:cNvSpPr/>
          <p:nvPr/>
        </p:nvSpPr>
        <p:spPr>
          <a:xfrm>
            <a:off x="642910" y="1887574"/>
            <a:ext cx="7572428" cy="3970318"/>
          </a:xfrm>
          <a:prstGeom prst="rect">
            <a:avLst/>
          </a:prstGeom>
        </p:spPr>
        <p:txBody>
          <a:bodyPr wrap="square">
            <a:spAutoFit/>
          </a:bodyPr>
          <a:lstStyle/>
          <a:p>
            <a:r>
              <a:rPr lang="id-ID" sz="2800" b="1" dirty="0" smtClean="0"/>
              <a:t>Kelebihan topologi Bus adalah:</a:t>
            </a:r>
            <a:endParaRPr lang="en-US" sz="2800" b="1" dirty="0" smtClean="0"/>
          </a:p>
          <a:p>
            <a:endParaRPr lang="id-ID" sz="2800" b="1" dirty="0" smtClean="0"/>
          </a:p>
          <a:p>
            <a:pPr marL="442913" indent="-442913">
              <a:buFont typeface="Wingdings" pitchFamily="2" charset="2"/>
              <a:buChar char="ü"/>
            </a:pPr>
            <a:r>
              <a:rPr lang="id-ID" sz="2800" b="1" dirty="0" smtClean="0"/>
              <a:t>Instalasi relatif lebih murah</a:t>
            </a:r>
            <a:endParaRPr lang="en-US" sz="2800" b="1" dirty="0" smtClean="0"/>
          </a:p>
          <a:p>
            <a:pPr marL="442913" indent="-442913">
              <a:buFont typeface="Wingdings" pitchFamily="2" charset="2"/>
              <a:buChar char="ü"/>
            </a:pPr>
            <a:endParaRPr lang="id-ID" sz="2800" b="1" dirty="0" smtClean="0"/>
          </a:p>
          <a:p>
            <a:pPr marL="442913" indent="-442913">
              <a:buFont typeface="Wingdings" pitchFamily="2" charset="2"/>
              <a:buChar char="ü"/>
            </a:pPr>
            <a:r>
              <a:rPr lang="id-ID" sz="2800" b="1" dirty="0" smtClean="0"/>
              <a:t>Kerusakan satu komputer client tidak akan mempengaruhi komunikasi antar client lainnya</a:t>
            </a:r>
            <a:endParaRPr lang="en-US" sz="2800" b="1" dirty="0" smtClean="0"/>
          </a:p>
          <a:p>
            <a:pPr marL="442913" indent="-442913">
              <a:buFont typeface="Wingdings" pitchFamily="2" charset="2"/>
              <a:buChar char="ü"/>
            </a:pPr>
            <a:endParaRPr lang="id-ID" sz="2800" b="1" dirty="0" smtClean="0"/>
          </a:p>
          <a:p>
            <a:pPr marL="442913" indent="-442913">
              <a:buFont typeface="Wingdings" pitchFamily="2" charset="2"/>
              <a:buChar char="ü"/>
            </a:pPr>
            <a:r>
              <a:rPr lang="id-ID" sz="2800" b="1" dirty="0" smtClean="0"/>
              <a:t>Biaya relatif lebih murah</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00000"/>
      </a:hlink>
      <a:folHlink>
        <a:srgbClr val="85DFD0"/>
      </a:folHlink>
    </a:clrScheme>
    <a:fontScheme name="Custom 1">
      <a:majorFont>
        <a:latin typeface="Arial Narrow"/>
        <a:ea typeface=""/>
        <a:cs typeface=""/>
      </a:majorFont>
      <a:minorFont>
        <a:latin typeface="Arial Narrow"/>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632</TotalTime>
  <Words>1547</Words>
  <Application>Microsoft Office PowerPoint</Application>
  <PresentationFormat>On-screen Show (4:3)</PresentationFormat>
  <Paragraphs>247</Paragraphs>
  <Slides>44</Slides>
  <Notes>38</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Flow</vt:lpstr>
      <vt:lpstr>Pengantar Jaringan Komputer</vt:lpstr>
      <vt:lpstr>Pendahuluan</vt:lpstr>
      <vt:lpstr>Pengertian</vt:lpstr>
      <vt:lpstr>Manfaat</vt:lpstr>
      <vt:lpstr>Jenis Jaringan</vt:lpstr>
      <vt:lpstr>Jenis Jaringan</vt:lpstr>
      <vt:lpstr>Topologi Jaringan </vt:lpstr>
      <vt:lpstr>Topologi Bus</vt:lpstr>
      <vt:lpstr>Topologi Bus</vt:lpstr>
      <vt:lpstr>Slide 10</vt:lpstr>
      <vt:lpstr>Slide 11</vt:lpstr>
      <vt:lpstr>Slide 12</vt:lpstr>
      <vt:lpstr>Topologi Jaringan</vt:lpstr>
      <vt:lpstr>Slide 14</vt:lpstr>
      <vt:lpstr>Slide 15</vt:lpstr>
      <vt:lpstr>Topologi Jaringan</vt:lpstr>
      <vt:lpstr>Slide 17</vt:lpstr>
      <vt:lpstr>Slide 18</vt:lpstr>
      <vt:lpstr>Topologi Jaringan</vt:lpstr>
      <vt:lpstr>Slide 20</vt:lpstr>
      <vt:lpstr>Topologi Jaringan</vt:lpstr>
      <vt:lpstr>Slide 22</vt:lpstr>
      <vt:lpstr>Internet</vt:lpstr>
      <vt:lpstr>Internet</vt:lpstr>
      <vt:lpstr>Perangkat Keras Jaringan</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Time Sharing System</vt:lpstr>
      <vt:lpstr>Pengolahan Data Terdistribusi</vt:lpstr>
      <vt:lpstr>Resources Sharing</vt:lpstr>
      <vt:lpstr>Token Ring Scheme</vt:lpstr>
      <vt:lpstr>Alamat Broadcast</vt:lpstr>
      <vt:lpstr>CSMA/CD</vt:lpstr>
    </vt:vector>
  </TitlesOfParts>
  <Company>Caraka Media Persada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Jaringan Komputer</dc:title>
  <dc:creator>Yuli Haryanto</dc:creator>
  <cp:lastModifiedBy>A R F I</cp:lastModifiedBy>
  <cp:revision>87</cp:revision>
  <dcterms:created xsi:type="dcterms:W3CDTF">2011-03-22T11:54:04Z</dcterms:created>
  <dcterms:modified xsi:type="dcterms:W3CDTF">2020-07-30T12:05:54Z</dcterms:modified>
</cp:coreProperties>
</file>