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1" r:id="rId21"/>
    <p:sldId id="274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308" autoAdjust="0"/>
  </p:normalViewPr>
  <p:slideViewPr>
    <p:cSldViewPr>
      <p:cViewPr varScale="1">
        <p:scale>
          <a:sx n="68" d="100"/>
          <a:sy n="68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7B451-CF51-48FC-AE32-0C882622F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6EEE8-59B8-45D4-B00C-75EF1A178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057268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Jaringan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Komputer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2143116"/>
            <a:ext cx="8229600" cy="1057268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Model </a:t>
            </a:r>
            <a:r>
              <a:rPr kumimoji="0" lang="en-US" sz="2800" b="1" i="0" u="none" strike="noStrike" kern="1200" cap="all" spc="0" normalizeH="0" baseline="0" noProof="0" dirty="0" err="1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Referensi</a:t>
            </a:r>
            <a:endParaRPr kumimoji="0" lang="en-US" sz="2800" b="1" i="0" u="none" strike="noStrike" kern="1200" cap="all" spc="0" normalizeH="0" baseline="0" noProof="0" dirty="0">
              <a:ln w="6350">
                <a:noFill/>
              </a:ln>
              <a:solidFill>
                <a:srgbClr val="FFFF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[4] Network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714488"/>
            <a:ext cx="6572296" cy="10715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Britannic Bold" pitchFamily="34" charset="0"/>
              </a:rPr>
              <a:t>Berfungsi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untuk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menerima</a:t>
            </a:r>
            <a:r>
              <a:rPr lang="en-US" sz="2800" dirty="0" smtClean="0">
                <a:latin typeface="Britannic Bold" pitchFamily="34" charset="0"/>
              </a:rPr>
              <a:t> data </a:t>
            </a:r>
            <a:r>
              <a:rPr lang="en-US" sz="2800" dirty="0" err="1" smtClean="0">
                <a:latin typeface="Britannic Bold" pitchFamily="34" charset="0"/>
              </a:rPr>
              <a:t>dari</a:t>
            </a:r>
            <a:r>
              <a:rPr lang="en-US" sz="2800" dirty="0" smtClean="0">
                <a:latin typeface="Britannic Bold" pitchFamily="34" charset="0"/>
              </a:rPr>
              <a:t> session layer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43108" y="3000372"/>
            <a:ext cx="6572296" cy="114300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Memecah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data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menjadi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bagian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-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bagian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lebih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kecil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[4] Network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714488"/>
            <a:ext cx="6572296" cy="16430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Britannic Bold" pitchFamily="34" charset="0"/>
              </a:rPr>
              <a:t>Menentukan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jenis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layanan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untuk</a:t>
            </a:r>
            <a:r>
              <a:rPr lang="en-US" sz="2400" dirty="0" smtClean="0">
                <a:latin typeface="Britannic Bold" pitchFamily="34" charset="0"/>
              </a:rPr>
              <a:t> session layer </a:t>
            </a:r>
            <a:r>
              <a:rPr lang="en-US" sz="2400" dirty="0" err="1" smtClean="0">
                <a:latin typeface="Britannic Bold" pitchFamily="34" charset="0"/>
              </a:rPr>
              <a:t>dan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pada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giliranya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jenis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layanan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bagi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para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pemakai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jaringan</a:t>
            </a:r>
            <a:endParaRPr lang="en-US" sz="2400" dirty="0" smtClean="0">
              <a:latin typeface="Britannic Bold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43108" y="3286124"/>
            <a:ext cx="6572296" cy="107157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lang="en-US" sz="2400" dirty="0" err="1" smtClean="0">
                <a:latin typeface="Britannic Bold" pitchFamily="34" charset="0"/>
              </a:rPr>
              <a:t>Menyediakan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koneksi</a:t>
            </a:r>
            <a:r>
              <a:rPr lang="en-US" sz="2400" dirty="0" smtClean="0">
                <a:latin typeface="Britannic Bold" pitchFamily="34" charset="0"/>
              </a:rPr>
              <a:t> end to end ( </a:t>
            </a:r>
            <a:r>
              <a:rPr lang="en-US" sz="2400" dirty="0" err="1" smtClean="0">
                <a:latin typeface="Britannic Bold" pitchFamily="34" charset="0"/>
              </a:rPr>
              <a:t>ujung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ke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ujung</a:t>
            </a:r>
            <a:r>
              <a:rPr lang="en-US" sz="2400" dirty="0" smtClean="0">
                <a:latin typeface="Britannic Bold" pitchFamily="34" charset="0"/>
              </a:rPr>
              <a:t> ) </a:t>
            </a:r>
            <a:r>
              <a:rPr lang="en-US" sz="2400" dirty="0" err="1" smtClean="0">
                <a:latin typeface="Britannic Bold" pitchFamily="34" charset="0"/>
              </a:rPr>
              <a:t>di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antara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komputer</a:t>
            </a:r>
            <a:r>
              <a:rPr lang="en-US" sz="2400" dirty="0" smtClean="0">
                <a:latin typeface="Britannic Bold" pitchFamily="34" charset="0"/>
              </a:rPr>
              <a:t> – </a:t>
            </a:r>
            <a:r>
              <a:rPr lang="en-US" sz="2400" dirty="0" err="1" smtClean="0">
                <a:latin typeface="Britannic Bold" pitchFamily="34" charset="0"/>
              </a:rPr>
              <a:t>komputer</a:t>
            </a:r>
            <a:r>
              <a:rPr lang="en-US" sz="2400" dirty="0" smtClean="0">
                <a:latin typeface="Britannic Bold" pitchFamily="34" charset="0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143108" y="4500570"/>
            <a:ext cx="6572296" cy="1678817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lang="en-US" sz="2400" dirty="0" err="1" smtClean="0">
                <a:latin typeface="Britannic Bold" pitchFamily="34" charset="0"/>
              </a:rPr>
              <a:t>Memastikan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ketiga</a:t>
            </a:r>
            <a:r>
              <a:rPr lang="en-US" sz="2400" dirty="0" smtClean="0">
                <a:latin typeface="Britannic Bold" pitchFamily="34" charset="0"/>
              </a:rPr>
              <a:t> layer </a:t>
            </a:r>
            <a:r>
              <a:rPr lang="en-US" sz="2400" dirty="0" err="1" smtClean="0">
                <a:latin typeface="Britannic Bold" pitchFamily="34" charset="0"/>
              </a:rPr>
              <a:t>terendah</a:t>
            </a:r>
            <a:r>
              <a:rPr lang="en-US" sz="2400" dirty="0" smtClean="0">
                <a:latin typeface="Britannic Bold" pitchFamily="34" charset="0"/>
              </a:rPr>
              <a:t>  </a:t>
            </a:r>
            <a:r>
              <a:rPr lang="en-US" sz="2400" dirty="0" err="1" smtClean="0">
                <a:latin typeface="Britannic Bold" pitchFamily="34" charset="0"/>
              </a:rPr>
              <a:t>bekerja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dengan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benar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serta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menyediakan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aliran</a:t>
            </a:r>
            <a:r>
              <a:rPr lang="en-US" sz="2400" dirty="0" smtClean="0">
                <a:latin typeface="Britannic Bold" pitchFamily="34" charset="0"/>
              </a:rPr>
              <a:t> data yang </a:t>
            </a:r>
            <a:r>
              <a:rPr lang="en-US" sz="2400" dirty="0" err="1" smtClean="0">
                <a:latin typeface="Britannic Bold" pitchFamily="34" charset="0"/>
              </a:rPr>
              <a:t>transparan</a:t>
            </a:r>
            <a:r>
              <a:rPr lang="en-US" sz="2400" dirty="0" smtClean="0">
                <a:latin typeface="Britannic Bold" pitchFamily="34" charset="0"/>
              </a:rPr>
              <a:t>, </a:t>
            </a:r>
            <a:r>
              <a:rPr lang="en-US" sz="2400" dirty="0" err="1" smtClean="0">
                <a:latin typeface="Britannic Bold" pitchFamily="34" charset="0"/>
              </a:rPr>
              <a:t>dan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logis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antara</a:t>
            </a:r>
            <a:r>
              <a:rPr lang="en-US" sz="2400" dirty="0" smtClean="0">
                <a:latin typeface="Britannic Bold" pitchFamily="34" charset="0"/>
              </a:rPr>
              <a:t> end user </a:t>
            </a:r>
            <a:r>
              <a:rPr lang="en-US" sz="2400" dirty="0" err="1" smtClean="0">
                <a:latin typeface="Britannic Bold" pitchFamily="34" charset="0"/>
              </a:rPr>
              <a:t>dengan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jaringan</a:t>
            </a:r>
            <a:r>
              <a:rPr lang="en-US" sz="2400" dirty="0" smtClean="0">
                <a:latin typeface="Britannic Bold" pitchFamily="34" charset="0"/>
              </a:rPr>
              <a:t> yang </a:t>
            </a:r>
            <a:r>
              <a:rPr lang="en-US" sz="2400" dirty="0" err="1" smtClean="0">
                <a:latin typeface="Britannic Bold" pitchFamily="34" charset="0"/>
              </a:rPr>
              <a:t>dipilihnya</a:t>
            </a:r>
            <a:r>
              <a:rPr lang="en-US" sz="2400" dirty="0" smtClean="0">
                <a:latin typeface="Britannic Bold" pitchFamily="34" charset="0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[4] Network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857364"/>
            <a:ext cx="6072230" cy="12858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Britannic Bold" pitchFamily="34" charset="0"/>
              </a:rPr>
              <a:t>Merupakan</a:t>
            </a:r>
            <a:r>
              <a:rPr lang="en-US" sz="2800" dirty="0" smtClean="0">
                <a:latin typeface="Britannic Bold" pitchFamily="34" charset="0"/>
              </a:rPr>
              <a:t> layer yang </a:t>
            </a:r>
            <a:r>
              <a:rPr lang="en-US" sz="2800" dirty="0" err="1" smtClean="0">
                <a:latin typeface="Britannic Bold" pitchFamily="34" charset="0"/>
              </a:rPr>
              <a:t>menyediakan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layanan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bagi</a:t>
            </a:r>
            <a:r>
              <a:rPr lang="en-US" sz="2800" dirty="0" smtClean="0">
                <a:latin typeface="Britannic Bold" pitchFamily="34" charset="0"/>
              </a:rPr>
              <a:t> user </a:t>
            </a:r>
            <a:r>
              <a:rPr lang="en-US" sz="2800" dirty="0" err="1" smtClean="0">
                <a:latin typeface="Britannic Bold" pitchFamily="34" charset="0"/>
              </a:rPr>
              <a:t>lokal</a:t>
            </a:r>
            <a:endParaRPr lang="en-US" sz="2800" dirty="0" smtClean="0">
              <a:latin typeface="Britannic Bold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357422" y="3857628"/>
            <a:ext cx="5715040" cy="17145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lang="en-US" sz="2800" dirty="0" err="1" smtClean="0">
                <a:latin typeface="Britannic Bold" pitchFamily="34" charset="0"/>
              </a:rPr>
              <a:t>Bertugas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untuk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menciptakan</a:t>
            </a:r>
            <a:r>
              <a:rPr lang="en-US" sz="2800" dirty="0" smtClean="0">
                <a:latin typeface="Britannic Bold" pitchFamily="34" charset="0"/>
              </a:rPr>
              <a:t> frame, </a:t>
            </a:r>
            <a:r>
              <a:rPr lang="en-US" sz="2800" dirty="0" err="1" smtClean="0">
                <a:latin typeface="Britannic Bold" pitchFamily="34" charset="0"/>
              </a:rPr>
              <a:t>memisahkannya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dan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menggabungkanya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kembali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[5] Session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714488"/>
            <a:ext cx="6072230" cy="2214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Britannic Bold" pitchFamily="34" charset="0"/>
              </a:rPr>
              <a:t>Mengijinkan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para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pengguna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untuk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menetapkan</a:t>
            </a:r>
            <a:r>
              <a:rPr lang="en-US" sz="2400" dirty="0" smtClean="0">
                <a:latin typeface="Britannic Bold" pitchFamily="34" charset="0"/>
              </a:rPr>
              <a:t> session </a:t>
            </a:r>
            <a:r>
              <a:rPr lang="en-US" sz="2400" dirty="0" err="1" smtClean="0">
                <a:latin typeface="Britannic Bold" pitchFamily="34" charset="0"/>
              </a:rPr>
              <a:t>dengan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pengguna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lainnya</a:t>
            </a:r>
            <a:endParaRPr lang="en-US" sz="2400" dirty="0" smtClean="0">
              <a:latin typeface="Britannic Bold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357422" y="3286124"/>
            <a:ext cx="6429420" cy="10001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en-US" sz="2400" dirty="0" err="1" smtClean="0">
                <a:latin typeface="Britannic Bold" pitchFamily="34" charset="0"/>
              </a:rPr>
              <a:t>Menyediakan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layanan</a:t>
            </a:r>
            <a:r>
              <a:rPr lang="en-US" sz="2400" dirty="0" smtClean="0">
                <a:latin typeface="Britannic Bold" pitchFamily="34" charset="0"/>
              </a:rPr>
              <a:t> yang </a:t>
            </a:r>
            <a:r>
              <a:rPr lang="en-US" sz="2400" dirty="0" err="1" smtClean="0">
                <a:latin typeface="Britannic Bold" pitchFamily="34" charset="0"/>
              </a:rPr>
              <a:t>istimewa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untuk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aplikasi</a:t>
            </a:r>
            <a:r>
              <a:rPr lang="en-US" sz="2400" dirty="0" smtClean="0">
                <a:latin typeface="Britannic Bold" pitchFamily="34" charset="0"/>
              </a:rPr>
              <a:t> – </a:t>
            </a:r>
            <a:r>
              <a:rPr lang="en-US" sz="2400" dirty="0" err="1" smtClean="0">
                <a:latin typeface="Britannic Bold" pitchFamily="34" charset="0"/>
              </a:rPr>
              <a:t>aplikasi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tertentu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357422" y="4572008"/>
            <a:ext cx="6429420" cy="17145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en-US" sz="2400" dirty="0" smtClean="0">
                <a:latin typeface="Britannic Bold" pitchFamily="34" charset="0"/>
              </a:rPr>
              <a:t>Session layer </a:t>
            </a:r>
            <a:r>
              <a:rPr lang="en-US" sz="2400" dirty="0" err="1" smtClean="0">
                <a:latin typeface="Britannic Bold" pitchFamily="34" charset="0"/>
              </a:rPr>
              <a:t>diperlukan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juga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untuk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kendali</a:t>
            </a:r>
            <a:r>
              <a:rPr lang="en-US" sz="2400" dirty="0" smtClean="0">
                <a:latin typeface="Britannic Bold" pitchFamily="34" charset="0"/>
              </a:rPr>
              <a:t> dialog </a:t>
            </a:r>
            <a:r>
              <a:rPr lang="en-US" sz="2400" dirty="0" err="1" smtClean="0">
                <a:latin typeface="Britannic Bold" pitchFamily="34" charset="0"/>
              </a:rPr>
              <a:t>antara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proses</a:t>
            </a:r>
            <a:r>
              <a:rPr lang="en-US" sz="2400" dirty="0" smtClean="0">
                <a:latin typeface="Britannic Bold" pitchFamily="34" charset="0"/>
              </a:rPr>
              <a:t> yang </a:t>
            </a:r>
            <a:r>
              <a:rPr lang="en-US" sz="2400" dirty="0" err="1" smtClean="0">
                <a:latin typeface="Britannic Bold" pitchFamily="34" charset="0"/>
              </a:rPr>
              <a:t>menentukan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penanganan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komunikasi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dua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arah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dan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pengujian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paket</a:t>
            </a:r>
            <a:r>
              <a:rPr lang="en-US" sz="2400" dirty="0" smtClean="0">
                <a:latin typeface="Britannic Bold" pitchFamily="34" charset="0"/>
              </a:rPr>
              <a:t> yang </a:t>
            </a:r>
            <a:r>
              <a:rPr lang="en-US" sz="2400" dirty="0" err="1" smtClean="0">
                <a:latin typeface="Britannic Bold" pitchFamily="34" charset="0"/>
              </a:rPr>
              <a:t>keluar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dari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urutannya</a:t>
            </a:r>
            <a:r>
              <a:rPr lang="en-US" sz="2400" dirty="0" smtClean="0">
                <a:latin typeface="Britannic Bold" pitchFamily="34" charset="0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  <p:bldP spid="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[6] Transport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714488"/>
            <a:ext cx="6072230" cy="164307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ritannic Bold" pitchFamily="34" charset="0"/>
              </a:rPr>
              <a:t>Melakukan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terjemahan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struktur</a:t>
            </a:r>
            <a:r>
              <a:rPr lang="en-US" sz="2400" dirty="0" smtClean="0">
                <a:latin typeface="Britannic Bold" pitchFamily="34" charset="0"/>
              </a:rPr>
              <a:t> data </a:t>
            </a:r>
            <a:r>
              <a:rPr lang="en-US" sz="2400" dirty="0" err="1" smtClean="0">
                <a:latin typeface="Britannic Bold" pitchFamily="34" charset="0"/>
              </a:rPr>
              <a:t>di</a:t>
            </a:r>
            <a:r>
              <a:rPr lang="en-US" sz="2400" dirty="0" smtClean="0">
                <a:latin typeface="Britannic Bold" pitchFamily="34" charset="0"/>
              </a:rPr>
              <a:t/>
            </a:r>
            <a:br>
              <a:rPr lang="en-US" sz="2400" dirty="0" smtClean="0">
                <a:latin typeface="Britannic Bold" pitchFamily="34" charset="0"/>
              </a:rPr>
            </a:br>
            <a:r>
              <a:rPr lang="en-US" sz="2400" dirty="0" err="1" smtClean="0">
                <a:latin typeface="Britannic Bold" pitchFamily="34" charset="0"/>
              </a:rPr>
              <a:t>antara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berbagai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arsitektur</a:t>
            </a:r>
            <a:r>
              <a:rPr lang="en-US" sz="2400" dirty="0" smtClean="0">
                <a:latin typeface="Britannic Bold" pitchFamily="34" charset="0"/>
              </a:rPr>
              <a:t>, </a:t>
            </a:r>
            <a:r>
              <a:rPr lang="en-US" sz="2400" dirty="0" err="1" smtClean="0">
                <a:latin typeface="Britannic Bold" pitchFamily="34" charset="0"/>
              </a:rPr>
              <a:t>perbedaan</a:t>
            </a:r>
            <a:r>
              <a:rPr lang="en-US" sz="2400" dirty="0" smtClean="0">
                <a:latin typeface="Britannic Bold" pitchFamily="34" charset="0"/>
              </a:rPr>
              <a:t/>
            </a:r>
            <a:br>
              <a:rPr lang="en-US" sz="2400" dirty="0" smtClean="0">
                <a:latin typeface="Britannic Bold" pitchFamily="34" charset="0"/>
              </a:rPr>
            </a:br>
            <a:r>
              <a:rPr lang="en-US" sz="2400" dirty="0" err="1" smtClean="0">
                <a:latin typeface="Britannic Bold" pitchFamily="34" charset="0"/>
              </a:rPr>
              <a:t>dalam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representasi</a:t>
            </a:r>
            <a:r>
              <a:rPr lang="en-US" sz="2400" dirty="0" smtClean="0">
                <a:latin typeface="Britannic Bold" pitchFamily="34" charset="0"/>
              </a:rPr>
              <a:t> data </a:t>
            </a:r>
            <a:r>
              <a:rPr lang="en-US" sz="2400" dirty="0" err="1" smtClean="0">
                <a:latin typeface="Britannic Bold" pitchFamily="34" charset="0"/>
              </a:rPr>
              <a:t>dikelola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di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tingkat</a:t>
            </a:r>
            <a:r>
              <a:rPr lang="en-US" sz="2400" dirty="0" smtClean="0">
                <a:latin typeface="Britannic Bold" pitchFamily="34" charset="0"/>
              </a:rPr>
              <a:t/>
            </a:r>
            <a:br>
              <a:rPr lang="en-US" sz="2400" dirty="0" smtClean="0">
                <a:latin typeface="Britannic Bold" pitchFamily="34" charset="0"/>
              </a:rPr>
            </a:br>
            <a:r>
              <a:rPr lang="en-US" sz="2400" dirty="0" err="1" smtClean="0">
                <a:latin typeface="Britannic Bold" pitchFamily="34" charset="0"/>
              </a:rPr>
              <a:t>ini</a:t>
            </a:r>
            <a:r>
              <a:rPr lang="en-US" sz="2400" dirty="0" smtClean="0">
                <a:latin typeface="Britannic Bold" pitchFamily="34" charset="0"/>
              </a:rPr>
              <a:t>.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357422" y="4286256"/>
            <a:ext cx="6429420" cy="17145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dirty="0" err="1" smtClean="0">
                <a:latin typeface="Britannic Bold" pitchFamily="34" charset="0"/>
              </a:rPr>
              <a:t>Melakukan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kompresi</a:t>
            </a:r>
            <a:r>
              <a:rPr lang="en-US" sz="2400" dirty="0" smtClean="0">
                <a:latin typeface="Britannic Bold" pitchFamily="34" charset="0"/>
              </a:rPr>
              <a:t> data, </a:t>
            </a:r>
            <a:r>
              <a:rPr lang="en-US" sz="2400" dirty="0" err="1" smtClean="0">
                <a:latin typeface="Britannic Bold" pitchFamily="34" charset="0"/>
              </a:rPr>
              <a:t>enkripsi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dan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dekripsi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serta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konversi</a:t>
            </a:r>
            <a:r>
              <a:rPr lang="en-US" sz="2400" dirty="0" smtClean="0">
                <a:latin typeface="Britannic Bold" pitchFamily="34" charset="0"/>
              </a:rPr>
              <a:t> format data </a:t>
            </a:r>
            <a:r>
              <a:rPr lang="en-US" sz="2400" dirty="0" err="1" smtClean="0">
                <a:latin typeface="Britannic Bold" pitchFamily="34" charset="0"/>
              </a:rPr>
              <a:t>misalnya</a:t>
            </a:r>
            <a:r>
              <a:rPr lang="en-US" sz="2400" dirty="0" smtClean="0">
                <a:latin typeface="Britannic Bold" pitchFamily="34" charset="0"/>
              </a:rPr>
              <a:t> </a:t>
            </a:r>
            <a:r>
              <a:rPr lang="en-US" sz="2400" dirty="0" err="1" smtClean="0">
                <a:latin typeface="Britannic Bold" pitchFamily="34" charset="0"/>
              </a:rPr>
              <a:t>dari</a:t>
            </a:r>
            <a:r>
              <a:rPr lang="en-US" sz="2400" dirty="0" smtClean="0">
                <a:latin typeface="Britannic Bold" pitchFamily="34" charset="0"/>
              </a:rPr>
              <a:t> EBCDIC </a:t>
            </a:r>
            <a:r>
              <a:rPr lang="en-US" sz="2400" dirty="0" err="1" smtClean="0">
                <a:latin typeface="Britannic Bold" pitchFamily="34" charset="0"/>
              </a:rPr>
              <a:t>ke</a:t>
            </a:r>
            <a:r>
              <a:rPr lang="en-US" sz="2400" dirty="0" smtClean="0">
                <a:latin typeface="Britannic Bold" pitchFamily="34" charset="0"/>
              </a:rPr>
              <a:t> ASCII.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[7] Application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714488"/>
            <a:ext cx="6072230" cy="150019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Britannic Bold" pitchFamily="34" charset="0"/>
              </a:rPr>
              <a:t>Berfungsi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untuk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menyediakan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akses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tingkat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aplikasi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ke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jaringan</a:t>
            </a:r>
            <a:endParaRPr lang="en-US" sz="2800" dirty="0" smtClean="0">
              <a:latin typeface="Britannic Bold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357422" y="3429000"/>
            <a:ext cx="6072230" cy="192882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Transfer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terminal remote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elemen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lain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dari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jaringan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aktivitasnya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sering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dlakukan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seperti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akses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transfer file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OSI LAYER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9418" t="15683" r="11737" b="4015"/>
          <a:stretch>
            <a:fillRect/>
          </a:stretch>
        </p:blipFill>
        <p:spPr bwMode="auto">
          <a:xfrm>
            <a:off x="1044062" y="1529590"/>
            <a:ext cx="6456896" cy="4937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B. Model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r>
              <a:rPr lang="en-US" dirty="0" smtClean="0">
                <a:solidFill>
                  <a:srgbClr val="FFFF00"/>
                </a:solidFill>
              </a:rPr>
              <a:t> TCP/IP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857364"/>
            <a:ext cx="7786742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Britannic Bold" pitchFamily="34" charset="0"/>
              </a:rPr>
              <a:t>TCP/IP </a:t>
            </a:r>
            <a:r>
              <a:rPr lang="en-US" dirty="0" err="1" smtClean="0">
                <a:latin typeface="Britannic Bold" pitchFamily="34" charset="0"/>
              </a:rPr>
              <a:t>digunakan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pertama</a:t>
            </a:r>
            <a:r>
              <a:rPr lang="en-US" dirty="0" smtClean="0">
                <a:latin typeface="Britannic Bold" pitchFamily="34" charset="0"/>
              </a:rPr>
              <a:t> kali </a:t>
            </a:r>
            <a:r>
              <a:rPr lang="en-US" dirty="0" err="1" smtClean="0">
                <a:latin typeface="Britannic Bold" pitchFamily="34" charset="0"/>
              </a:rPr>
              <a:t>untuk</a:t>
            </a:r>
            <a:r>
              <a:rPr lang="en-US" dirty="0" smtClean="0">
                <a:latin typeface="Britannic Bold" pitchFamily="34" charset="0"/>
              </a:rPr>
              <a:t/>
            </a:r>
            <a:br>
              <a:rPr lang="en-US" dirty="0" smtClean="0">
                <a:latin typeface="Britannic Bold" pitchFamily="34" charset="0"/>
              </a:rPr>
            </a:br>
            <a:r>
              <a:rPr lang="en-US" dirty="0" err="1" smtClean="0">
                <a:latin typeface="Britannic Bold" pitchFamily="34" charset="0"/>
              </a:rPr>
              <a:t>menghubungkan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komputer</a:t>
            </a:r>
            <a:r>
              <a:rPr lang="en-US" dirty="0" smtClean="0">
                <a:latin typeface="Britannic Bold" pitchFamily="34" charset="0"/>
              </a:rPr>
              <a:t> – </a:t>
            </a:r>
            <a:r>
              <a:rPr lang="en-US" dirty="0" err="1" smtClean="0">
                <a:latin typeface="Britannic Bold" pitchFamily="34" charset="0"/>
              </a:rPr>
              <a:t>komputer</a:t>
            </a:r>
            <a:r>
              <a:rPr lang="en-US" dirty="0" smtClean="0">
                <a:latin typeface="Britannic Bold" pitchFamily="34" charset="0"/>
              </a:rPr>
              <a:t/>
            </a:r>
            <a:br>
              <a:rPr lang="en-US" dirty="0" smtClean="0">
                <a:latin typeface="Britannic Bold" pitchFamily="34" charset="0"/>
              </a:rPr>
            </a:br>
            <a:r>
              <a:rPr lang="en-US" dirty="0" err="1" smtClean="0">
                <a:latin typeface="Britannic Bold" pitchFamily="34" charset="0"/>
              </a:rPr>
              <a:t>pemerintah</a:t>
            </a:r>
            <a:r>
              <a:rPr lang="en-US" dirty="0" smtClean="0">
                <a:latin typeface="Britannic Bold" pitchFamily="34" charset="0"/>
              </a:rPr>
              <a:t> (USA) </a:t>
            </a:r>
            <a:r>
              <a:rPr lang="en-US" dirty="0" err="1" smtClean="0">
                <a:latin typeface="Britannic Bold" pitchFamily="34" charset="0"/>
              </a:rPr>
              <a:t>dan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sekarang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telah</a:t>
            </a:r>
            <a:r>
              <a:rPr lang="en-US" dirty="0" smtClean="0">
                <a:latin typeface="Britannic Bold" pitchFamily="34" charset="0"/>
              </a:rPr>
              <a:t/>
            </a:r>
            <a:br>
              <a:rPr lang="en-US" dirty="0" smtClean="0">
                <a:latin typeface="Britannic Bold" pitchFamily="34" charset="0"/>
              </a:rPr>
            </a:br>
            <a:r>
              <a:rPr lang="en-US" dirty="0" err="1" smtClean="0">
                <a:latin typeface="Britannic Bold" pitchFamily="34" charset="0"/>
              </a:rPr>
              <a:t>menjadi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dasar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bagi</a:t>
            </a:r>
            <a:r>
              <a:rPr lang="en-US" dirty="0" smtClean="0">
                <a:latin typeface="Britannic Bold" pitchFamily="34" charset="0"/>
              </a:rPr>
              <a:t> internet.</a:t>
            </a:r>
            <a:br>
              <a:rPr lang="en-US" dirty="0" smtClean="0">
                <a:latin typeface="Britannic Bold" pitchFamily="34" charset="0"/>
              </a:rPr>
            </a:br>
            <a:endParaRPr lang="en-US" dirty="0" smtClean="0">
              <a:latin typeface="Britannic Bold" pitchFamily="34" charset="0"/>
            </a:endParaRPr>
          </a:p>
          <a:p>
            <a:pPr>
              <a:buNone/>
            </a:pPr>
            <a:r>
              <a:rPr lang="en-US" dirty="0" smtClean="0">
                <a:latin typeface="Britannic Bold" pitchFamily="34" charset="0"/>
              </a:rPr>
              <a:t>TCP/IP </a:t>
            </a:r>
            <a:r>
              <a:rPr lang="en-US" dirty="0" err="1" smtClean="0">
                <a:latin typeface="Britannic Bold" pitchFamily="34" charset="0"/>
              </a:rPr>
              <a:t>memiliki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keunggulan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sehubungan</a:t>
            </a:r>
            <a:r>
              <a:rPr lang="en-US" dirty="0" smtClean="0">
                <a:latin typeface="Britannic Bold" pitchFamily="34" charset="0"/>
              </a:rPr>
              <a:t/>
            </a:r>
            <a:br>
              <a:rPr lang="en-US" dirty="0" smtClean="0">
                <a:latin typeface="Britannic Bold" pitchFamily="34" charset="0"/>
              </a:rPr>
            </a:br>
            <a:r>
              <a:rPr lang="en-US" dirty="0" err="1" smtClean="0">
                <a:latin typeface="Britannic Bold" pitchFamily="34" charset="0"/>
              </a:rPr>
              <a:t>dengan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kompatibilitasnya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dengan</a:t>
            </a:r>
            <a:r>
              <a:rPr lang="en-US" dirty="0" smtClean="0">
                <a:latin typeface="Britannic Bold" pitchFamily="34" charset="0"/>
              </a:rPr>
              <a:t/>
            </a:r>
            <a:br>
              <a:rPr lang="en-US" dirty="0" smtClean="0">
                <a:latin typeface="Britannic Bold" pitchFamily="34" charset="0"/>
              </a:rPr>
            </a:br>
            <a:r>
              <a:rPr lang="en-US" dirty="0" err="1" smtClean="0">
                <a:latin typeface="Britannic Bold" pitchFamily="34" charset="0"/>
              </a:rPr>
              <a:t>beragam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perangkat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keras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sistem</a:t>
            </a:r>
            <a:r>
              <a:rPr lang="en-US" dirty="0" smtClean="0">
                <a:latin typeface="Britannic Bold" pitchFamily="34" charset="0"/>
              </a:rPr>
              <a:t/>
            </a:r>
            <a:br>
              <a:rPr lang="en-US" dirty="0" smtClean="0">
                <a:latin typeface="Britannic Bold" pitchFamily="34" charset="0"/>
              </a:rPr>
            </a:br>
            <a:r>
              <a:rPr lang="en-US" dirty="0" err="1" smtClean="0">
                <a:latin typeface="Britannic Bold" pitchFamily="34" charset="0"/>
              </a:rPr>
              <a:t>operasi</a:t>
            </a:r>
            <a:r>
              <a:rPr lang="en-US" dirty="0" smtClean="0">
                <a:latin typeface="Britannic Bold" pitchFamily="34" charset="0"/>
              </a:rPr>
              <a:t>.</a:t>
            </a:r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B. Model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r>
              <a:rPr lang="en-US" dirty="0" smtClean="0">
                <a:solidFill>
                  <a:srgbClr val="FFFF00"/>
                </a:solidFill>
              </a:rPr>
              <a:t> TCP/IP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26298" t="24623" r="32223" b="13819"/>
          <a:stretch>
            <a:fillRect/>
          </a:stretch>
        </p:blipFill>
        <p:spPr bwMode="auto">
          <a:xfrm>
            <a:off x="2786050" y="1857364"/>
            <a:ext cx="3643338" cy="405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B. Model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r>
              <a:rPr lang="en-US" dirty="0" smtClean="0">
                <a:solidFill>
                  <a:srgbClr val="FFFF00"/>
                </a:solidFill>
              </a:rPr>
              <a:t> TCP/IP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3781" t="29358" r="2595" b="39074"/>
          <a:stretch>
            <a:fillRect/>
          </a:stretch>
        </p:blipFill>
        <p:spPr bwMode="auto">
          <a:xfrm>
            <a:off x="375017" y="2214554"/>
            <a:ext cx="846540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A. Model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r>
              <a:rPr lang="en-US" dirty="0" smtClean="0">
                <a:solidFill>
                  <a:srgbClr val="FFFF00"/>
                </a:solidFill>
              </a:rPr>
              <a:t> OSI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857364"/>
            <a:ext cx="7786742" cy="4286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Britannic Bold" pitchFamily="34" charset="0"/>
              </a:rPr>
              <a:t>Open System </a:t>
            </a:r>
            <a:r>
              <a:rPr lang="en-US" dirty="0" err="1" smtClean="0">
                <a:latin typeface="Britannic Bold" pitchFamily="34" charset="0"/>
              </a:rPr>
              <a:t>Interconection</a:t>
            </a:r>
            <a:r>
              <a:rPr lang="en-US" dirty="0" smtClean="0">
                <a:latin typeface="Britannic Bold" pitchFamily="34" charset="0"/>
              </a:rPr>
              <a:t>(OSI) </a:t>
            </a:r>
            <a:r>
              <a:rPr lang="en-US" dirty="0" err="1" smtClean="0">
                <a:latin typeface="Britannic Bold" pitchFamily="34" charset="0"/>
              </a:rPr>
              <a:t>merupakan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salah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satu</a:t>
            </a:r>
            <a:r>
              <a:rPr lang="en-US" dirty="0" smtClean="0">
                <a:latin typeface="Britannic Bold" pitchFamily="34" charset="0"/>
              </a:rPr>
              <a:t> standard </a:t>
            </a:r>
            <a:r>
              <a:rPr lang="en-US" dirty="0" err="1" smtClean="0">
                <a:latin typeface="Britannic Bold" pitchFamily="34" charset="0"/>
              </a:rPr>
              <a:t>dalam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protokol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jaringan</a:t>
            </a:r>
            <a:r>
              <a:rPr lang="en-US" dirty="0" smtClean="0">
                <a:latin typeface="Britannic Bold" pitchFamily="34" charset="0"/>
              </a:rPr>
              <a:t> yang </a:t>
            </a:r>
            <a:r>
              <a:rPr lang="en-US" dirty="0" err="1" smtClean="0">
                <a:latin typeface="Britannic Bold" pitchFamily="34" charset="0"/>
              </a:rPr>
              <a:t>dikembangkan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oleh</a:t>
            </a:r>
            <a:r>
              <a:rPr lang="en-US" dirty="0" smtClean="0">
                <a:latin typeface="Britannic Bold" pitchFamily="34" charset="0"/>
              </a:rPr>
              <a:t> ISO yang </a:t>
            </a:r>
            <a:r>
              <a:rPr lang="en-US" dirty="0" err="1" smtClean="0">
                <a:latin typeface="Britannic Bold" pitchFamily="34" charset="0"/>
              </a:rPr>
              <a:t>memberikan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gambaran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tentang</a:t>
            </a:r>
            <a:r>
              <a:rPr lang="en-US" dirty="0" smtClean="0">
                <a:latin typeface="Britannic Bold" pitchFamily="34" charset="0"/>
              </a:rPr>
              <a:t> :</a:t>
            </a:r>
          </a:p>
          <a:p>
            <a:pPr marL="530225" indent="-530225" algn="just">
              <a:buFont typeface="Wingdings" pitchFamily="2" charset="2"/>
              <a:buChar char="q"/>
            </a:pPr>
            <a:r>
              <a:rPr lang="en-US" dirty="0" err="1" smtClean="0">
                <a:latin typeface="Britannic Bold" pitchFamily="34" charset="0"/>
              </a:rPr>
              <a:t>Fungsi</a:t>
            </a:r>
            <a:r>
              <a:rPr lang="en-US" dirty="0" smtClean="0">
                <a:latin typeface="Britannic Bold" pitchFamily="34" charset="0"/>
              </a:rPr>
              <a:t> </a:t>
            </a:r>
          </a:p>
          <a:p>
            <a:pPr marL="530225" indent="-530225" algn="just">
              <a:buFont typeface="Wingdings" pitchFamily="2" charset="2"/>
              <a:buChar char="q"/>
            </a:pPr>
            <a:r>
              <a:rPr lang="en-US" dirty="0" err="1" smtClean="0">
                <a:latin typeface="Britannic Bold" pitchFamily="34" charset="0"/>
              </a:rPr>
              <a:t>Tujuan</a:t>
            </a:r>
            <a:r>
              <a:rPr lang="en-US" dirty="0" smtClean="0">
                <a:latin typeface="Britannic Bold" pitchFamily="34" charset="0"/>
              </a:rPr>
              <a:t> </a:t>
            </a:r>
          </a:p>
          <a:p>
            <a:pPr marL="530225" indent="-530225" algn="just">
              <a:buFont typeface="Wingdings" pitchFamily="2" charset="2"/>
              <a:buChar char="q"/>
            </a:pPr>
            <a:r>
              <a:rPr lang="en-US" dirty="0" err="1" smtClean="0">
                <a:latin typeface="Britannic Bold" pitchFamily="34" charset="0"/>
              </a:rPr>
              <a:t>kerangka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kerja</a:t>
            </a:r>
            <a:endParaRPr lang="en-US" dirty="0" smtClean="0">
              <a:latin typeface="Britannic Bold" pitchFamily="34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Britannic Bold" pitchFamily="34" charset="0"/>
              </a:rPr>
              <a:t>tentang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struktur</a:t>
            </a:r>
            <a:r>
              <a:rPr lang="en-US" dirty="0" smtClean="0">
                <a:latin typeface="Britannic Bold" pitchFamily="34" charset="0"/>
              </a:rPr>
              <a:t> model </a:t>
            </a:r>
            <a:r>
              <a:rPr lang="en-US" dirty="0" err="1" smtClean="0">
                <a:latin typeface="Britannic Bold" pitchFamily="34" charset="0"/>
              </a:rPr>
              <a:t>referensi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untuk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proses</a:t>
            </a:r>
            <a:r>
              <a:rPr lang="en-US" dirty="0" smtClean="0">
                <a:latin typeface="Britannic Bold" pitchFamily="34" charset="0"/>
              </a:rPr>
              <a:t> yang </a:t>
            </a:r>
            <a:r>
              <a:rPr lang="en-US" dirty="0" err="1" smtClean="0">
                <a:latin typeface="Britannic Bold" pitchFamily="34" charset="0"/>
              </a:rPr>
              <a:t>bersifat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logis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dalam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sistem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komunikasi</a:t>
            </a:r>
            <a:r>
              <a:rPr lang="en-US" dirty="0" smtClean="0">
                <a:latin typeface="Britannic Bold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B. Model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r>
              <a:rPr lang="en-US" dirty="0" smtClean="0">
                <a:solidFill>
                  <a:srgbClr val="FFFF00"/>
                </a:solidFill>
              </a:rPr>
              <a:t> TCP/IP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Gambar 3. 13 Susunan model OSI dan TCP/IP empat lapi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858658"/>
            <a:ext cx="7811348" cy="471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Persamaan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antara</a:t>
            </a:r>
            <a:r>
              <a:rPr lang="en-US" sz="3200" dirty="0" smtClean="0">
                <a:solidFill>
                  <a:srgbClr val="FFFF00"/>
                </a:solidFill>
              </a:rPr>
              <a:t> OSI </a:t>
            </a:r>
            <a:r>
              <a:rPr lang="en-US" sz="3200" dirty="0" err="1" smtClean="0">
                <a:solidFill>
                  <a:srgbClr val="FFFF00"/>
                </a:solidFill>
              </a:rPr>
              <a:t>dan</a:t>
            </a:r>
            <a:r>
              <a:rPr lang="en-US" sz="3200" dirty="0" smtClean="0">
                <a:solidFill>
                  <a:srgbClr val="FFFF00"/>
                </a:solidFill>
              </a:rPr>
              <a:t> TCP/IP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14488"/>
            <a:ext cx="7786742" cy="785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latin typeface="Britannic Bold" pitchFamily="34" charset="0"/>
              </a:rPr>
              <a:t>Keduanya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memiliki</a:t>
            </a:r>
            <a:r>
              <a:rPr lang="en-US" sz="2800" dirty="0" smtClean="0">
                <a:latin typeface="Britannic Bold" pitchFamily="34" charset="0"/>
              </a:rPr>
              <a:t> layer (</a:t>
            </a:r>
            <a:r>
              <a:rPr lang="en-US" sz="2800" dirty="0" err="1" smtClean="0">
                <a:latin typeface="Britannic Bold" pitchFamily="34" charset="0"/>
              </a:rPr>
              <a:t>lapisan</a:t>
            </a:r>
            <a:r>
              <a:rPr lang="en-US" sz="2800" dirty="0" smtClean="0">
                <a:latin typeface="Britannic Bold" pitchFamily="34" charset="0"/>
              </a:rPr>
              <a:t>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28662" y="2500306"/>
            <a:ext cx="7786742" cy="12144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Sama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–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sama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memiliki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Application layer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meskipun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memiliki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layanan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berbeda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28662" y="3786190"/>
            <a:ext cx="7786742" cy="10715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Memiliki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transport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network layer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sama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28662" y="5000636"/>
            <a:ext cx="7786742" cy="11430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Asumsi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dasar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keduanya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adalah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menggunakan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teknologi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packet switching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57158" y="1785926"/>
            <a:ext cx="571504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57158" y="2571744"/>
            <a:ext cx="571504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57158" y="3857628"/>
            <a:ext cx="571504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57158" y="5072074"/>
            <a:ext cx="571504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Fungsi-fungsi</a:t>
            </a:r>
            <a:r>
              <a:rPr lang="en-US" sz="3200" dirty="0" smtClean="0">
                <a:solidFill>
                  <a:srgbClr val="FFFF00"/>
                </a:solidFill>
              </a:rPr>
              <a:t> OSI layer</a:t>
            </a:r>
            <a:endParaRPr 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500034" y="2169796"/>
          <a:ext cx="8143931" cy="347378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85950"/>
                <a:gridCol w="3143272"/>
                <a:gridCol w="3214709"/>
              </a:tblGrid>
              <a:tr h="38966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Layer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Fungsi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Contoh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Protokol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20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Application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Menyediakan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servis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bagi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berbagai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aplikasi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network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NNTP, HL7,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Modbus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, SIP, SSI, DHCP, FTP, Gopher, HTTP, NFS, NTP, RTP, SMPP, SMTP, SNMP, Telnet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898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Presentation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Mengatur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konversi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translasi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berbagai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format data,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seperti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kompresi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data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enkripsi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 data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TDI, ASCII, EBCDIC, MIDI, MPEG, ASCII7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Fungsi-fungsi</a:t>
            </a:r>
            <a:r>
              <a:rPr lang="en-US" sz="3200" dirty="0" smtClean="0">
                <a:solidFill>
                  <a:srgbClr val="FFFF00"/>
                </a:solidFill>
              </a:rPr>
              <a:t> OSI layer</a:t>
            </a:r>
            <a:endParaRPr 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358246" cy="461213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39677"/>
                <a:gridCol w="4399077"/>
                <a:gridCol w="2419492"/>
              </a:tblGrid>
              <a:tr h="17155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Session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Mengatur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Sesi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meliputi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establishing, maintaining, terminating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antar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entitas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dimiliki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oleh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presentation layer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SQL, X WINDOWS, DNS, NetBIOS, ASP, SCP, OS Scheduling, RPC, NFS, ZIP</a:t>
                      </a:r>
                    </a:p>
                  </a:txBody>
                  <a:tcPr marL="68580" marR="68580" marT="0" marB="0"/>
                </a:tc>
              </a:tr>
              <a:tr h="289663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Transport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Menyediakan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end-to-end communication protocol.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Bertanggung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jawab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terhadap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keselamatan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data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segmentasi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data,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seperti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: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mengatur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flow control (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kendali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aliran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data), error detection and correction, data sequencing,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size of the packet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TCP, SPX, UDP, SCTP, IPX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Fungsi-fungsi</a:t>
            </a:r>
            <a:r>
              <a:rPr lang="en-US" sz="3200" dirty="0" smtClean="0">
                <a:solidFill>
                  <a:srgbClr val="FFFF00"/>
                </a:solidFill>
              </a:rPr>
              <a:t> OSI layer</a:t>
            </a:r>
            <a:endParaRPr 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214283" y="1643050"/>
          <a:ext cx="8643996" cy="429768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143007"/>
                <a:gridCol w="5286412"/>
                <a:gridCol w="2214577"/>
              </a:tblGrid>
              <a:tr h="114300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Network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Menentukan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rute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dilalui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oleh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data. Layer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ini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menyediakan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logical addressing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path determination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IPX, IP, ICMP,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IPsec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, ARP, RIP, IGRP, BGP, OSPF, NBF, Q.931</a:t>
                      </a:r>
                    </a:p>
                  </a:txBody>
                  <a:tcPr marL="68580" marR="68580" marT="0" marB="0"/>
                </a:tc>
              </a:tr>
              <a:tr h="116898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Datalink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Menentukan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pengalamatan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fisik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pendeteksi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error,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kendali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aliran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frame,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topologi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network.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Ada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dua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sub-layer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datalink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: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LLC (Logical Link Control)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Media Access Control (MAC).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LLC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mengatur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komunikasi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seperti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error notification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flow control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Sedangkan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MAC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mengatur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pengalamatan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fisik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digunakan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proses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komunikasi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antar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adapter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802.3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ethernet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),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802.11a/b/g/n MAC/LLC,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802.1Q (VLAN), ATM, CDP, HDP, FDDI,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Fibre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channel, Frame Relay, SDLC, HDLC, ISL, PPP, Q.921, Token Ring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Fungsi-fungsi</a:t>
            </a:r>
            <a:r>
              <a:rPr lang="en-US" sz="3200" dirty="0" smtClean="0">
                <a:solidFill>
                  <a:srgbClr val="FFFF00"/>
                </a:solidFill>
              </a:rPr>
              <a:t> OSI layer</a:t>
            </a:r>
            <a:endParaRPr 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143932" cy="336499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52913"/>
                <a:gridCol w="4176375"/>
                <a:gridCol w="2714644"/>
              </a:tblGrid>
              <a:tr h="116898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Physical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Layer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ini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menentukan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masalah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kelistrikan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gelombang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medan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berbagai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prosedur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fungsi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berkaitan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link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fisik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seperti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besar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arus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tegangan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listrik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panjang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maksimal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media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transmisi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pergantian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fasa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jenis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kabel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konektor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RS-232, V.35, V.34, I430, I.431, T1, E1, 10BASE-T, 100BASE-TX, POTS, SONET, DSL, 802.11a/b/g/n PHY, hub, repeater,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fibre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optic.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Tujuan</a:t>
            </a:r>
            <a:r>
              <a:rPr lang="en-US" dirty="0" smtClean="0">
                <a:solidFill>
                  <a:srgbClr val="FFFF00"/>
                </a:solidFill>
              </a:rPr>
              <a:t> Model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r>
              <a:rPr lang="en-US" dirty="0" smtClean="0">
                <a:solidFill>
                  <a:srgbClr val="FFFF00"/>
                </a:solidFill>
              </a:rPr>
              <a:t> OSI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10001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Britannic Bold" pitchFamily="34" charset="0"/>
              </a:rPr>
              <a:t>Menjadi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patokan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bagi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perkembangan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prosedur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komunikasi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pada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masa</a:t>
            </a:r>
            <a:r>
              <a:rPr lang="en-US" dirty="0" smtClean="0">
                <a:latin typeface="Britannic Bold" pitchFamily="34" charset="0"/>
              </a:rPr>
              <a:t> yang </a:t>
            </a:r>
            <a:r>
              <a:rPr lang="en-US" dirty="0" err="1" smtClean="0">
                <a:latin typeface="Britannic Bold" pitchFamily="34" charset="0"/>
              </a:rPr>
              <a:t>akan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datang</a:t>
            </a:r>
            <a:r>
              <a:rPr lang="en-US" dirty="0" smtClean="0">
                <a:latin typeface="Britannic Bold" pitchFamily="34" charset="0"/>
              </a:rPr>
              <a:t>. </a:t>
            </a:r>
            <a:endParaRPr lang="en-US" dirty="0">
              <a:latin typeface="Britannic Bold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5720" y="2857472"/>
            <a:ext cx="8572560" cy="12144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Mengatasi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hubungan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timbul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antar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pemakai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cara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memberikan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fasilitas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sesuai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5720" y="4071942"/>
            <a:ext cx="8572560" cy="12144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Membagi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permasalahan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prosedur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penyambungan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menjadi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sub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struktur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85720" y="5214950"/>
            <a:ext cx="8572560" cy="13573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Memenuhi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kebutuhan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pemakai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kini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maupun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masa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datang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Prinsip</a:t>
            </a:r>
            <a:r>
              <a:rPr lang="en-US" dirty="0" smtClean="0">
                <a:solidFill>
                  <a:srgbClr val="FFFF00"/>
                </a:solidFill>
              </a:rPr>
              <a:t> Model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13531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Britannic Bold" pitchFamily="34" charset="0"/>
              </a:rPr>
              <a:t>Setiap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lapisan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memiliki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fungsi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proses</a:t>
            </a:r>
            <a:r>
              <a:rPr lang="en-US" dirty="0" smtClean="0">
                <a:latin typeface="Britannic Bold" pitchFamily="34" charset="0"/>
              </a:rPr>
              <a:t> yang </a:t>
            </a:r>
            <a:r>
              <a:rPr lang="en-US" dirty="0" err="1" smtClean="0">
                <a:latin typeface="Britannic Bold" pitchFamily="34" charset="0"/>
              </a:rPr>
              <a:t>berbeda</a:t>
            </a:r>
            <a:endParaRPr lang="en-US" dirty="0">
              <a:latin typeface="Britannic Bold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5720" y="3000372"/>
            <a:ext cx="8572560" cy="164309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Fungsi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setiap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lapisan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dipilih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berdasarkan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penetapan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protoko</a:t>
            </a:r>
            <a:r>
              <a:rPr lang="en-US" sz="2800" dirty="0" smtClean="0">
                <a:latin typeface="Britannic Bold" pitchFamily="34" charset="0"/>
              </a:rPr>
              <a:t>l yang </a:t>
            </a:r>
            <a:r>
              <a:rPr lang="en-US" sz="2800" dirty="0" err="1" smtClean="0">
                <a:latin typeface="Britannic Bold" pitchFamily="34" charset="0"/>
              </a:rPr>
              <a:t>telah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memenuhi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standar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internasional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5720" y="4929212"/>
            <a:ext cx="8572560" cy="16430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Sebuah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lapisan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harus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dibuat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bila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diperlukan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tingkat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abstraksi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berbeda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Prinsip</a:t>
            </a:r>
            <a:r>
              <a:rPr lang="en-US" dirty="0" smtClean="0">
                <a:solidFill>
                  <a:srgbClr val="FFFF00"/>
                </a:solidFill>
              </a:rPr>
              <a:t> Model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19414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Britannic Bold" pitchFamily="34" charset="0"/>
              </a:rPr>
              <a:t>Batasan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lapisan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harus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ditentukan</a:t>
            </a:r>
            <a:r>
              <a:rPr lang="en-US" dirty="0" smtClean="0">
                <a:latin typeface="Britannic Bold" pitchFamily="34" charset="0"/>
              </a:rPr>
              <a:t> agar </a:t>
            </a:r>
            <a:r>
              <a:rPr lang="en-US" dirty="0" err="1" smtClean="0">
                <a:latin typeface="Britannic Bold" pitchFamily="34" charset="0"/>
              </a:rPr>
              <a:t>dapat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meminimalkan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arus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informasi</a:t>
            </a:r>
            <a:r>
              <a:rPr lang="en-US" dirty="0" smtClean="0">
                <a:latin typeface="Britannic Bold" pitchFamily="34" charset="0"/>
              </a:rPr>
              <a:t> yang </a:t>
            </a:r>
            <a:r>
              <a:rPr lang="en-US" dirty="0" err="1" smtClean="0">
                <a:latin typeface="Britannic Bold" pitchFamily="34" charset="0"/>
              </a:rPr>
              <a:t>melewati</a:t>
            </a:r>
            <a:r>
              <a:rPr lang="en-US" dirty="0" smtClean="0">
                <a:latin typeface="Britannic Bold" pitchFamily="34" charset="0"/>
              </a:rPr>
              <a:t> interface</a:t>
            </a:r>
            <a:endParaRPr lang="en-US" dirty="0">
              <a:latin typeface="Britannic Bold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5720" y="3929041"/>
            <a:ext cx="8572560" cy="2357479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Jumlah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lapisan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diusahakan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sesedikit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mungkin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sehingga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arsitektur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jaringan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tidak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menjadi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sulit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dipakai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OSI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 smtClean="0"/>
              <a:t>19/03/2013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Bahan Ajar Semester IV – 2013 / Kelas R4B, R4C, R4D, R4E, S4A, S4B</a:t>
            </a: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8420100" cy="410445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[1] Physical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1643050"/>
            <a:ext cx="6572296" cy="1928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Britannic Bold" pitchFamily="34" charset="0"/>
              </a:rPr>
              <a:t>Berfungsi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untuk</a:t>
            </a:r>
            <a:r>
              <a:rPr lang="en-US" sz="2800" dirty="0" smtClean="0">
                <a:latin typeface="Britannic Bold" pitchFamily="34" charset="0"/>
              </a:rPr>
              <a:t>  </a:t>
            </a:r>
            <a:r>
              <a:rPr lang="en-US" sz="2800" dirty="0" err="1" smtClean="0">
                <a:latin typeface="Britannic Bold" pitchFamily="34" charset="0"/>
              </a:rPr>
              <a:t>menentukan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karakteristik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dari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kabel</a:t>
            </a:r>
            <a:r>
              <a:rPr lang="en-US" sz="2800" dirty="0" smtClean="0">
                <a:latin typeface="Britannic Bold" pitchFamily="34" charset="0"/>
              </a:rPr>
              <a:t> yang </a:t>
            </a:r>
            <a:r>
              <a:rPr lang="en-US" sz="2800" dirty="0" err="1" smtClean="0">
                <a:latin typeface="Britannic Bold" pitchFamily="34" charset="0"/>
              </a:rPr>
              <a:t>digunakan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untuk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menghubungkan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komputer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dengan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jaringan</a:t>
            </a:r>
            <a:r>
              <a:rPr lang="en-US" sz="2800" dirty="0" smtClean="0">
                <a:latin typeface="Britannic Bold" pitchFamily="34" charset="0"/>
              </a:rPr>
              <a:t>.</a:t>
            </a:r>
            <a:endParaRPr lang="en-US" sz="2800" dirty="0">
              <a:latin typeface="Britannic Bold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5984" y="3714727"/>
            <a:ext cx="6572296" cy="285754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800" dirty="0" err="1" smtClean="0">
                <a:latin typeface="Britannic Bold" pitchFamily="34" charset="0"/>
              </a:rPr>
              <a:t>Berfungsi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untuk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menstranfer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dan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menentukan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cara</a:t>
            </a:r>
            <a:r>
              <a:rPr lang="en-US" sz="2800" dirty="0" smtClean="0">
                <a:latin typeface="Britannic Bold" pitchFamily="34" charset="0"/>
              </a:rPr>
              <a:t> bit – bit </a:t>
            </a:r>
            <a:r>
              <a:rPr lang="en-US" sz="2800" dirty="0" err="1" smtClean="0">
                <a:latin typeface="Britannic Bold" pitchFamily="34" charset="0"/>
              </a:rPr>
              <a:t>dikodekan</a:t>
            </a:r>
            <a:r>
              <a:rPr lang="en-US" sz="2800" dirty="0" smtClean="0">
                <a:latin typeface="Britannic Bold" pitchFamily="34" charset="0"/>
              </a:rPr>
              <a:t>, </a:t>
            </a:r>
            <a:r>
              <a:rPr lang="en-US" sz="2800" dirty="0" err="1" smtClean="0">
                <a:latin typeface="Britannic Bold" pitchFamily="34" charset="0"/>
              </a:rPr>
              <a:t>menangani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interkoneksi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fisik</a:t>
            </a:r>
            <a:r>
              <a:rPr lang="en-US" sz="2800" dirty="0" smtClean="0">
                <a:latin typeface="Britannic Bold" pitchFamily="34" charset="0"/>
              </a:rPr>
              <a:t> (</a:t>
            </a:r>
            <a:r>
              <a:rPr lang="en-US" sz="2800" dirty="0" err="1" smtClean="0">
                <a:latin typeface="Britannic Bold" pitchFamily="34" charset="0"/>
              </a:rPr>
              <a:t>kabel</a:t>
            </a:r>
            <a:r>
              <a:rPr lang="en-US" sz="2800" dirty="0" smtClean="0">
                <a:latin typeface="Britannic Bold" pitchFamily="34" charset="0"/>
              </a:rPr>
              <a:t>), </a:t>
            </a:r>
            <a:r>
              <a:rPr lang="en-US" sz="2800" dirty="0" err="1" smtClean="0">
                <a:latin typeface="Britannic Bold" pitchFamily="34" charset="0"/>
              </a:rPr>
              <a:t>mekanik</a:t>
            </a:r>
            <a:r>
              <a:rPr lang="en-US" sz="2800" dirty="0" smtClean="0">
                <a:latin typeface="Britannic Bold" pitchFamily="34" charset="0"/>
              </a:rPr>
              <a:t>, </a:t>
            </a:r>
            <a:r>
              <a:rPr lang="en-US" sz="2800" dirty="0" err="1" smtClean="0">
                <a:latin typeface="Britannic Bold" pitchFamily="34" charset="0"/>
              </a:rPr>
              <a:t>elektrikal</a:t>
            </a:r>
            <a:r>
              <a:rPr lang="en-US" sz="2800" dirty="0" smtClean="0">
                <a:latin typeface="Britannic Bold" pitchFamily="34" charset="0"/>
              </a:rPr>
              <a:t>, </a:t>
            </a:r>
            <a:r>
              <a:rPr lang="en-US" sz="2800" dirty="0" err="1" smtClean="0">
                <a:latin typeface="Britannic Bold" pitchFamily="34" charset="0"/>
              </a:rPr>
              <a:t>prosedural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yaitu</a:t>
            </a:r>
            <a:r>
              <a:rPr lang="en-US" sz="2800" dirty="0" smtClean="0">
                <a:latin typeface="Britannic Bold" pitchFamily="34" charset="0"/>
              </a:rPr>
              <a:t/>
            </a:r>
            <a:br>
              <a:rPr lang="en-US" sz="2800" dirty="0" smtClean="0">
                <a:latin typeface="Britannic Bold" pitchFamily="34" charset="0"/>
              </a:rPr>
            </a:br>
            <a:r>
              <a:rPr lang="en-US" sz="2800" dirty="0" err="1" smtClean="0">
                <a:latin typeface="Britannic Bold" pitchFamily="34" charset="0"/>
              </a:rPr>
              <a:t>dimana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kabel</a:t>
            </a:r>
            <a:r>
              <a:rPr lang="en-US" sz="2800" dirty="0" smtClean="0">
                <a:latin typeface="Britannic Bold" pitchFamily="34" charset="0"/>
              </a:rPr>
              <a:t> , </a:t>
            </a:r>
            <a:r>
              <a:rPr lang="en-US" sz="2800" dirty="0" err="1" smtClean="0">
                <a:latin typeface="Britannic Bold" pitchFamily="34" charset="0"/>
              </a:rPr>
              <a:t>konektor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dan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spesifikasi</a:t>
            </a:r>
            <a:r>
              <a:rPr lang="en-US" sz="2800" dirty="0" smtClean="0">
                <a:latin typeface="Britannic Bold" pitchFamily="34" charset="0"/>
              </a:rPr>
              <a:t/>
            </a:r>
            <a:br>
              <a:rPr lang="en-US" sz="2800" dirty="0" smtClean="0">
                <a:latin typeface="Britannic Bold" pitchFamily="34" charset="0"/>
              </a:rPr>
            </a:br>
            <a:r>
              <a:rPr lang="en-US" sz="2800" dirty="0" err="1" smtClean="0">
                <a:latin typeface="Britannic Bold" pitchFamily="34" charset="0"/>
              </a:rPr>
              <a:t>pensinyalan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didefinisikan</a:t>
            </a:r>
            <a:r>
              <a:rPr lang="en-US" sz="2800" dirty="0" smtClean="0">
                <a:latin typeface="Britannic Bold" pitchFamily="34" charset="0"/>
              </a:rPr>
              <a:t>.</a:t>
            </a:r>
            <a:endParaRPr lang="en-US" sz="2800" dirty="0">
              <a:latin typeface="Britannic Bold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[2] </a:t>
            </a:r>
            <a:r>
              <a:rPr lang="en-US" dirty="0" err="1" smtClean="0">
                <a:solidFill>
                  <a:srgbClr val="FFFF00"/>
                </a:solidFill>
              </a:rPr>
              <a:t>Datalink</a:t>
            </a:r>
            <a:r>
              <a:rPr lang="en-US" dirty="0" smtClean="0">
                <a:solidFill>
                  <a:srgbClr val="FFFF00"/>
                </a:solidFill>
              </a:rPr>
              <a:t>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500174"/>
            <a:ext cx="6572296" cy="25003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Britannic Bold" pitchFamily="34" charset="0"/>
              </a:rPr>
              <a:t>Menentukan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protokol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untuk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pertukaran</a:t>
            </a:r>
            <a:r>
              <a:rPr lang="en-US" sz="2800" dirty="0" smtClean="0">
                <a:latin typeface="Britannic Bold" pitchFamily="34" charset="0"/>
              </a:rPr>
              <a:t> frame data yang </a:t>
            </a:r>
            <a:r>
              <a:rPr lang="en-US" sz="2800" dirty="0" err="1" smtClean="0">
                <a:latin typeface="Britannic Bold" pitchFamily="34" charset="0"/>
              </a:rPr>
              <a:t>lewat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melalui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kabel</a:t>
            </a:r>
            <a:r>
              <a:rPr lang="en-US" sz="2800" dirty="0" smtClean="0">
                <a:latin typeface="Britannic Bold" pitchFamily="34" charset="0"/>
              </a:rPr>
              <a:t>. Serta </a:t>
            </a:r>
            <a:r>
              <a:rPr lang="en-US" sz="2800" dirty="0" err="1" smtClean="0">
                <a:latin typeface="Britannic Bold" pitchFamily="34" charset="0"/>
              </a:rPr>
              <a:t>pengambilan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dan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pelepasan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paket</a:t>
            </a:r>
            <a:r>
              <a:rPr lang="en-US" sz="2800" dirty="0" smtClean="0">
                <a:latin typeface="Britannic Bold" pitchFamily="34" charset="0"/>
              </a:rPr>
              <a:t> data </a:t>
            </a:r>
            <a:r>
              <a:rPr lang="en-US" sz="2800" dirty="0" err="1" smtClean="0">
                <a:latin typeface="Britannic Bold" pitchFamily="34" charset="0"/>
              </a:rPr>
              <a:t>dari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dan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ke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kabel</a:t>
            </a:r>
            <a:r>
              <a:rPr lang="en-US" sz="2800" dirty="0" smtClean="0">
                <a:latin typeface="Britannic Bold" pitchFamily="34" charset="0"/>
              </a:rPr>
              <a:t>, </a:t>
            </a:r>
            <a:r>
              <a:rPr lang="en-US" sz="2800" dirty="0" err="1" smtClean="0">
                <a:latin typeface="Britannic Bold" pitchFamily="34" charset="0"/>
              </a:rPr>
              <a:t>deteksi</a:t>
            </a:r>
            <a:r>
              <a:rPr lang="en-US" sz="2800" dirty="0" smtClean="0">
                <a:latin typeface="Britannic Bold" pitchFamily="34" charset="0"/>
              </a:rPr>
              <a:t>, </a:t>
            </a:r>
            <a:r>
              <a:rPr lang="en-US" sz="2800" dirty="0" err="1" smtClean="0">
                <a:latin typeface="Britannic Bold" pitchFamily="34" charset="0"/>
              </a:rPr>
              <a:t>dan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koreksi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kesalahan</a:t>
            </a:r>
            <a:r>
              <a:rPr lang="en-US" sz="2800" dirty="0" smtClean="0">
                <a:latin typeface="Britannic Bold" pitchFamily="34" charset="0"/>
              </a:rPr>
              <a:t>, </a:t>
            </a:r>
            <a:r>
              <a:rPr lang="en-US" sz="2800" dirty="0" err="1" smtClean="0">
                <a:latin typeface="Britannic Bold" pitchFamily="34" charset="0"/>
              </a:rPr>
              <a:t>serta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pengiriman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ulang</a:t>
            </a:r>
            <a:r>
              <a:rPr lang="en-US" sz="2800" dirty="0" smtClean="0">
                <a:latin typeface="Britannic Bold" pitchFamily="34" charset="0"/>
              </a:rPr>
              <a:t> data.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43108" y="4357694"/>
            <a:ext cx="6357982" cy="207170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Pengambilan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pelepasan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paket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data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dari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ke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kabel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deteksi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koreksi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kesalahan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serta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pengiriman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ulang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data.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[3] Network Layer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714488"/>
            <a:ext cx="6572296" cy="16430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Britannic Bold" pitchFamily="34" charset="0"/>
              </a:rPr>
              <a:t>Bertanggungjawab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untuk</a:t>
            </a:r>
            <a:r>
              <a:rPr lang="en-US" sz="2800" dirty="0" smtClean="0">
                <a:latin typeface="Britannic Bold" pitchFamily="34" charset="0"/>
              </a:rPr>
              <a:t/>
            </a:r>
            <a:br>
              <a:rPr lang="en-US" sz="2800" dirty="0" smtClean="0">
                <a:latin typeface="Britannic Bold" pitchFamily="34" charset="0"/>
              </a:rPr>
            </a:br>
            <a:r>
              <a:rPr lang="en-US" sz="2800" dirty="0" err="1" smtClean="0">
                <a:latin typeface="Britannic Bold" pitchFamily="34" charset="0"/>
              </a:rPr>
              <a:t>merutekan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paket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ke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tujuan</a:t>
            </a:r>
            <a:r>
              <a:rPr lang="en-US" sz="2800" dirty="0" smtClean="0">
                <a:latin typeface="Britannic Bold" pitchFamily="34" charset="0"/>
              </a:rPr>
              <a:t> yang</a:t>
            </a:r>
            <a:br>
              <a:rPr lang="en-US" sz="2800" dirty="0" smtClean="0">
                <a:latin typeface="Britannic Bold" pitchFamily="34" charset="0"/>
              </a:rPr>
            </a:br>
            <a:r>
              <a:rPr lang="en-US" sz="2800" dirty="0" err="1" smtClean="0">
                <a:latin typeface="Britannic Bold" pitchFamily="34" charset="0"/>
              </a:rPr>
              <a:t>seharusnya</a:t>
            </a:r>
            <a:r>
              <a:rPr lang="en-US" sz="2800" dirty="0" smtClean="0">
                <a:latin typeface="Britannic Bold" pitchFamily="34" charset="0"/>
              </a:rPr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43108" y="3643314"/>
            <a:ext cx="6357982" cy="25717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2800" dirty="0" err="1" smtClean="0">
                <a:latin typeface="Britannic Bold" pitchFamily="34" charset="0"/>
              </a:rPr>
              <a:t>Pengendalian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operasi</a:t>
            </a:r>
            <a:r>
              <a:rPr lang="en-US" sz="2800" dirty="0" smtClean="0">
                <a:latin typeface="Britannic Bold" pitchFamily="34" charset="0"/>
              </a:rPr>
              <a:t> subnet </a:t>
            </a:r>
            <a:r>
              <a:rPr lang="en-US" sz="2800" dirty="0" err="1" smtClean="0">
                <a:latin typeface="Britannic Bold" pitchFamily="34" charset="0"/>
              </a:rPr>
              <a:t>dan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mengatasi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semua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masalah</a:t>
            </a:r>
            <a:r>
              <a:rPr lang="en-US" sz="2800" dirty="0" smtClean="0">
                <a:latin typeface="Britannic Bold" pitchFamily="34" charset="0"/>
              </a:rPr>
              <a:t> yang </a:t>
            </a:r>
            <a:r>
              <a:rPr lang="en-US" sz="2800" dirty="0" err="1" smtClean="0">
                <a:latin typeface="Britannic Bold" pitchFamily="34" charset="0"/>
              </a:rPr>
              <a:t>ada</a:t>
            </a:r>
            <a:r>
              <a:rPr lang="en-US" sz="2800" dirty="0" smtClean="0">
                <a:latin typeface="Britannic Bold" pitchFamily="34" charset="0"/>
              </a:rPr>
              <a:t/>
            </a:r>
            <a:br>
              <a:rPr lang="en-US" sz="2800" dirty="0" smtClean="0">
                <a:latin typeface="Britannic Bold" pitchFamily="34" charset="0"/>
              </a:rPr>
            </a:br>
            <a:r>
              <a:rPr lang="en-US" sz="2800" dirty="0" err="1" smtClean="0">
                <a:latin typeface="Britannic Bold" pitchFamily="34" charset="0"/>
              </a:rPr>
              <a:t>pada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jaringan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sehingga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memungkinkan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jaringan</a:t>
            </a:r>
            <a:r>
              <a:rPr lang="en-US" sz="2800" dirty="0" smtClean="0">
                <a:latin typeface="Britannic Bold" pitchFamily="34" charset="0"/>
              </a:rPr>
              <a:t> – </a:t>
            </a:r>
            <a:r>
              <a:rPr lang="en-US" sz="2800" dirty="0" err="1" smtClean="0">
                <a:latin typeface="Britannic Bold" pitchFamily="34" charset="0"/>
              </a:rPr>
              <a:t>jaringan</a:t>
            </a:r>
            <a:r>
              <a:rPr lang="en-US" sz="2800" dirty="0" smtClean="0">
                <a:latin typeface="Britannic Bold" pitchFamily="34" charset="0"/>
              </a:rPr>
              <a:t> yang </a:t>
            </a:r>
            <a:r>
              <a:rPr lang="en-US" sz="2800" dirty="0" err="1" smtClean="0">
                <a:latin typeface="Britannic Bold" pitchFamily="34" charset="0"/>
              </a:rPr>
              <a:t>berbeda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bisa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saling</a:t>
            </a:r>
            <a:r>
              <a:rPr lang="en-US" sz="2800" dirty="0" smtClean="0">
                <a:latin typeface="Britannic Bold" pitchFamily="34" charset="0"/>
              </a:rPr>
              <a:t> </a:t>
            </a:r>
            <a:r>
              <a:rPr lang="en-US" sz="2800" dirty="0" err="1" smtClean="0">
                <a:latin typeface="Britannic Bold" pitchFamily="34" charset="0"/>
              </a:rPr>
              <a:t>terkoneksi</a:t>
            </a:r>
            <a:r>
              <a:rPr lang="en-US" sz="2800" dirty="0" smtClean="0">
                <a:latin typeface="Britannic Bold" pitchFamily="34" charset="0"/>
              </a:rPr>
              <a:t>.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57158" y="1643050"/>
            <a:ext cx="1571636" cy="478634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942</TotalTime>
  <Words>1021</Words>
  <Application>Microsoft Office PowerPoint</Application>
  <PresentationFormat>On-screen Show (4:3)</PresentationFormat>
  <Paragraphs>150</Paragraphs>
  <Slides>25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Jaringan Komputer</vt:lpstr>
      <vt:lpstr>A. Model Referensi OSI</vt:lpstr>
      <vt:lpstr>Tujuan Model Referensi OSI</vt:lpstr>
      <vt:lpstr>Prinsip Model Referensi</vt:lpstr>
      <vt:lpstr>Prinsip Model Referensi</vt:lpstr>
      <vt:lpstr>OSI Layer</vt:lpstr>
      <vt:lpstr>[1] Physical Layer</vt:lpstr>
      <vt:lpstr>[2] Datalink Layer</vt:lpstr>
      <vt:lpstr>[3] Network Layer</vt:lpstr>
      <vt:lpstr>[4] Network Layer</vt:lpstr>
      <vt:lpstr>[4] Network Layer</vt:lpstr>
      <vt:lpstr>[4] Network Layer</vt:lpstr>
      <vt:lpstr>[5] Session Layer</vt:lpstr>
      <vt:lpstr>[6] Transport Layer</vt:lpstr>
      <vt:lpstr>[7] Application Layer</vt:lpstr>
      <vt:lpstr>OSI LAYER</vt:lpstr>
      <vt:lpstr>B. Model Referensi TCP/IP</vt:lpstr>
      <vt:lpstr>B. Model Referensi TCP/IP</vt:lpstr>
      <vt:lpstr>B. Model Referensi TCP/IP</vt:lpstr>
      <vt:lpstr>B. Model Referensi TCP/IP</vt:lpstr>
      <vt:lpstr>Persamaan antara OSI dan TCP/IP</vt:lpstr>
      <vt:lpstr>Fungsi-fungsi OSI layer</vt:lpstr>
      <vt:lpstr>Fungsi-fungsi OSI layer</vt:lpstr>
      <vt:lpstr>Fungsi-fungsi OSI layer</vt:lpstr>
      <vt:lpstr>Fungsi-fungsi OSI layer</vt:lpstr>
    </vt:vector>
  </TitlesOfParts>
  <Company>Caraka Media Persada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Yuli Haryanto</dc:creator>
  <cp:lastModifiedBy>A R F I</cp:lastModifiedBy>
  <cp:revision>117</cp:revision>
  <dcterms:created xsi:type="dcterms:W3CDTF">2011-03-22T11:54:04Z</dcterms:created>
  <dcterms:modified xsi:type="dcterms:W3CDTF">2020-07-30T12:10:16Z</dcterms:modified>
</cp:coreProperties>
</file>