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2" r:id="rId8"/>
    <p:sldId id="263" r:id="rId9"/>
    <p:sldId id="264" r:id="rId10"/>
    <p:sldId id="265" r:id="rId11"/>
    <p:sldId id="294" r:id="rId12"/>
    <p:sldId id="266" r:id="rId13"/>
    <p:sldId id="267" r:id="rId14"/>
    <p:sldId id="268" r:id="rId15"/>
    <p:sldId id="269" r:id="rId16"/>
    <p:sldId id="270" r:id="rId17"/>
    <p:sldId id="271" r:id="rId18"/>
    <p:sldId id="272" r:id="rId19"/>
    <p:sldId id="273" r:id="rId20"/>
    <p:sldId id="275" r:id="rId21"/>
    <p:sldId id="276" r:id="rId22"/>
    <p:sldId id="278" r:id="rId23"/>
    <p:sldId id="277" r:id="rId24"/>
    <p:sldId id="279" r:id="rId25"/>
    <p:sldId id="280" r:id="rId26"/>
    <p:sldId id="281" r:id="rId27"/>
    <p:sldId id="282" r:id="rId28"/>
    <p:sldId id="283" r:id="rId29"/>
    <p:sldId id="284" r:id="rId30"/>
    <p:sldId id="288" r:id="rId31"/>
    <p:sldId id="286" r:id="rId32"/>
    <p:sldId id="289" r:id="rId33"/>
    <p:sldId id="290" r:id="rId34"/>
    <p:sldId id="291" r:id="rId35"/>
    <p:sldId id="285" r:id="rId36"/>
    <p:sldId id="287" r:id="rId37"/>
    <p:sldId id="292" r:id="rId38"/>
    <p:sldId id="296" r:id="rId39"/>
    <p:sldId id="297" r:id="rId40"/>
    <p:sldId id="298" r:id="rId41"/>
    <p:sldId id="299" r:id="rId42"/>
    <p:sldId id="300" r:id="rId43"/>
    <p:sldId id="301" r:id="rId44"/>
    <p:sldId id="30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3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3/30/2011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C7B451-CF51-48FC-AE32-0C882622F97D}" type="slidenum">
              <a:rPr lang="en-US" smtClean="0"/>
              <a:pPr/>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3/30/2011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36EEE8-59B8-45D4-B00C-75EF1A178469}" type="slidenum">
              <a:rPr lang="en-US" smtClean="0"/>
              <a:pPr/>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10</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11</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12</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13</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14</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15</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16</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17</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18</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19</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20</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21</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22</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23</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24</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25</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26</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27</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28</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29</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30</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31</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32</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33</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34</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35</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36</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37</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38</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39</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40</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41</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42</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43</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44</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5</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6</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7</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8</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9</a:t>
            </a:fld>
            <a:endParaRPr lang="en-US"/>
          </a:p>
        </p:txBody>
      </p:sp>
      <p:sp>
        <p:nvSpPr>
          <p:cNvPr id="5" name="Date Placeholder 4"/>
          <p:cNvSpPr>
            <a:spLocks noGrp="1"/>
          </p:cNvSpPr>
          <p:nvPr>
            <p:ph type="dt" idx="11"/>
          </p:nvPr>
        </p:nvSpPr>
        <p:spPr/>
        <p:txBody>
          <a:bodyPr/>
          <a:lstStyle/>
          <a:p>
            <a:r>
              <a:rPr lang="en-US" smtClean="0"/>
              <a:t>3/30/2011</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id-ID" smtClean="0"/>
              <a:t>3/22/2011</a:t>
            </a:r>
            <a:endParaRPr lang="en-US"/>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05DC7DB-44DB-44B0-B1A3-99A53CA97E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d-ID" smtClean="0"/>
              <a:t>3/22/2011</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d-ID" smtClean="0"/>
              <a:t>3/22/2011</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d-ID" smtClean="0"/>
              <a:t>3/22/2011</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id-ID" smtClean="0"/>
              <a:t>3/22/2011</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id-ID" smtClean="0"/>
              <a:t>3/22/2011</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id-ID" smtClean="0"/>
              <a:t>3/22/2011</a:t>
            </a:r>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id-ID" smtClean="0"/>
              <a:t>3/22/2011</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d-ID" smtClean="0"/>
              <a:t>3/22/2011</a:t>
            </a:r>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id-ID" smtClean="0"/>
              <a:t>3/22/2011</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id-ID" smtClean="0"/>
              <a:t>3/22/2011</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05DC7DB-44DB-44B0-B1A3-99A53CA97E0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id-ID" smtClean="0"/>
              <a:t>3/22/2011</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5DC7DB-44DB-44B0-B1A3-99A53CA97E0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teknik-informatika.com/images/jaringan-komputer/0207-jalur-titik-ke-titik-gelombang-mikro-satelit.jp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4.xml.rels><?xml version="1.0" encoding="UTF-8" standalone="yes"?>
<Relationships xmlns="http://schemas.openxmlformats.org/package/2006/relationships"><Relationship Id="rId3" Type="http://schemas.openxmlformats.org/officeDocument/2006/relationships/hyperlink" Target="http://www.teknik-informatika.com/images/jaringan-komputer/0208-jalur-broadcast-melalui-gelombang-mikro-satelit.jp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642918"/>
            <a:ext cx="8229600" cy="1057268"/>
          </a:xfrm>
        </p:spPr>
        <p:txBody>
          <a:bodyPr/>
          <a:lstStyle/>
          <a:p>
            <a:r>
              <a:rPr lang="en-US" dirty="0" err="1" smtClean="0">
                <a:solidFill>
                  <a:srgbClr val="FFFF00"/>
                </a:solidFill>
              </a:rPr>
              <a:t>Jaringan</a:t>
            </a:r>
            <a:r>
              <a:rPr lang="en-US" dirty="0" smtClean="0">
                <a:solidFill>
                  <a:srgbClr val="FFFF00"/>
                </a:solidFill>
              </a:rPr>
              <a:t> </a:t>
            </a:r>
            <a:r>
              <a:rPr lang="en-US" dirty="0" err="1" smtClean="0">
                <a:solidFill>
                  <a:srgbClr val="FFFF00"/>
                </a:solidFill>
              </a:rPr>
              <a:t>Komputer</a:t>
            </a:r>
            <a:endParaRPr lang="en-US" dirty="0">
              <a:solidFill>
                <a:srgbClr val="FFFF00"/>
              </a:solidFill>
            </a:endParaRPr>
          </a:p>
        </p:txBody>
      </p:sp>
      <p:sp>
        <p:nvSpPr>
          <p:cNvPr id="4" name="Subtitle 2"/>
          <p:cNvSpPr txBox="1">
            <a:spLocks/>
          </p:cNvSpPr>
          <p:nvPr/>
        </p:nvSpPr>
        <p:spPr>
          <a:xfrm>
            <a:off x="683568" y="5661248"/>
            <a:ext cx="8002646" cy="504840"/>
          </a:xfrm>
          <a:prstGeom prst="rect">
            <a:avLst/>
          </a:prstGeom>
        </p:spPr>
        <p:txBody>
          <a:bodyPr vert="horz">
            <a:noAutofit/>
          </a:bodyPr>
          <a:lstStyle/>
          <a:p>
            <a:pPr lvl="0" algn="ctr">
              <a:spcBef>
                <a:spcPct val="20000"/>
              </a:spcBef>
              <a:buClr>
                <a:schemeClr val="tx1">
                  <a:shade val="95000"/>
                </a:schemeClr>
              </a:buClr>
              <a:buSzPct val="65000"/>
              <a:defRPr/>
            </a:pPr>
            <a:endParaRPr lang="en-US" sz="2000" dirty="0"/>
          </a:p>
        </p:txBody>
      </p:sp>
      <p:sp>
        <p:nvSpPr>
          <p:cNvPr id="7" name="Title 1"/>
          <p:cNvSpPr txBox="1">
            <a:spLocks/>
          </p:cNvSpPr>
          <p:nvPr/>
        </p:nvSpPr>
        <p:spPr>
          <a:xfrm>
            <a:off x="428596" y="2143116"/>
            <a:ext cx="8229600" cy="1057268"/>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all" spc="0" normalizeH="0" baseline="0" noProof="0" dirty="0" smtClean="0">
                <a:ln w="6350">
                  <a:noFill/>
                </a:ln>
                <a:solidFill>
                  <a:srgbClr val="FFFF00"/>
                </a:solidFill>
                <a:effectLst>
                  <a:outerShdw blurRad="127000" dist="200000" dir="2700000" algn="tl" rotWithShape="0">
                    <a:srgbClr val="000000">
                      <a:alpha val="30000"/>
                    </a:srgbClr>
                  </a:outerShdw>
                </a:effectLst>
                <a:uLnTx/>
                <a:uFillTx/>
                <a:latin typeface="+mj-lt"/>
                <a:ea typeface="+mj-ea"/>
                <a:cs typeface="+mj-cs"/>
              </a:rPr>
              <a:t>Physical Layer</a:t>
            </a:r>
            <a:endParaRPr kumimoji="0" lang="en-US" sz="2800" b="1" i="0" u="none" strike="noStrike" kern="1200" cap="all" spc="0" normalizeH="0" baseline="0" noProof="0" dirty="0">
              <a:ln w="6350">
                <a:noFill/>
              </a:ln>
              <a:solidFill>
                <a:srgbClr val="FFFF00"/>
              </a:solidFill>
              <a:effectLst>
                <a:outerShdw blurRad="127000" dist="200000" dir="2700000" algn="tl" rotWithShape="0">
                  <a:srgbClr val="000000">
                    <a:alpha val="30000"/>
                  </a:srgbClr>
                </a:outerShdw>
              </a:effectLst>
              <a:uLnTx/>
              <a:uFillTx/>
              <a:latin typeface="+mj-lt"/>
              <a:ea typeface="+mj-ea"/>
              <a:cs typeface="+mj-cs"/>
            </a:endParaRPr>
          </a:p>
        </p:txBody>
      </p:sp>
      <p:sp>
        <p:nvSpPr>
          <p:cNvPr id="6" name="Subtitle 5"/>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0"/>
          </a:xfrm>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chemeClr val="accent1">
                    <a:lumMod val="75000"/>
                  </a:schemeClr>
                </a:solidFill>
              </a:rPr>
              <a:t>Guided Media</a:t>
            </a:r>
            <a:endParaRPr lang="en-US" sz="3200" dirty="0">
              <a:solidFill>
                <a:schemeClr val="accent1">
                  <a:lumMod val="75000"/>
                </a:schemeClr>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477020"/>
            <a:ext cx="5205271" cy="523220"/>
          </a:xfrm>
          <a:prstGeom prst="rect">
            <a:avLst/>
          </a:prstGeom>
          <a:noFill/>
        </p:spPr>
        <p:txBody>
          <a:bodyPr wrap="none" rtlCol="0">
            <a:spAutoFit/>
          </a:bodyPr>
          <a:lstStyle/>
          <a:p>
            <a:r>
              <a:rPr lang="en-US" sz="2800" b="1" dirty="0" smtClean="0"/>
              <a:t>a. Shielded Twisted Pair (STP)</a:t>
            </a:r>
            <a:endParaRPr lang="en-US" sz="2800" b="1" dirty="0"/>
          </a:p>
        </p:txBody>
      </p:sp>
      <p:sp>
        <p:nvSpPr>
          <p:cNvPr id="14" name="Rectangle 13"/>
          <p:cNvSpPr/>
          <p:nvPr/>
        </p:nvSpPr>
        <p:spPr>
          <a:xfrm>
            <a:off x="857224" y="2000240"/>
            <a:ext cx="7715304" cy="3847207"/>
          </a:xfrm>
          <a:prstGeom prst="rect">
            <a:avLst/>
          </a:prstGeom>
        </p:spPr>
        <p:txBody>
          <a:bodyPr wrap="square">
            <a:spAutoFit/>
          </a:bodyPr>
          <a:lstStyle/>
          <a:p>
            <a:pPr marL="442913" indent="-442913" algn="just">
              <a:spcBef>
                <a:spcPts val="1200"/>
              </a:spcBef>
              <a:buFont typeface="Wingdings" pitchFamily="2" charset="2"/>
              <a:buChar char="ü"/>
            </a:pPr>
            <a:r>
              <a:rPr lang="id-ID" sz="2800" dirty="0" smtClean="0">
                <a:latin typeface="Arial Rounded MT Bold" pitchFamily="34" charset="0"/>
              </a:rPr>
              <a:t>Kabel STP mengkombinasikan teknik-teknik perlindungan dan antisipasi tekukan kabel.</a:t>
            </a:r>
            <a:endParaRPr lang="en-US" sz="2800" dirty="0" smtClean="0">
              <a:latin typeface="Arial Rounded MT Bold" pitchFamily="34" charset="0"/>
            </a:endParaRPr>
          </a:p>
          <a:p>
            <a:pPr marL="442913" indent="-442913" algn="just">
              <a:spcBef>
                <a:spcPts val="1200"/>
              </a:spcBef>
              <a:buFont typeface="Wingdings" pitchFamily="2" charset="2"/>
              <a:buChar char="ü"/>
            </a:pPr>
            <a:r>
              <a:rPr lang="en-US" sz="2800" dirty="0" smtClean="0">
                <a:latin typeface="Arial Rounded MT Bold" pitchFamily="34" charset="0"/>
              </a:rPr>
              <a:t>K</a:t>
            </a:r>
            <a:r>
              <a:rPr lang="id-ID" sz="2800" dirty="0" smtClean="0">
                <a:latin typeface="Arial Rounded MT Bold" pitchFamily="34" charset="0"/>
              </a:rPr>
              <a:t>eunggulan STP adalah jaminan proteksi jaringan dari interferensi-interferensi eksternal, </a:t>
            </a:r>
            <a:endParaRPr lang="en-US" sz="2800" dirty="0" smtClean="0">
              <a:latin typeface="Arial Rounded MT Bold" pitchFamily="34" charset="0"/>
            </a:endParaRPr>
          </a:p>
          <a:p>
            <a:pPr marL="442913" indent="-442913" algn="just">
              <a:spcBef>
                <a:spcPts val="1200"/>
              </a:spcBef>
              <a:buFont typeface="Wingdings" pitchFamily="2" charset="2"/>
              <a:buChar char="ü"/>
            </a:pPr>
            <a:r>
              <a:rPr lang="id-ID" sz="2800" dirty="0" smtClean="0">
                <a:latin typeface="Arial Rounded MT Bold" pitchFamily="34" charset="0"/>
              </a:rPr>
              <a:t>STP sedikit lebih mahal dibandingkan UTP.</a:t>
            </a:r>
            <a:endParaRPr lang="en-US"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chemeClr val="accent1">
                    <a:lumMod val="75000"/>
                  </a:schemeClr>
                </a:solidFill>
              </a:rPr>
              <a:t>Guided Media</a:t>
            </a:r>
            <a:endParaRPr lang="en-US" sz="3200" dirty="0">
              <a:solidFill>
                <a:schemeClr val="accent1">
                  <a:lumMod val="75000"/>
                </a:schemeClr>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477020"/>
            <a:ext cx="5205271" cy="523220"/>
          </a:xfrm>
          <a:prstGeom prst="rect">
            <a:avLst/>
          </a:prstGeom>
          <a:noFill/>
        </p:spPr>
        <p:txBody>
          <a:bodyPr wrap="none" rtlCol="0">
            <a:spAutoFit/>
          </a:bodyPr>
          <a:lstStyle/>
          <a:p>
            <a:r>
              <a:rPr lang="en-US" sz="2800" b="1" dirty="0" smtClean="0"/>
              <a:t>a. Shielded Twisted Pair (STP)</a:t>
            </a:r>
            <a:endParaRPr lang="en-US" sz="2800" b="1" dirty="0"/>
          </a:p>
        </p:txBody>
      </p:sp>
      <p:sp>
        <p:nvSpPr>
          <p:cNvPr id="14" name="Rectangle 13"/>
          <p:cNvSpPr/>
          <p:nvPr/>
        </p:nvSpPr>
        <p:spPr>
          <a:xfrm>
            <a:off x="857224" y="2388944"/>
            <a:ext cx="7715304" cy="3416320"/>
          </a:xfrm>
          <a:prstGeom prst="rect">
            <a:avLst/>
          </a:prstGeom>
        </p:spPr>
        <p:txBody>
          <a:bodyPr wrap="square">
            <a:spAutoFit/>
          </a:bodyPr>
          <a:lstStyle/>
          <a:p>
            <a:pPr marL="442913" indent="-442913" algn="just">
              <a:spcBef>
                <a:spcPts val="1200"/>
              </a:spcBef>
              <a:buFont typeface="Wingdings" pitchFamily="2" charset="2"/>
              <a:buChar char="ü"/>
            </a:pPr>
            <a:r>
              <a:rPr lang="id-ID" sz="2800" dirty="0" smtClean="0">
                <a:latin typeface="Arial Rounded MT Bold" pitchFamily="34" charset="0"/>
              </a:rPr>
              <a:t>Kabel STP tidak dapat dipakai </a:t>
            </a:r>
            <a:r>
              <a:rPr lang="en-US" sz="2800" dirty="0" err="1" smtClean="0">
                <a:latin typeface="Arial Rounded MT Bold" pitchFamily="34" charset="0"/>
              </a:rPr>
              <a:t>untuk</a:t>
            </a:r>
            <a:r>
              <a:rPr lang="en-US" sz="2800" dirty="0" smtClean="0">
                <a:latin typeface="Arial Rounded MT Bold" pitchFamily="34" charset="0"/>
              </a:rPr>
              <a:t> </a:t>
            </a:r>
            <a:r>
              <a:rPr lang="id-ID" sz="2800" dirty="0" smtClean="0">
                <a:latin typeface="Arial Rounded MT Bold" pitchFamily="34" charset="0"/>
              </a:rPr>
              <a:t>jarak lebih jauh sebagaimana media-media lain (seperti kabel coaxial) tanpa bantuan device penguat (repeater).</a:t>
            </a:r>
            <a:endParaRPr lang="en-US" sz="2800" dirty="0" smtClean="0">
              <a:latin typeface="Arial Rounded MT Bold" pitchFamily="34" charset="0"/>
            </a:endParaRPr>
          </a:p>
          <a:p>
            <a:pPr marL="442913" lvl="0" indent="-442913" algn="just">
              <a:spcBef>
                <a:spcPts val="1200"/>
              </a:spcBef>
              <a:buFont typeface="Wingdings" pitchFamily="2" charset="2"/>
              <a:buChar char="ü"/>
            </a:pPr>
            <a:r>
              <a:rPr lang="id-ID" sz="2800" dirty="0" smtClean="0">
                <a:latin typeface="Arial Rounded MT Bold" pitchFamily="34" charset="0"/>
              </a:rPr>
              <a:t>Kecepatan dan keluaran: 10-100 Mbps</a:t>
            </a:r>
            <a:endParaRPr lang="en-US" sz="2800" dirty="0" smtClean="0">
              <a:latin typeface="Arial Rounded MT Bold" pitchFamily="34" charset="0"/>
            </a:endParaRPr>
          </a:p>
          <a:p>
            <a:pPr marL="442913" lvl="0" indent="-442913" algn="just">
              <a:spcBef>
                <a:spcPts val="1200"/>
              </a:spcBef>
              <a:buFont typeface="Wingdings" pitchFamily="2" charset="2"/>
              <a:buChar char="ü"/>
            </a:pPr>
            <a:r>
              <a:rPr lang="id-ID" sz="2800" dirty="0" smtClean="0">
                <a:latin typeface="Arial Rounded MT Bold" pitchFamily="34" charset="0"/>
              </a:rPr>
              <a:t>Panjang kabel maksimum yang diizinkan : 100m (pendek).</a:t>
            </a:r>
            <a:endParaRPr lang="en-US"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chemeClr val="accent1">
                    <a:lumMod val="75000"/>
                  </a:schemeClr>
                </a:solidFill>
              </a:rPr>
              <a:t>Guided Media</a:t>
            </a:r>
            <a:endParaRPr lang="en-US" sz="3200" dirty="0">
              <a:solidFill>
                <a:schemeClr val="accent1">
                  <a:lumMod val="75000"/>
                </a:schemeClr>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643050"/>
            <a:ext cx="5205271" cy="523220"/>
          </a:xfrm>
          <a:prstGeom prst="rect">
            <a:avLst/>
          </a:prstGeom>
          <a:noFill/>
        </p:spPr>
        <p:txBody>
          <a:bodyPr wrap="none" rtlCol="0">
            <a:spAutoFit/>
          </a:bodyPr>
          <a:lstStyle/>
          <a:p>
            <a:r>
              <a:rPr lang="en-US" sz="2800" b="1" dirty="0" smtClean="0"/>
              <a:t>a. Shielded Twisted Pair (STP)</a:t>
            </a:r>
            <a:endParaRPr lang="en-US" sz="2800" b="1" dirty="0"/>
          </a:p>
        </p:txBody>
      </p:sp>
      <p:grpSp>
        <p:nvGrpSpPr>
          <p:cNvPr id="3" name="Group 17"/>
          <p:cNvGrpSpPr/>
          <p:nvPr/>
        </p:nvGrpSpPr>
        <p:grpSpPr>
          <a:xfrm>
            <a:off x="1120100" y="2500307"/>
            <a:ext cx="6482585" cy="3000396"/>
            <a:chOff x="1793748" y="2812097"/>
            <a:chExt cx="4882853" cy="2259977"/>
          </a:xfrm>
        </p:grpSpPr>
        <p:pic>
          <p:nvPicPr>
            <p:cNvPr id="16" name="Picture 15" descr="Shielded Twisted Pair (STP)"/>
            <p:cNvPicPr/>
            <p:nvPr/>
          </p:nvPicPr>
          <p:blipFill>
            <a:blip r:embed="rId3" cstate="print"/>
            <a:srcRect/>
            <a:stretch>
              <a:fillRect/>
            </a:stretch>
          </p:blipFill>
          <p:spPr bwMode="auto">
            <a:xfrm>
              <a:off x="1793748" y="2812097"/>
              <a:ext cx="4882853" cy="2259977"/>
            </a:xfrm>
            <a:prstGeom prst="rect">
              <a:avLst/>
            </a:prstGeom>
            <a:noFill/>
            <a:ln w="9525">
              <a:noFill/>
              <a:miter lim="800000"/>
              <a:headEnd/>
              <a:tailEnd/>
            </a:ln>
          </p:spPr>
        </p:pic>
        <p:sp>
          <p:nvSpPr>
            <p:cNvPr id="17" name="TextBox 16"/>
            <p:cNvSpPr txBox="1"/>
            <p:nvPr/>
          </p:nvSpPr>
          <p:spPr>
            <a:xfrm>
              <a:off x="2000232" y="2928934"/>
              <a:ext cx="1306768" cy="369332"/>
            </a:xfrm>
            <a:prstGeom prst="rect">
              <a:avLst/>
            </a:prstGeom>
            <a:noFill/>
          </p:spPr>
          <p:txBody>
            <a:bodyPr wrap="none" rtlCol="0">
              <a:spAutoFit/>
            </a:bodyPr>
            <a:lstStyle/>
            <a:p>
              <a:r>
                <a:rPr lang="en-US" b="1" dirty="0" err="1" smtClean="0">
                  <a:solidFill>
                    <a:srgbClr val="FF0000"/>
                  </a:solidFill>
                </a:rPr>
                <a:t>Kabel</a:t>
              </a:r>
              <a:r>
                <a:rPr lang="en-US" b="1" dirty="0" smtClean="0">
                  <a:solidFill>
                    <a:srgbClr val="FF0000"/>
                  </a:solidFill>
                </a:rPr>
                <a:t> STP</a:t>
              </a:r>
              <a:endParaRPr lang="en-US" b="1" dirty="0">
                <a:solidFill>
                  <a:srgbClr val="FF0000"/>
                </a:solidFill>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691334"/>
            <a:ext cx="5742278" cy="523220"/>
          </a:xfrm>
          <a:prstGeom prst="rect">
            <a:avLst/>
          </a:prstGeom>
          <a:noFill/>
        </p:spPr>
        <p:txBody>
          <a:bodyPr wrap="none" rtlCol="0">
            <a:spAutoFit/>
          </a:bodyPr>
          <a:lstStyle/>
          <a:p>
            <a:r>
              <a:rPr lang="en-US" sz="2800" b="1" dirty="0" smtClean="0"/>
              <a:t>b. Unshielded Twisted Pair (UTP)</a:t>
            </a:r>
            <a:endParaRPr lang="en-US" sz="2800" b="1" dirty="0"/>
          </a:p>
        </p:txBody>
      </p:sp>
      <p:sp>
        <p:nvSpPr>
          <p:cNvPr id="14" name="Rectangle 13"/>
          <p:cNvSpPr/>
          <p:nvPr/>
        </p:nvSpPr>
        <p:spPr>
          <a:xfrm>
            <a:off x="857224" y="2285992"/>
            <a:ext cx="7715304" cy="1384995"/>
          </a:xfrm>
          <a:prstGeom prst="rect">
            <a:avLst/>
          </a:prstGeom>
        </p:spPr>
        <p:txBody>
          <a:bodyPr wrap="square">
            <a:spAutoFit/>
          </a:bodyPr>
          <a:lstStyle/>
          <a:p>
            <a:pPr marL="1976438" lvl="0" indent="-1976438"/>
            <a:r>
              <a:rPr lang="id-ID" sz="2800" b="1" dirty="0" smtClean="0"/>
              <a:t>Category 1 : sifatnya mampu mentransmisikan data kecepatan rendah. Contoh: kabel telepon.</a:t>
            </a:r>
          </a:p>
        </p:txBody>
      </p:sp>
      <p:sp>
        <p:nvSpPr>
          <p:cNvPr id="9" name="Rectangle 8"/>
          <p:cNvSpPr/>
          <p:nvPr/>
        </p:nvSpPr>
        <p:spPr>
          <a:xfrm>
            <a:off x="857224" y="3815839"/>
            <a:ext cx="7715304" cy="2677656"/>
          </a:xfrm>
          <a:prstGeom prst="rect">
            <a:avLst/>
          </a:prstGeom>
        </p:spPr>
        <p:txBody>
          <a:bodyPr wrap="square">
            <a:spAutoFit/>
          </a:bodyPr>
          <a:lstStyle/>
          <a:p>
            <a:pPr marL="1976438" lvl="0" indent="-1976438"/>
            <a:r>
              <a:rPr lang="id-ID" sz="2800" b="1" dirty="0" smtClean="0"/>
              <a:t>Category 2 : sifatnya mampu mentransmisikan data lebih cepat dibanding category 1. Dapat digunakan untuk transmisi digital dengan bandwidth hingga 4 MHz.</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chemeClr val="accent1">
                    <a:lumMod val="75000"/>
                  </a:schemeClr>
                </a:solidFill>
              </a:rPr>
              <a:t>Guided Media</a:t>
            </a:r>
            <a:endParaRPr lang="en-US" sz="3200" dirty="0">
              <a:solidFill>
                <a:schemeClr val="accent1">
                  <a:lumMod val="75000"/>
                </a:schemeClr>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905648"/>
            <a:ext cx="5742278" cy="523220"/>
          </a:xfrm>
          <a:prstGeom prst="rect">
            <a:avLst/>
          </a:prstGeom>
          <a:noFill/>
        </p:spPr>
        <p:txBody>
          <a:bodyPr wrap="none" rtlCol="0">
            <a:spAutoFit/>
          </a:bodyPr>
          <a:lstStyle/>
          <a:p>
            <a:r>
              <a:rPr lang="en-US" sz="2800" b="1" dirty="0" smtClean="0"/>
              <a:t>b. Unshielded Twisted Pair (UTP)</a:t>
            </a:r>
            <a:endParaRPr lang="en-US" sz="2800" b="1" dirty="0"/>
          </a:p>
        </p:txBody>
      </p:sp>
      <p:sp>
        <p:nvSpPr>
          <p:cNvPr id="10" name="Rectangle 9"/>
          <p:cNvSpPr/>
          <p:nvPr/>
        </p:nvSpPr>
        <p:spPr>
          <a:xfrm>
            <a:off x="857224" y="2643182"/>
            <a:ext cx="7715304" cy="954107"/>
          </a:xfrm>
          <a:prstGeom prst="rect">
            <a:avLst/>
          </a:prstGeom>
        </p:spPr>
        <p:txBody>
          <a:bodyPr wrap="square">
            <a:spAutoFit/>
          </a:bodyPr>
          <a:lstStyle/>
          <a:p>
            <a:pPr marL="1976438" lvl="0" indent="-1976438"/>
            <a:r>
              <a:rPr lang="id-ID" sz="2800" b="1" dirty="0" smtClean="0"/>
              <a:t>Category 3 : mampu mentransmisikan data hingga 16 MHz.</a:t>
            </a:r>
          </a:p>
        </p:txBody>
      </p:sp>
      <p:sp>
        <p:nvSpPr>
          <p:cNvPr id="11" name="Rectangle 10"/>
          <p:cNvSpPr/>
          <p:nvPr/>
        </p:nvSpPr>
        <p:spPr>
          <a:xfrm>
            <a:off x="785786" y="3714752"/>
            <a:ext cx="7715304" cy="954107"/>
          </a:xfrm>
          <a:prstGeom prst="rect">
            <a:avLst/>
          </a:prstGeom>
        </p:spPr>
        <p:txBody>
          <a:bodyPr wrap="square">
            <a:spAutoFit/>
          </a:bodyPr>
          <a:lstStyle/>
          <a:p>
            <a:pPr marL="2065338" lvl="0" indent="-2065338"/>
            <a:r>
              <a:rPr lang="id-ID" sz="2800" b="1" dirty="0" smtClean="0"/>
              <a:t>Category 4 : mamu mentransmisikan data hingga 20 MHz.</a:t>
            </a:r>
          </a:p>
        </p:txBody>
      </p:sp>
      <p:sp>
        <p:nvSpPr>
          <p:cNvPr id="12" name="Rectangle 11"/>
          <p:cNvSpPr/>
          <p:nvPr/>
        </p:nvSpPr>
        <p:spPr>
          <a:xfrm>
            <a:off x="785786" y="4857760"/>
            <a:ext cx="7715304" cy="1384995"/>
          </a:xfrm>
          <a:prstGeom prst="rect">
            <a:avLst/>
          </a:prstGeom>
        </p:spPr>
        <p:txBody>
          <a:bodyPr wrap="square">
            <a:spAutoFit/>
          </a:bodyPr>
          <a:lstStyle/>
          <a:p>
            <a:pPr marL="1976438" lvl="0" indent="-1976438"/>
            <a:r>
              <a:rPr lang="id-ID" sz="2800" b="1" dirty="0" smtClean="0"/>
              <a:t>Category 5 : digunakan untuk transmisi data yang memerlukan bandwidth hingga 100 MHz.</a:t>
            </a:r>
            <a:endParaRPr lang="id-ID"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chemeClr val="accent1">
                    <a:lumMod val="75000"/>
                  </a:schemeClr>
                </a:solidFill>
              </a:rPr>
              <a:t>Guided Media</a:t>
            </a:r>
            <a:endParaRPr lang="en-US" sz="3200" dirty="0">
              <a:solidFill>
                <a:schemeClr val="accent1">
                  <a:lumMod val="75000"/>
                </a:schemeClr>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905648"/>
            <a:ext cx="5742278" cy="523220"/>
          </a:xfrm>
          <a:prstGeom prst="rect">
            <a:avLst/>
          </a:prstGeom>
          <a:noFill/>
        </p:spPr>
        <p:txBody>
          <a:bodyPr wrap="none" rtlCol="0">
            <a:spAutoFit/>
          </a:bodyPr>
          <a:lstStyle/>
          <a:p>
            <a:r>
              <a:rPr lang="en-US" sz="2800" b="1" dirty="0" smtClean="0"/>
              <a:t>b. Unshielded Twisted Pair (UTP)</a:t>
            </a:r>
            <a:endParaRPr lang="en-US" sz="2800" b="1" dirty="0"/>
          </a:p>
        </p:txBody>
      </p:sp>
      <p:pic>
        <p:nvPicPr>
          <p:cNvPr id="13" name="Picture 12" descr="Unshielded Twisted Pair (UTP)"/>
          <p:cNvPicPr/>
          <p:nvPr/>
        </p:nvPicPr>
        <p:blipFill>
          <a:blip r:embed="rId3" cstate="print"/>
          <a:srcRect/>
          <a:stretch>
            <a:fillRect/>
          </a:stretch>
        </p:blipFill>
        <p:spPr bwMode="auto">
          <a:xfrm>
            <a:off x="1022012" y="2812097"/>
            <a:ext cx="6621822" cy="30648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2711383" cy="523220"/>
          </a:xfrm>
          <a:prstGeom prst="rect">
            <a:avLst/>
          </a:prstGeom>
          <a:noFill/>
        </p:spPr>
        <p:txBody>
          <a:bodyPr wrap="none" rtlCol="0">
            <a:spAutoFit/>
          </a:bodyPr>
          <a:lstStyle/>
          <a:p>
            <a:r>
              <a:rPr lang="en-US" sz="2800" b="1" dirty="0" smtClean="0">
                <a:solidFill>
                  <a:srgbClr val="C00000"/>
                </a:solidFill>
              </a:rPr>
              <a:t>2.  </a:t>
            </a:r>
            <a:r>
              <a:rPr lang="en-US" sz="2800" b="1" dirty="0" err="1" smtClean="0">
                <a:solidFill>
                  <a:srgbClr val="C00000"/>
                </a:solidFill>
              </a:rPr>
              <a:t>Kabel</a:t>
            </a:r>
            <a:r>
              <a:rPr lang="en-US" sz="2800" b="1" dirty="0" smtClean="0">
                <a:solidFill>
                  <a:srgbClr val="C00000"/>
                </a:solidFill>
              </a:rPr>
              <a:t> Coaxial</a:t>
            </a:r>
            <a:endParaRPr lang="en-US" sz="2800" b="1" dirty="0">
              <a:solidFill>
                <a:srgbClr val="C00000"/>
              </a:solidFill>
            </a:endParaRPr>
          </a:p>
        </p:txBody>
      </p:sp>
      <p:sp>
        <p:nvSpPr>
          <p:cNvPr id="9" name="Rectangle 8"/>
          <p:cNvSpPr/>
          <p:nvPr/>
        </p:nvSpPr>
        <p:spPr>
          <a:xfrm>
            <a:off x="928662" y="2214554"/>
            <a:ext cx="7715304" cy="1384995"/>
          </a:xfrm>
          <a:prstGeom prst="rect">
            <a:avLst/>
          </a:prstGeom>
        </p:spPr>
        <p:txBody>
          <a:bodyPr wrap="square">
            <a:spAutoFit/>
          </a:bodyPr>
          <a:lstStyle/>
          <a:p>
            <a:pPr marL="442913" indent="-442913">
              <a:buFont typeface="Wingdings" pitchFamily="2" charset="2"/>
              <a:buChar char="ü"/>
            </a:pPr>
            <a:r>
              <a:rPr lang="en-US" sz="2800" b="1" dirty="0" smtClean="0">
                <a:latin typeface="+mj-lt"/>
              </a:rPr>
              <a:t>T</a:t>
            </a:r>
            <a:r>
              <a:rPr lang="id-ID" sz="2800" b="1" dirty="0" smtClean="0">
                <a:latin typeface="+mj-lt"/>
              </a:rPr>
              <a:t>erdiri atas konduktor silindris melingkar, yang menggelilingi sebuah kabel tembaga inti yang konduktif</a:t>
            </a:r>
            <a:endParaRPr lang="id-ID" sz="2800" b="1" dirty="0">
              <a:latin typeface="+mj-lt"/>
            </a:endParaRPr>
          </a:p>
        </p:txBody>
      </p:sp>
      <p:sp>
        <p:nvSpPr>
          <p:cNvPr id="10" name="Rectangle 9"/>
          <p:cNvSpPr/>
          <p:nvPr/>
        </p:nvSpPr>
        <p:spPr>
          <a:xfrm>
            <a:off x="928662" y="3857628"/>
            <a:ext cx="7715304" cy="1815882"/>
          </a:xfrm>
          <a:prstGeom prst="rect">
            <a:avLst/>
          </a:prstGeom>
        </p:spPr>
        <p:txBody>
          <a:bodyPr wrap="square">
            <a:spAutoFit/>
          </a:bodyPr>
          <a:lstStyle/>
          <a:p>
            <a:pPr marL="442913" indent="-442913">
              <a:buFont typeface="Wingdings" pitchFamily="2" charset="2"/>
              <a:buChar char="ü"/>
            </a:pPr>
            <a:r>
              <a:rPr lang="en-US" sz="2800" b="1" dirty="0" smtClean="0">
                <a:latin typeface="+mj-lt"/>
              </a:rPr>
              <a:t>D</a:t>
            </a:r>
            <a:r>
              <a:rPr lang="id-ID" sz="2800" b="1" dirty="0" smtClean="0">
                <a:latin typeface="+mj-lt"/>
              </a:rPr>
              <a:t>apat dijalankan tanpa banyak membutuhkan bantuan repeater sebagai penguat untuk komunikasi jarak jauh diantara node network</a:t>
            </a:r>
            <a:endParaRPr lang="id-ID" sz="2800" b="1"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3193888" cy="523220"/>
          </a:xfrm>
          <a:prstGeom prst="rect">
            <a:avLst/>
          </a:prstGeom>
          <a:noFill/>
        </p:spPr>
        <p:txBody>
          <a:bodyPr wrap="none" rtlCol="0">
            <a:spAutoFit/>
          </a:bodyPr>
          <a:lstStyle/>
          <a:p>
            <a:r>
              <a:rPr lang="en-US" sz="2800" b="1" dirty="0" smtClean="0">
                <a:solidFill>
                  <a:srgbClr val="C00000"/>
                </a:solidFill>
              </a:rPr>
              <a:t>3. </a:t>
            </a:r>
            <a:r>
              <a:rPr lang="en-US" sz="2800" b="1" dirty="0" err="1" smtClean="0">
                <a:solidFill>
                  <a:srgbClr val="C00000"/>
                </a:solidFill>
              </a:rPr>
              <a:t>Kabel</a:t>
            </a:r>
            <a:r>
              <a:rPr lang="en-US" sz="2800" b="1" dirty="0" smtClean="0">
                <a:solidFill>
                  <a:srgbClr val="C00000"/>
                </a:solidFill>
              </a:rPr>
              <a:t> Fiber Optic</a:t>
            </a:r>
            <a:endParaRPr lang="en-US" sz="2800" b="1" dirty="0">
              <a:solidFill>
                <a:srgbClr val="C00000"/>
              </a:solidFill>
            </a:endParaRPr>
          </a:p>
        </p:txBody>
      </p:sp>
      <p:sp>
        <p:nvSpPr>
          <p:cNvPr id="9" name="Rectangle 8"/>
          <p:cNvSpPr/>
          <p:nvPr/>
        </p:nvSpPr>
        <p:spPr>
          <a:xfrm>
            <a:off x="928662" y="2214554"/>
            <a:ext cx="7715304" cy="954107"/>
          </a:xfrm>
          <a:prstGeom prst="rect">
            <a:avLst/>
          </a:prstGeom>
        </p:spPr>
        <p:txBody>
          <a:bodyPr wrap="square">
            <a:spAutoFit/>
          </a:bodyPr>
          <a:lstStyle/>
          <a:p>
            <a:pPr marL="442913" lvl="0" indent="-442913">
              <a:buFont typeface="Wingdings" pitchFamily="2" charset="2"/>
              <a:buChar char="ü"/>
            </a:pPr>
            <a:r>
              <a:rPr lang="en-US" sz="2800" b="1" dirty="0" smtClean="0">
                <a:latin typeface="+mj-lt"/>
              </a:rPr>
              <a:t>T</a:t>
            </a:r>
            <a:r>
              <a:rPr lang="id-ID" sz="2800" b="1" dirty="0" smtClean="0">
                <a:latin typeface="+mj-lt"/>
              </a:rPr>
              <a:t>erdiri atasKecepatan dan keluaran: </a:t>
            </a:r>
            <a:endParaRPr lang="en-US" sz="2800" b="1" dirty="0" smtClean="0">
              <a:latin typeface="+mj-lt"/>
            </a:endParaRPr>
          </a:p>
          <a:p>
            <a:pPr marL="442913" lvl="0" indent="-442913"/>
            <a:r>
              <a:rPr lang="en-US" sz="2800" b="1" dirty="0" smtClean="0">
                <a:latin typeface="+mj-lt"/>
              </a:rPr>
              <a:t>	</a:t>
            </a:r>
            <a:r>
              <a:rPr lang="id-ID" sz="2800" b="1" dirty="0" smtClean="0">
                <a:latin typeface="+mj-lt"/>
              </a:rPr>
              <a:t>10 -100 Mbps</a:t>
            </a:r>
            <a:endParaRPr lang="id-ID" sz="2800" b="1" dirty="0">
              <a:latin typeface="+mj-lt"/>
            </a:endParaRPr>
          </a:p>
        </p:txBody>
      </p:sp>
      <p:sp>
        <p:nvSpPr>
          <p:cNvPr id="10" name="Rectangle 9"/>
          <p:cNvSpPr/>
          <p:nvPr/>
        </p:nvSpPr>
        <p:spPr>
          <a:xfrm>
            <a:off x="928662" y="3401327"/>
            <a:ext cx="7715304" cy="1384995"/>
          </a:xfrm>
          <a:prstGeom prst="rect">
            <a:avLst/>
          </a:prstGeom>
        </p:spPr>
        <p:txBody>
          <a:bodyPr wrap="square">
            <a:spAutoFit/>
          </a:bodyPr>
          <a:lstStyle/>
          <a:p>
            <a:pPr marL="442913" lvl="0" indent="-442913">
              <a:buFont typeface="Wingdings" pitchFamily="2" charset="2"/>
              <a:buChar char="ü"/>
            </a:pPr>
            <a:r>
              <a:rPr lang="id-ID" sz="2800" b="1" dirty="0" smtClean="0">
                <a:latin typeface="+mj-lt"/>
              </a:rPr>
              <a:t>Panjang kabel maksimum: 200m (disarankan 180m) untuk </a:t>
            </a:r>
            <a:r>
              <a:rPr lang="id-ID" sz="2800" b="1" i="1" dirty="0" smtClean="0">
                <a:latin typeface="+mj-lt"/>
              </a:rPr>
              <a:t>thin-coaxial </a:t>
            </a:r>
            <a:r>
              <a:rPr lang="id-ID" sz="2800" b="1" dirty="0" smtClean="0">
                <a:latin typeface="+mj-lt"/>
              </a:rPr>
              <a:t>dan 500m untuk </a:t>
            </a:r>
            <a:r>
              <a:rPr lang="id-ID" sz="2800" b="1" i="1" dirty="0" smtClean="0">
                <a:latin typeface="+mj-lt"/>
              </a:rPr>
              <a:t>thick-coaxial</a:t>
            </a:r>
            <a:endParaRPr lang="id-ID" sz="2800" b="1"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2940228" cy="523220"/>
          </a:xfrm>
          <a:prstGeom prst="rect">
            <a:avLst/>
          </a:prstGeom>
          <a:noFill/>
        </p:spPr>
        <p:txBody>
          <a:bodyPr wrap="none" rtlCol="0">
            <a:spAutoFit/>
          </a:bodyPr>
          <a:lstStyle/>
          <a:p>
            <a:r>
              <a:rPr lang="en-US" sz="2800" b="1" dirty="0" smtClean="0">
                <a:solidFill>
                  <a:srgbClr val="FFFF00"/>
                </a:solidFill>
              </a:rPr>
              <a:t>2.  </a:t>
            </a:r>
            <a:r>
              <a:rPr lang="en-US" sz="2800" b="1" dirty="0" err="1" smtClean="0">
                <a:solidFill>
                  <a:srgbClr val="FFFF00"/>
                </a:solidFill>
              </a:rPr>
              <a:t>Kabel</a:t>
            </a:r>
            <a:r>
              <a:rPr lang="en-US" sz="2800" b="1" dirty="0" smtClean="0">
                <a:solidFill>
                  <a:srgbClr val="FFFF00"/>
                </a:solidFill>
              </a:rPr>
              <a:t> Coaxial</a:t>
            </a:r>
            <a:endParaRPr lang="en-US" sz="2800" b="1" dirty="0">
              <a:solidFill>
                <a:srgbClr val="FFFF00"/>
              </a:solidFill>
            </a:endParaRPr>
          </a:p>
        </p:txBody>
      </p:sp>
      <p:pic>
        <p:nvPicPr>
          <p:cNvPr id="11" name="Picture 10" descr="Kabel Coaxial"/>
          <p:cNvPicPr/>
          <p:nvPr/>
        </p:nvPicPr>
        <p:blipFill>
          <a:blip r:embed="rId3" cstate="print"/>
          <a:srcRect/>
          <a:stretch>
            <a:fillRect/>
          </a:stretch>
        </p:blipFill>
        <p:spPr bwMode="auto">
          <a:xfrm>
            <a:off x="1071538" y="2143117"/>
            <a:ext cx="5214974" cy="38576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3193888" cy="523220"/>
          </a:xfrm>
          <a:prstGeom prst="rect">
            <a:avLst/>
          </a:prstGeom>
          <a:noFill/>
        </p:spPr>
        <p:txBody>
          <a:bodyPr wrap="none" rtlCol="0">
            <a:spAutoFit/>
          </a:bodyPr>
          <a:lstStyle/>
          <a:p>
            <a:r>
              <a:rPr lang="en-US" sz="2800" b="1" dirty="0" smtClean="0">
                <a:solidFill>
                  <a:srgbClr val="C00000"/>
                </a:solidFill>
              </a:rPr>
              <a:t>3. </a:t>
            </a:r>
            <a:r>
              <a:rPr lang="en-US" sz="2800" b="1" dirty="0" err="1" smtClean="0">
                <a:solidFill>
                  <a:srgbClr val="C00000"/>
                </a:solidFill>
              </a:rPr>
              <a:t>Kabel</a:t>
            </a:r>
            <a:r>
              <a:rPr lang="en-US" sz="2800" b="1" dirty="0" smtClean="0">
                <a:solidFill>
                  <a:srgbClr val="C00000"/>
                </a:solidFill>
              </a:rPr>
              <a:t> Fiber Optic</a:t>
            </a:r>
            <a:endParaRPr lang="en-US" sz="2800" b="1" dirty="0">
              <a:solidFill>
                <a:srgbClr val="C00000"/>
              </a:solidFill>
            </a:endParaRPr>
          </a:p>
        </p:txBody>
      </p:sp>
      <p:sp>
        <p:nvSpPr>
          <p:cNvPr id="9" name="Rectangle 8"/>
          <p:cNvSpPr/>
          <p:nvPr/>
        </p:nvSpPr>
        <p:spPr>
          <a:xfrm>
            <a:off x="928662" y="2214554"/>
            <a:ext cx="7715304" cy="1384995"/>
          </a:xfrm>
          <a:prstGeom prst="rect">
            <a:avLst/>
          </a:prstGeom>
        </p:spPr>
        <p:txBody>
          <a:bodyPr wrap="square">
            <a:spAutoFit/>
          </a:bodyPr>
          <a:lstStyle/>
          <a:p>
            <a:pPr marL="442913" indent="-442913">
              <a:buFont typeface="Wingdings" pitchFamily="2" charset="2"/>
              <a:buChar char="ü"/>
            </a:pPr>
            <a:r>
              <a:rPr lang="en-US" sz="2800" b="1" dirty="0" smtClean="0">
                <a:latin typeface="+mj-lt"/>
              </a:rPr>
              <a:t>T</a:t>
            </a:r>
            <a:r>
              <a:rPr lang="id-ID" sz="2800" b="1" dirty="0" smtClean="0">
                <a:latin typeface="+mj-lt"/>
              </a:rPr>
              <a:t>erdiri atas konduktor silindris melingkar, yang menggelilingi sebuah kabel tembaga inti yang konduktif</a:t>
            </a:r>
            <a:endParaRPr lang="id-ID" sz="2800" b="1" dirty="0">
              <a:latin typeface="+mj-lt"/>
            </a:endParaRPr>
          </a:p>
        </p:txBody>
      </p:sp>
      <p:sp>
        <p:nvSpPr>
          <p:cNvPr id="10" name="Rectangle 9"/>
          <p:cNvSpPr/>
          <p:nvPr/>
        </p:nvSpPr>
        <p:spPr>
          <a:xfrm>
            <a:off x="928662" y="3857628"/>
            <a:ext cx="7715304" cy="1815882"/>
          </a:xfrm>
          <a:prstGeom prst="rect">
            <a:avLst/>
          </a:prstGeom>
        </p:spPr>
        <p:txBody>
          <a:bodyPr wrap="square">
            <a:spAutoFit/>
          </a:bodyPr>
          <a:lstStyle/>
          <a:p>
            <a:pPr marL="442913" indent="-442913">
              <a:buFont typeface="Wingdings" pitchFamily="2" charset="2"/>
              <a:buChar char="ü"/>
            </a:pPr>
            <a:r>
              <a:rPr lang="en-US" sz="2800" b="1" dirty="0" smtClean="0">
                <a:latin typeface="+mj-lt"/>
              </a:rPr>
              <a:t>D</a:t>
            </a:r>
            <a:r>
              <a:rPr lang="id-ID" sz="2800" b="1" dirty="0" smtClean="0">
                <a:latin typeface="+mj-lt"/>
              </a:rPr>
              <a:t>apat dijalankan tanpa banyak membutuhkan bantuan repeater sebagai penguat untuk komunikasi jarak jauh diantara node network</a:t>
            </a:r>
            <a:endParaRPr lang="id-ID" sz="28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lstStyle/>
          <a:p>
            <a:r>
              <a:rPr lang="en-US" dirty="0" err="1" smtClean="0">
                <a:solidFill>
                  <a:srgbClr val="FFFF00"/>
                </a:solidFill>
              </a:rPr>
              <a:t>Pengertian</a:t>
            </a:r>
            <a:endParaRPr lang="en-US" dirty="0">
              <a:solidFill>
                <a:srgbClr val="FFFF00"/>
              </a:solidFill>
            </a:endParaRPr>
          </a:p>
        </p:txBody>
      </p:sp>
      <p:sp>
        <p:nvSpPr>
          <p:cNvPr id="3" name="Content Placeholder 2"/>
          <p:cNvSpPr>
            <a:spLocks noGrp="1"/>
          </p:cNvSpPr>
          <p:nvPr>
            <p:ph idx="1"/>
          </p:nvPr>
        </p:nvSpPr>
        <p:spPr>
          <a:xfrm>
            <a:off x="571472" y="2071678"/>
            <a:ext cx="7786742" cy="1643074"/>
          </a:xfrm>
        </p:spPr>
        <p:txBody>
          <a:bodyPr>
            <a:normAutofit/>
          </a:bodyPr>
          <a:lstStyle/>
          <a:p>
            <a:pPr marL="354013" indent="-354013">
              <a:buFont typeface="Wingdings" pitchFamily="2" charset="2"/>
              <a:buChar char="ü"/>
            </a:pPr>
            <a:r>
              <a:rPr lang="en-US" b="1" dirty="0" err="1" smtClean="0">
                <a:latin typeface="+mj-lt"/>
              </a:rPr>
              <a:t>Sebuah</a:t>
            </a:r>
            <a:r>
              <a:rPr lang="en-US" b="1" dirty="0" smtClean="0">
                <a:latin typeface="+mj-lt"/>
              </a:rPr>
              <a:t> </a:t>
            </a:r>
            <a:r>
              <a:rPr lang="en-US" b="1" dirty="0" err="1" smtClean="0">
                <a:latin typeface="+mj-lt"/>
              </a:rPr>
              <a:t>jalur</a:t>
            </a:r>
            <a:r>
              <a:rPr lang="en-US" b="1" dirty="0" smtClean="0">
                <a:latin typeface="+mj-lt"/>
              </a:rPr>
              <a:t> bit (data) yang </a:t>
            </a:r>
            <a:r>
              <a:rPr lang="en-US" b="1" dirty="0" err="1" smtClean="0">
                <a:latin typeface="+mj-lt"/>
              </a:rPr>
              <a:t>digunakan</a:t>
            </a:r>
            <a:r>
              <a:rPr lang="en-US" b="1" dirty="0" smtClean="0">
                <a:latin typeface="+mj-lt"/>
              </a:rPr>
              <a:t> </a:t>
            </a:r>
            <a:r>
              <a:rPr lang="en-US" b="1" dirty="0" err="1" smtClean="0">
                <a:latin typeface="+mj-lt"/>
              </a:rPr>
              <a:t>untuk</a:t>
            </a:r>
            <a:r>
              <a:rPr lang="en-US" b="1" dirty="0" smtClean="0">
                <a:latin typeface="+mj-lt"/>
              </a:rPr>
              <a:t> </a:t>
            </a:r>
            <a:r>
              <a:rPr lang="en-US" b="1" dirty="0" err="1" smtClean="0">
                <a:latin typeface="+mj-lt"/>
              </a:rPr>
              <a:t>menghubungkan</a:t>
            </a:r>
            <a:r>
              <a:rPr lang="en-US" b="1" dirty="0" smtClean="0">
                <a:latin typeface="+mj-lt"/>
              </a:rPr>
              <a:t> </a:t>
            </a:r>
            <a:r>
              <a:rPr lang="en-US" b="1" dirty="0" err="1" smtClean="0">
                <a:latin typeface="+mj-lt"/>
              </a:rPr>
              <a:t>pengirim</a:t>
            </a:r>
            <a:r>
              <a:rPr lang="en-US" b="1" dirty="0" smtClean="0">
                <a:latin typeface="+mj-lt"/>
              </a:rPr>
              <a:t> </a:t>
            </a:r>
            <a:r>
              <a:rPr lang="en-US" b="1" dirty="0" err="1" smtClean="0">
                <a:latin typeface="+mj-lt"/>
              </a:rPr>
              <a:t>dengan</a:t>
            </a:r>
            <a:r>
              <a:rPr lang="en-US" b="1" dirty="0" smtClean="0">
                <a:latin typeface="+mj-lt"/>
              </a:rPr>
              <a:t> </a:t>
            </a:r>
            <a:r>
              <a:rPr lang="en-US" b="1" dirty="0" err="1" smtClean="0">
                <a:latin typeface="+mj-lt"/>
              </a:rPr>
              <a:t>berbagai</a:t>
            </a:r>
            <a:r>
              <a:rPr lang="en-US" b="1" dirty="0" smtClean="0">
                <a:latin typeface="+mj-lt"/>
              </a:rPr>
              <a:t> </a:t>
            </a:r>
            <a:r>
              <a:rPr lang="en-US" b="1" dirty="0" err="1" smtClean="0">
                <a:latin typeface="+mj-lt"/>
              </a:rPr>
              <a:t>penerima</a:t>
            </a:r>
            <a:r>
              <a:rPr lang="en-US" b="1" dirty="0" smtClean="0">
                <a:latin typeface="+mj-lt"/>
              </a:rPr>
              <a:t>.</a:t>
            </a: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Content Placeholder 2"/>
          <p:cNvSpPr txBox="1">
            <a:spLocks/>
          </p:cNvSpPr>
          <p:nvPr/>
        </p:nvSpPr>
        <p:spPr>
          <a:xfrm>
            <a:off x="571472" y="3214686"/>
            <a:ext cx="8143932" cy="3286124"/>
          </a:xfrm>
          <a:prstGeom prst="rect">
            <a:avLst/>
          </a:prstGeom>
        </p:spPr>
        <p:txBody>
          <a:bodyPr vert="horz">
            <a:normAutofit/>
          </a:bodyPr>
          <a:lstStyle/>
          <a:p>
            <a:pPr marL="354013" marR="0" lvl="0" indent="-354013" algn="l" defTabSz="914400" rtl="0" eaLnBrk="1" fontAlgn="auto" latinLnBrk="0" hangingPunct="1">
              <a:lnSpc>
                <a:spcPct val="100000"/>
              </a:lnSpc>
              <a:spcBef>
                <a:spcPct val="20000"/>
              </a:spcBef>
              <a:spcAft>
                <a:spcPts val="0"/>
              </a:spcAft>
              <a:buClr>
                <a:schemeClr val="tx1">
                  <a:shade val="95000"/>
                </a:schemeClr>
              </a:buClr>
              <a:buSzPct val="65000"/>
              <a:buFont typeface="Wingdings" pitchFamily="2" charset="2"/>
              <a:buChar char="ü"/>
              <a:tabLst/>
              <a:defRPr/>
            </a:pP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Kehilangan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atau</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kerusakan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data yang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terjadi</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pada</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proses</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pengiriman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Bit (data),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dapat</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disebabkan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oleh</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beberapa</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kemungkinan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sehingga</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diperlukan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mekanisme</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untuk</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memulihkan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kesalahan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tersebut</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pada</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lapisan</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yang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lebih</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j-lt"/>
                <a:ea typeface="+mn-ea"/>
                <a:cs typeface="+mn-cs"/>
              </a:rPr>
              <a:t>tinggi</a:t>
            </a:r>
            <a:r>
              <a:rPr kumimoji="0" lang="en-US" sz="2800" b="1" i="0" u="none" strike="noStrike" kern="1200" cap="none" spc="0" normalizeH="0" baseline="0" noProof="0" dirty="0" smtClean="0">
                <a:ln>
                  <a:noFill/>
                </a:ln>
                <a:solidFill>
                  <a:schemeClr val="tx1"/>
                </a:solidFill>
                <a:effectLst/>
                <a:uLnTx/>
                <a:uFillTx/>
                <a:latin typeface="+mj-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5388848" cy="523220"/>
          </a:xfrm>
          <a:prstGeom prst="rect">
            <a:avLst/>
          </a:prstGeom>
          <a:noFill/>
        </p:spPr>
        <p:txBody>
          <a:bodyPr wrap="none" rtlCol="0">
            <a:spAutoFit/>
          </a:bodyPr>
          <a:lstStyle/>
          <a:p>
            <a:r>
              <a:rPr lang="en-US" sz="2800" b="1" dirty="0" smtClean="0">
                <a:solidFill>
                  <a:srgbClr val="C00000"/>
                </a:solidFill>
              </a:rPr>
              <a:t>3. </a:t>
            </a:r>
            <a:r>
              <a:rPr lang="en-US" sz="2800" b="1" dirty="0" err="1" smtClean="0">
                <a:solidFill>
                  <a:srgbClr val="C00000"/>
                </a:solidFill>
              </a:rPr>
              <a:t>Kabel</a:t>
            </a:r>
            <a:r>
              <a:rPr lang="en-US" sz="2800" b="1" dirty="0" smtClean="0">
                <a:solidFill>
                  <a:srgbClr val="C00000"/>
                </a:solidFill>
              </a:rPr>
              <a:t> Fiber Optic (</a:t>
            </a:r>
            <a:r>
              <a:rPr lang="en-US" sz="2800" b="1" dirty="0" err="1" smtClean="0">
                <a:solidFill>
                  <a:srgbClr val="C00000"/>
                </a:solidFill>
              </a:rPr>
              <a:t>Keuntungan</a:t>
            </a:r>
            <a:r>
              <a:rPr lang="en-US" sz="2800" b="1" dirty="0" smtClean="0">
                <a:solidFill>
                  <a:srgbClr val="C00000"/>
                </a:solidFill>
              </a:rPr>
              <a:t>)</a:t>
            </a:r>
            <a:endParaRPr lang="en-US" sz="2800" b="1" dirty="0">
              <a:solidFill>
                <a:srgbClr val="C00000"/>
              </a:solidFill>
            </a:endParaRPr>
          </a:p>
        </p:txBody>
      </p:sp>
      <p:sp>
        <p:nvSpPr>
          <p:cNvPr id="9" name="Rectangle 8"/>
          <p:cNvSpPr/>
          <p:nvPr/>
        </p:nvSpPr>
        <p:spPr>
          <a:xfrm>
            <a:off x="857224" y="2214554"/>
            <a:ext cx="7715304" cy="1384995"/>
          </a:xfrm>
          <a:prstGeom prst="rect">
            <a:avLst/>
          </a:prstGeom>
        </p:spPr>
        <p:txBody>
          <a:bodyPr wrap="square">
            <a:spAutoFit/>
          </a:bodyPr>
          <a:lstStyle/>
          <a:p>
            <a:pPr lvl="0"/>
            <a:r>
              <a:rPr lang="id-ID" sz="2800" dirty="0" smtClean="0"/>
              <a:t>Kecepatan: jaringan-jaringan fiber optic beroperasi pada kecepatan tinggi, mencapai gigabits per second</a:t>
            </a:r>
          </a:p>
        </p:txBody>
      </p:sp>
      <p:sp>
        <p:nvSpPr>
          <p:cNvPr id="13" name="Rectangle 12"/>
          <p:cNvSpPr/>
          <p:nvPr/>
        </p:nvSpPr>
        <p:spPr>
          <a:xfrm>
            <a:off x="857224" y="3689339"/>
            <a:ext cx="7715304" cy="954107"/>
          </a:xfrm>
          <a:prstGeom prst="rect">
            <a:avLst/>
          </a:prstGeom>
        </p:spPr>
        <p:txBody>
          <a:bodyPr wrap="square">
            <a:spAutoFit/>
          </a:bodyPr>
          <a:lstStyle/>
          <a:p>
            <a:pPr lvl="0"/>
            <a:r>
              <a:rPr lang="id-ID" sz="2800" dirty="0" smtClean="0"/>
              <a:t>Bandwidth: fiber optic mampu membawa paket-paket dengan kapasitas besar.</a:t>
            </a:r>
          </a:p>
        </p:txBody>
      </p:sp>
      <p:sp>
        <p:nvSpPr>
          <p:cNvPr id="14" name="Rectangle 13"/>
          <p:cNvSpPr/>
          <p:nvPr/>
        </p:nvSpPr>
        <p:spPr>
          <a:xfrm>
            <a:off x="857224" y="4786322"/>
            <a:ext cx="7715304" cy="1384995"/>
          </a:xfrm>
          <a:prstGeom prst="rect">
            <a:avLst/>
          </a:prstGeom>
        </p:spPr>
        <p:txBody>
          <a:bodyPr wrap="square">
            <a:spAutoFit/>
          </a:bodyPr>
          <a:lstStyle/>
          <a:p>
            <a:pPr lvl="0"/>
            <a:r>
              <a:rPr lang="id-ID" sz="2800" dirty="0" smtClean="0"/>
              <a:t>Distance: sinyal-sinyal dapat ditransmisikan lebih jauh tanpa memerlukan perlakuan “refresh” atau “diperkuat”.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5388848" cy="523220"/>
          </a:xfrm>
          <a:prstGeom prst="rect">
            <a:avLst/>
          </a:prstGeom>
          <a:noFill/>
        </p:spPr>
        <p:txBody>
          <a:bodyPr wrap="none" rtlCol="0">
            <a:spAutoFit/>
          </a:bodyPr>
          <a:lstStyle/>
          <a:p>
            <a:r>
              <a:rPr lang="en-US" sz="2800" b="1" dirty="0" smtClean="0">
                <a:solidFill>
                  <a:srgbClr val="C00000"/>
                </a:solidFill>
              </a:rPr>
              <a:t>3. </a:t>
            </a:r>
            <a:r>
              <a:rPr lang="en-US" sz="2800" b="1" dirty="0" err="1" smtClean="0">
                <a:solidFill>
                  <a:srgbClr val="C00000"/>
                </a:solidFill>
              </a:rPr>
              <a:t>Kabel</a:t>
            </a:r>
            <a:r>
              <a:rPr lang="en-US" sz="2800" b="1" dirty="0" smtClean="0">
                <a:solidFill>
                  <a:srgbClr val="C00000"/>
                </a:solidFill>
              </a:rPr>
              <a:t> Fiber Optic (</a:t>
            </a:r>
            <a:r>
              <a:rPr lang="en-US" sz="2800" b="1" dirty="0" err="1" smtClean="0">
                <a:solidFill>
                  <a:srgbClr val="C00000"/>
                </a:solidFill>
              </a:rPr>
              <a:t>Keuntungan</a:t>
            </a:r>
            <a:r>
              <a:rPr lang="en-US" sz="2800" b="1" dirty="0" smtClean="0">
                <a:solidFill>
                  <a:srgbClr val="C00000"/>
                </a:solidFill>
              </a:rPr>
              <a:t>)</a:t>
            </a:r>
            <a:endParaRPr lang="en-US" sz="2800" b="1" dirty="0">
              <a:solidFill>
                <a:srgbClr val="C00000"/>
              </a:solidFill>
            </a:endParaRPr>
          </a:p>
        </p:txBody>
      </p:sp>
      <p:sp>
        <p:nvSpPr>
          <p:cNvPr id="9" name="Rectangle 8"/>
          <p:cNvSpPr/>
          <p:nvPr/>
        </p:nvSpPr>
        <p:spPr>
          <a:xfrm>
            <a:off x="857224" y="2214554"/>
            <a:ext cx="7715304" cy="1384995"/>
          </a:xfrm>
          <a:prstGeom prst="rect">
            <a:avLst/>
          </a:prstGeom>
        </p:spPr>
        <p:txBody>
          <a:bodyPr wrap="square">
            <a:spAutoFit/>
          </a:bodyPr>
          <a:lstStyle/>
          <a:p>
            <a:pPr lvl="0"/>
            <a:r>
              <a:rPr lang="id-ID" sz="2800" dirty="0" smtClean="0"/>
              <a:t>Kecepatan: jaringan-jaringan fiber optic beroperasi pada kecepatan tinggi, mencapai gigabits per second</a:t>
            </a:r>
          </a:p>
        </p:txBody>
      </p:sp>
      <p:sp>
        <p:nvSpPr>
          <p:cNvPr id="10" name="Rectangle 9"/>
          <p:cNvSpPr/>
          <p:nvPr/>
        </p:nvSpPr>
        <p:spPr>
          <a:xfrm>
            <a:off x="857224" y="3786190"/>
            <a:ext cx="7715304" cy="2246769"/>
          </a:xfrm>
          <a:prstGeom prst="rect">
            <a:avLst/>
          </a:prstGeom>
        </p:spPr>
        <p:txBody>
          <a:bodyPr wrap="square">
            <a:spAutoFit/>
          </a:bodyPr>
          <a:lstStyle/>
          <a:p>
            <a:pPr lvl="0"/>
            <a:r>
              <a:rPr lang="id-ID" sz="2800" dirty="0" smtClean="0"/>
              <a:t>Resistance: daya tahan kuat terhadap imbas elektromagnetik yang dihasilkan perangkat-perangkat elektronik seperti radio, motor, atau bahkan kabel-kabel transmisi lain di sekelilingnya.</a:t>
            </a:r>
            <a:endParaRPr lang="id-ID"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3193888" cy="523220"/>
          </a:xfrm>
          <a:prstGeom prst="rect">
            <a:avLst/>
          </a:prstGeom>
          <a:noFill/>
        </p:spPr>
        <p:txBody>
          <a:bodyPr wrap="none" rtlCol="0">
            <a:spAutoFit/>
          </a:bodyPr>
          <a:lstStyle/>
          <a:p>
            <a:r>
              <a:rPr lang="en-US" sz="2800" b="1" dirty="0" smtClean="0">
                <a:solidFill>
                  <a:srgbClr val="C00000"/>
                </a:solidFill>
              </a:rPr>
              <a:t>3. </a:t>
            </a:r>
            <a:r>
              <a:rPr lang="en-US" sz="2800" b="1" dirty="0" err="1" smtClean="0">
                <a:solidFill>
                  <a:srgbClr val="C00000"/>
                </a:solidFill>
              </a:rPr>
              <a:t>Kabel</a:t>
            </a:r>
            <a:r>
              <a:rPr lang="en-US" sz="2800" b="1" dirty="0" smtClean="0">
                <a:solidFill>
                  <a:srgbClr val="C00000"/>
                </a:solidFill>
              </a:rPr>
              <a:t> Fiber Optic</a:t>
            </a:r>
            <a:endParaRPr lang="en-US" sz="2800" b="1" dirty="0">
              <a:solidFill>
                <a:srgbClr val="C00000"/>
              </a:solidFill>
            </a:endParaRPr>
          </a:p>
        </p:txBody>
      </p:sp>
      <p:pic>
        <p:nvPicPr>
          <p:cNvPr id="11" name="Picture 10" descr="Fiber Optic"/>
          <p:cNvPicPr/>
          <p:nvPr/>
        </p:nvPicPr>
        <p:blipFill>
          <a:blip r:embed="rId3" cstate="print"/>
          <a:srcRect/>
          <a:stretch>
            <a:fillRect/>
          </a:stretch>
        </p:blipFill>
        <p:spPr bwMode="auto">
          <a:xfrm>
            <a:off x="2348325" y="2479992"/>
            <a:ext cx="4179676" cy="36636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4231671" cy="523220"/>
          </a:xfrm>
          <a:prstGeom prst="rect">
            <a:avLst/>
          </a:prstGeom>
          <a:noFill/>
        </p:spPr>
        <p:txBody>
          <a:bodyPr wrap="none" rtlCol="0">
            <a:spAutoFit/>
          </a:bodyPr>
          <a:lstStyle/>
          <a:p>
            <a:r>
              <a:rPr lang="en-US" sz="2800" b="1" dirty="0" err="1" smtClean="0">
                <a:solidFill>
                  <a:srgbClr val="C00000"/>
                </a:solidFill>
              </a:rPr>
              <a:t>Karakteristik</a:t>
            </a:r>
            <a:r>
              <a:rPr lang="en-US" sz="2800" b="1" dirty="0" smtClean="0">
                <a:solidFill>
                  <a:srgbClr val="C00000"/>
                </a:solidFill>
              </a:rPr>
              <a:t> </a:t>
            </a:r>
            <a:r>
              <a:rPr lang="en-US" sz="2800" b="1" dirty="0" err="1" smtClean="0">
                <a:solidFill>
                  <a:srgbClr val="C00000"/>
                </a:solidFill>
              </a:rPr>
              <a:t>titik</a:t>
            </a:r>
            <a:r>
              <a:rPr lang="en-US" sz="2800" b="1" dirty="0" smtClean="0">
                <a:solidFill>
                  <a:srgbClr val="C00000"/>
                </a:solidFill>
              </a:rPr>
              <a:t> </a:t>
            </a:r>
            <a:r>
              <a:rPr lang="en-US" sz="2800" b="1" dirty="0" err="1" smtClean="0">
                <a:solidFill>
                  <a:srgbClr val="C00000"/>
                </a:solidFill>
              </a:rPr>
              <a:t>ke</a:t>
            </a:r>
            <a:r>
              <a:rPr lang="en-US" sz="2800" b="1" dirty="0" smtClean="0">
                <a:solidFill>
                  <a:srgbClr val="C00000"/>
                </a:solidFill>
              </a:rPr>
              <a:t> </a:t>
            </a:r>
            <a:r>
              <a:rPr lang="en-US" sz="2800" b="1" dirty="0" err="1" smtClean="0">
                <a:solidFill>
                  <a:srgbClr val="C00000"/>
                </a:solidFill>
              </a:rPr>
              <a:t>titik</a:t>
            </a:r>
            <a:r>
              <a:rPr lang="en-US" sz="2800" b="1" dirty="0" smtClean="0">
                <a:solidFill>
                  <a:srgbClr val="C00000"/>
                </a:solidFill>
              </a:rPr>
              <a:t> :</a:t>
            </a:r>
            <a:endParaRPr lang="en-US" sz="2800" b="1" dirty="0">
              <a:solidFill>
                <a:srgbClr val="C00000"/>
              </a:solidFill>
            </a:endParaRPr>
          </a:p>
        </p:txBody>
      </p:sp>
      <p:graphicFrame>
        <p:nvGraphicFramePr>
          <p:cNvPr id="11" name="Table 10"/>
          <p:cNvGraphicFramePr>
            <a:graphicFrameLocks noGrp="1"/>
          </p:cNvGraphicFramePr>
          <p:nvPr/>
        </p:nvGraphicFramePr>
        <p:xfrm>
          <a:off x="642907" y="2377440"/>
          <a:ext cx="7858182" cy="3909080"/>
        </p:xfrm>
        <a:graphic>
          <a:graphicData uri="http://schemas.openxmlformats.org/drawingml/2006/table">
            <a:tbl>
              <a:tblPr/>
              <a:tblGrid>
                <a:gridCol w="2217007"/>
                <a:gridCol w="1640648"/>
                <a:gridCol w="1428760"/>
                <a:gridCol w="1143008"/>
                <a:gridCol w="1428759"/>
              </a:tblGrid>
              <a:tr h="781816">
                <a:tc>
                  <a:txBody>
                    <a:bodyPr/>
                    <a:lstStyle/>
                    <a:p>
                      <a:pPr algn="l">
                        <a:lnSpc>
                          <a:spcPct val="115000"/>
                        </a:lnSpc>
                      </a:pPr>
                      <a:endParaRPr lang="id-ID" sz="2000" dirty="0">
                        <a:latin typeface="Calibri"/>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2000" b="1">
                          <a:latin typeface="Times New Roman"/>
                          <a:ea typeface="Times New Roman"/>
                          <a:cs typeface="Times New Roman"/>
                        </a:rPr>
                        <a:t>Rentang frekuensi</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2000" b="1">
                          <a:latin typeface="Times New Roman"/>
                          <a:ea typeface="Times New Roman"/>
                          <a:cs typeface="Times New Roman"/>
                        </a:rPr>
                        <a:t>Atenuasi khusus</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2000" b="1">
                          <a:latin typeface="Times New Roman"/>
                          <a:ea typeface="Times New Roman"/>
                          <a:cs typeface="Times New Roman"/>
                        </a:rPr>
                        <a:t>Delay khusus</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2000" b="1">
                          <a:latin typeface="Times New Roman"/>
                          <a:ea typeface="Times New Roman"/>
                          <a:cs typeface="Times New Roman"/>
                        </a:rPr>
                        <a:t>Jarak repeater</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781816">
                <a:tc>
                  <a:txBody>
                    <a:bodyPr/>
                    <a:lstStyle/>
                    <a:p>
                      <a:pPr algn="l">
                        <a:lnSpc>
                          <a:spcPct val="115000"/>
                        </a:lnSpc>
                        <a:spcAft>
                          <a:spcPts val="0"/>
                        </a:spcAft>
                      </a:pPr>
                      <a:r>
                        <a:rPr lang="id-ID" sz="2000" dirty="0">
                          <a:latin typeface="Times New Roman"/>
                          <a:ea typeface="Times New Roman"/>
                          <a:cs typeface="Times New Roman"/>
                        </a:rPr>
                        <a:t>Twisted pair (dengan loading)</a:t>
                      </a:r>
                      <a:endParaRPr lang="id-ID" sz="20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0 – 3,5 kHz</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0,2 dB/km @ 1kHz</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50 µs/Km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2 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781816">
                <a:tc>
                  <a:txBody>
                    <a:bodyPr/>
                    <a:lstStyle/>
                    <a:p>
                      <a:pPr algn="l">
                        <a:lnSpc>
                          <a:spcPct val="115000"/>
                        </a:lnSpc>
                        <a:spcAft>
                          <a:spcPts val="0"/>
                        </a:spcAft>
                      </a:pPr>
                      <a:r>
                        <a:rPr lang="id-ID" sz="2000">
                          <a:latin typeface="Times New Roman"/>
                          <a:ea typeface="Times New Roman"/>
                          <a:cs typeface="Times New Roman"/>
                        </a:rPr>
                        <a:t>Twisted pair (kabel multipair)</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0 – 1 MHz</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3 dB/km @ 1kHz</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5 µs/Km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dirty="0">
                          <a:latin typeface="Times New Roman"/>
                          <a:ea typeface="Times New Roman"/>
                          <a:cs typeface="Times New Roman"/>
                        </a:rPr>
                        <a:t>2 km</a:t>
                      </a:r>
                      <a:endParaRPr lang="id-ID" sz="20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781816">
                <a:tc>
                  <a:txBody>
                    <a:bodyPr/>
                    <a:lstStyle/>
                    <a:p>
                      <a:pPr algn="l">
                        <a:lnSpc>
                          <a:spcPct val="115000"/>
                        </a:lnSpc>
                        <a:spcAft>
                          <a:spcPts val="0"/>
                        </a:spcAft>
                      </a:pPr>
                      <a:r>
                        <a:rPr lang="id-ID" sz="2000">
                          <a:latin typeface="Times New Roman"/>
                          <a:ea typeface="Times New Roman"/>
                          <a:cs typeface="Times New Roman"/>
                        </a:rPr>
                        <a:t>Coaxial</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dirty="0">
                          <a:latin typeface="Times New Roman"/>
                          <a:ea typeface="Times New Roman"/>
                          <a:cs typeface="Times New Roman"/>
                        </a:rPr>
                        <a:t>0 – 500 MHz</a:t>
                      </a:r>
                      <a:endParaRPr lang="id-ID" sz="20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7 dB/km @ 10kHz</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4 µs/Km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1 – 9 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781816">
                <a:tc>
                  <a:txBody>
                    <a:bodyPr/>
                    <a:lstStyle/>
                    <a:p>
                      <a:pPr algn="l">
                        <a:lnSpc>
                          <a:spcPct val="115000"/>
                        </a:lnSpc>
                        <a:spcAft>
                          <a:spcPts val="0"/>
                        </a:spcAft>
                      </a:pPr>
                      <a:r>
                        <a:rPr lang="id-ID" sz="2000" dirty="0">
                          <a:latin typeface="Times New Roman"/>
                          <a:ea typeface="Times New Roman"/>
                          <a:cs typeface="Times New Roman"/>
                        </a:rPr>
                        <a:t>Fiber Optic</a:t>
                      </a:r>
                      <a:endParaRPr lang="id-ID" sz="20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180 – 370 THz</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0,2 – 0,5 dB/km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a:latin typeface="Times New Roman"/>
                          <a:ea typeface="Times New Roman"/>
                          <a:cs typeface="Times New Roman"/>
                        </a:rPr>
                        <a:t>5 µs/Km</a:t>
                      </a:r>
                      <a:endParaRPr lang="id-ID" sz="20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2000" dirty="0">
                          <a:latin typeface="Times New Roman"/>
                          <a:ea typeface="Times New Roman"/>
                          <a:cs typeface="Times New Roman"/>
                        </a:rPr>
                        <a:t>40 km</a:t>
                      </a:r>
                      <a:endParaRPr lang="id-ID" sz="20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4231671" cy="523220"/>
          </a:xfrm>
          <a:prstGeom prst="rect">
            <a:avLst/>
          </a:prstGeom>
          <a:noFill/>
        </p:spPr>
        <p:txBody>
          <a:bodyPr wrap="none" rtlCol="0">
            <a:spAutoFit/>
          </a:bodyPr>
          <a:lstStyle/>
          <a:p>
            <a:r>
              <a:rPr lang="en-US" sz="2800" b="1" dirty="0" err="1" smtClean="0">
                <a:solidFill>
                  <a:srgbClr val="C00000"/>
                </a:solidFill>
              </a:rPr>
              <a:t>Karakteristik</a:t>
            </a:r>
            <a:r>
              <a:rPr lang="en-US" sz="2800" b="1" dirty="0" smtClean="0">
                <a:solidFill>
                  <a:srgbClr val="C00000"/>
                </a:solidFill>
              </a:rPr>
              <a:t> </a:t>
            </a:r>
            <a:r>
              <a:rPr lang="en-US" sz="2800" b="1" dirty="0" err="1" smtClean="0">
                <a:solidFill>
                  <a:srgbClr val="C00000"/>
                </a:solidFill>
              </a:rPr>
              <a:t>titik</a:t>
            </a:r>
            <a:r>
              <a:rPr lang="en-US" sz="2800" b="1" dirty="0" smtClean="0">
                <a:solidFill>
                  <a:srgbClr val="C00000"/>
                </a:solidFill>
              </a:rPr>
              <a:t> </a:t>
            </a:r>
            <a:r>
              <a:rPr lang="en-US" sz="2800" b="1" dirty="0" err="1" smtClean="0">
                <a:solidFill>
                  <a:srgbClr val="C00000"/>
                </a:solidFill>
              </a:rPr>
              <a:t>ke</a:t>
            </a:r>
            <a:r>
              <a:rPr lang="en-US" sz="2800" b="1" dirty="0" smtClean="0">
                <a:solidFill>
                  <a:srgbClr val="C00000"/>
                </a:solidFill>
              </a:rPr>
              <a:t> </a:t>
            </a:r>
            <a:r>
              <a:rPr lang="en-US" sz="2800" b="1" dirty="0" err="1" smtClean="0">
                <a:solidFill>
                  <a:srgbClr val="C00000"/>
                </a:solidFill>
              </a:rPr>
              <a:t>titik</a:t>
            </a:r>
            <a:r>
              <a:rPr lang="en-US" sz="2800" b="1" dirty="0" smtClean="0">
                <a:solidFill>
                  <a:srgbClr val="C00000"/>
                </a:solidFill>
              </a:rPr>
              <a:t> :</a:t>
            </a:r>
            <a:endParaRPr lang="en-US" sz="2800" b="1" dirty="0">
              <a:solidFill>
                <a:srgbClr val="C00000"/>
              </a:solidFill>
            </a:endParaRPr>
          </a:p>
        </p:txBody>
      </p:sp>
      <p:graphicFrame>
        <p:nvGraphicFramePr>
          <p:cNvPr id="9" name="Table 8"/>
          <p:cNvGraphicFramePr>
            <a:graphicFrameLocks noGrp="1"/>
          </p:cNvGraphicFramePr>
          <p:nvPr/>
        </p:nvGraphicFramePr>
        <p:xfrm>
          <a:off x="642910" y="2342020"/>
          <a:ext cx="7786742" cy="3944500"/>
        </p:xfrm>
        <a:graphic>
          <a:graphicData uri="http://schemas.openxmlformats.org/drawingml/2006/table">
            <a:tbl>
              <a:tblPr/>
              <a:tblGrid>
                <a:gridCol w="1598498"/>
                <a:gridCol w="1598498"/>
                <a:gridCol w="1598498"/>
                <a:gridCol w="1598498"/>
                <a:gridCol w="1392750"/>
              </a:tblGrid>
              <a:tr h="563500">
                <a:tc>
                  <a:txBody>
                    <a:bodyPr/>
                    <a:lstStyle/>
                    <a:p>
                      <a:pPr algn="ctr">
                        <a:lnSpc>
                          <a:spcPct val="115000"/>
                        </a:lnSpc>
                        <a:spcAft>
                          <a:spcPts val="1000"/>
                        </a:spcAft>
                      </a:pPr>
                      <a:r>
                        <a:rPr lang="id-ID" sz="1600" b="1">
                          <a:latin typeface="Times New Roman"/>
                          <a:ea typeface="Times New Roman"/>
                          <a:cs typeface="Times New Roman"/>
                        </a:rPr>
                        <a:t>Karakteristik</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1600" b="1">
                          <a:latin typeface="Times New Roman"/>
                          <a:ea typeface="Times New Roman"/>
                          <a:cs typeface="Times New Roman"/>
                        </a:rPr>
                        <a:t>Thinnet</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1600" b="1">
                          <a:latin typeface="Times New Roman"/>
                          <a:ea typeface="Times New Roman"/>
                          <a:cs typeface="Times New Roman"/>
                        </a:rPr>
                        <a:t>Thicknet</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1600" b="1">
                          <a:latin typeface="Times New Roman"/>
                          <a:ea typeface="Times New Roman"/>
                          <a:cs typeface="Times New Roman"/>
                        </a:rPr>
                        <a:t>Twisted Pair</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id-ID" sz="1600" b="1">
                          <a:latin typeface="Times New Roman"/>
                          <a:ea typeface="Times New Roman"/>
                          <a:cs typeface="Times New Roman"/>
                        </a:rPr>
                        <a:t>Fiber Optic</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63500">
                <a:tc>
                  <a:txBody>
                    <a:bodyPr/>
                    <a:lstStyle/>
                    <a:p>
                      <a:pPr algn="ctr">
                        <a:lnSpc>
                          <a:spcPct val="115000"/>
                        </a:lnSpc>
                        <a:spcAft>
                          <a:spcPts val="0"/>
                        </a:spcAft>
                      </a:pPr>
                      <a:r>
                        <a:rPr lang="id-ID" sz="1600">
                          <a:latin typeface="Times New Roman"/>
                          <a:ea typeface="Times New Roman"/>
                          <a:cs typeface="Times New Roman"/>
                        </a:rPr>
                        <a:t>Biaya/harga</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Lebih mahal dari twisted</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Lebih mahal dari thinnet</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Paling murah</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Paling mahal</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63500">
                <a:tc>
                  <a:txBody>
                    <a:bodyPr/>
                    <a:lstStyle/>
                    <a:p>
                      <a:pPr algn="ctr">
                        <a:lnSpc>
                          <a:spcPct val="115000"/>
                        </a:lnSpc>
                        <a:spcAft>
                          <a:spcPts val="0"/>
                        </a:spcAft>
                      </a:pPr>
                      <a:r>
                        <a:rPr lang="id-ID" sz="1600">
                          <a:latin typeface="Times New Roman"/>
                          <a:ea typeface="Times New Roman"/>
                          <a:cs typeface="Times New Roman"/>
                        </a:rPr>
                        <a:t>Jangkauan</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185 meter</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dirty="0">
                          <a:latin typeface="Times New Roman"/>
                          <a:ea typeface="Times New Roman"/>
                          <a:cs typeface="Times New Roman"/>
                        </a:rPr>
                        <a:t>500 meter</a:t>
                      </a:r>
                      <a:endParaRPr lang="id-ID" sz="16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100 meter</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2000 meter</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81750">
                <a:tc>
                  <a:txBody>
                    <a:bodyPr/>
                    <a:lstStyle/>
                    <a:p>
                      <a:pPr algn="ctr">
                        <a:lnSpc>
                          <a:spcPct val="115000"/>
                        </a:lnSpc>
                        <a:spcAft>
                          <a:spcPts val="0"/>
                        </a:spcAft>
                      </a:pPr>
                      <a:r>
                        <a:rPr lang="id-ID" sz="1600">
                          <a:latin typeface="Times New Roman"/>
                          <a:ea typeface="Times New Roman"/>
                          <a:cs typeface="Times New Roman"/>
                        </a:rPr>
                        <a:t>Transmisi</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10 Mbps</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10 Mbps</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1 Gbps</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&gt; 1 Gbps</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63500">
                <a:tc>
                  <a:txBody>
                    <a:bodyPr/>
                    <a:lstStyle/>
                    <a:p>
                      <a:pPr algn="ctr">
                        <a:lnSpc>
                          <a:spcPct val="115000"/>
                        </a:lnSpc>
                        <a:spcAft>
                          <a:spcPts val="0"/>
                        </a:spcAft>
                      </a:pPr>
                      <a:r>
                        <a:rPr lang="id-ID" sz="1600">
                          <a:latin typeface="Times New Roman"/>
                          <a:ea typeface="Times New Roman"/>
                          <a:cs typeface="Times New Roman"/>
                        </a:rPr>
                        <a:t>Fleksibilitas</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Cukup fleksibel</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Kurang fleksibel</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Paling fleksibel</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Tidak fleksibel</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63500">
                <a:tc>
                  <a:txBody>
                    <a:bodyPr/>
                    <a:lstStyle/>
                    <a:p>
                      <a:pPr algn="ctr">
                        <a:lnSpc>
                          <a:spcPct val="115000"/>
                        </a:lnSpc>
                        <a:spcAft>
                          <a:spcPts val="0"/>
                        </a:spcAft>
                      </a:pPr>
                      <a:r>
                        <a:rPr lang="id-ID" sz="1600">
                          <a:latin typeface="Times New Roman"/>
                          <a:ea typeface="Times New Roman"/>
                          <a:cs typeface="Times New Roman"/>
                        </a:rPr>
                        <a:t>Kemudahan instalasi</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Mudah</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Mudah</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Sangat mudah</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Sulit</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845250">
                <a:tc>
                  <a:txBody>
                    <a:bodyPr/>
                    <a:lstStyle/>
                    <a:p>
                      <a:pPr algn="ctr">
                        <a:lnSpc>
                          <a:spcPct val="115000"/>
                        </a:lnSpc>
                        <a:spcAft>
                          <a:spcPts val="0"/>
                        </a:spcAft>
                      </a:pPr>
                      <a:r>
                        <a:rPr lang="id-ID" sz="1600">
                          <a:latin typeface="Times New Roman"/>
                          <a:ea typeface="Times New Roman"/>
                          <a:cs typeface="Times New Roman"/>
                        </a:rPr>
                        <a:t>Resistensi terhadap inferensi</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Baik</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Baik</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a:latin typeface="Times New Roman"/>
                          <a:ea typeface="Times New Roman"/>
                          <a:cs typeface="Times New Roman"/>
                        </a:rPr>
                        <a:t>Rentan</a:t>
                      </a:r>
                      <a:endParaRPr lang="id-ID" sz="160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d-ID" sz="1600" dirty="0">
                          <a:latin typeface="Times New Roman"/>
                          <a:ea typeface="Times New Roman"/>
                          <a:cs typeface="Times New Roman"/>
                        </a:rPr>
                        <a:t>Tidak terpengaruh</a:t>
                      </a:r>
                      <a:endParaRPr lang="id-ID" sz="1600" dirty="0">
                        <a:latin typeface="Calibri"/>
                        <a:ea typeface="Calibri"/>
                        <a:cs typeface="Times New Roman"/>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7531229" cy="1384995"/>
          </a:xfrm>
          <a:prstGeom prst="rect">
            <a:avLst/>
          </a:prstGeom>
          <a:noFill/>
        </p:spPr>
        <p:txBody>
          <a:bodyPr wrap="none" rtlCol="0">
            <a:spAutoFit/>
          </a:bodyPr>
          <a:lstStyle/>
          <a:p>
            <a:r>
              <a:rPr lang="en-US" sz="2800" dirty="0" smtClean="0"/>
              <a:t>M</a:t>
            </a:r>
            <a:r>
              <a:rPr lang="id-ID" sz="2800" dirty="0" smtClean="0"/>
              <a:t>entransmisikan gelombang electromagnetic </a:t>
            </a:r>
            <a:endParaRPr lang="en-US" sz="2800" dirty="0" smtClean="0"/>
          </a:p>
          <a:p>
            <a:r>
              <a:rPr lang="id-ID" sz="2800" dirty="0" smtClean="0"/>
              <a:t>tanpa menggunakan konduktor fisik seperti </a:t>
            </a:r>
            <a:endParaRPr lang="en-US" sz="2800" dirty="0" smtClean="0"/>
          </a:p>
          <a:p>
            <a:r>
              <a:rPr lang="id-ID" sz="2800" dirty="0" smtClean="0"/>
              <a:t>kabel atau serat optik. </a:t>
            </a:r>
            <a:endParaRPr lang="en-US" sz="2800" dirty="0" smtClean="0"/>
          </a:p>
        </p:txBody>
      </p:sp>
      <p:sp>
        <p:nvSpPr>
          <p:cNvPr id="10" name="TextBox 9"/>
          <p:cNvSpPr txBox="1"/>
          <p:nvPr/>
        </p:nvSpPr>
        <p:spPr>
          <a:xfrm>
            <a:off x="428596" y="3357562"/>
            <a:ext cx="7132081" cy="1384995"/>
          </a:xfrm>
          <a:prstGeom prst="rect">
            <a:avLst/>
          </a:prstGeom>
          <a:noFill/>
        </p:spPr>
        <p:txBody>
          <a:bodyPr wrap="none" rtlCol="0">
            <a:spAutoFit/>
          </a:bodyPr>
          <a:lstStyle/>
          <a:p>
            <a:r>
              <a:rPr lang="id-ID" sz="2800" dirty="0" smtClean="0"/>
              <a:t>Contoh sederhana adalah gelombang radio </a:t>
            </a:r>
            <a:endParaRPr lang="en-US" sz="2800" dirty="0" smtClean="0"/>
          </a:p>
          <a:p>
            <a:r>
              <a:rPr lang="id-ID" sz="2800" dirty="0" smtClean="0"/>
              <a:t>seperti microwave, wireless mobile </a:t>
            </a:r>
            <a:endParaRPr lang="en-US" sz="2800" dirty="0" smtClean="0"/>
          </a:p>
          <a:p>
            <a:r>
              <a:rPr lang="id-ID" sz="2800" dirty="0" smtClean="0"/>
              <a:t>dan lain sebagainya.</a:t>
            </a:r>
            <a:endParaRPr lang="en-US" sz="2800" dirty="0" smtClean="0"/>
          </a:p>
        </p:txBody>
      </p:sp>
      <p:sp>
        <p:nvSpPr>
          <p:cNvPr id="11" name="TextBox 10"/>
          <p:cNvSpPr txBox="1"/>
          <p:nvPr/>
        </p:nvSpPr>
        <p:spPr>
          <a:xfrm>
            <a:off x="428596" y="4857760"/>
            <a:ext cx="7592143" cy="954107"/>
          </a:xfrm>
          <a:prstGeom prst="rect">
            <a:avLst/>
          </a:prstGeom>
          <a:noFill/>
        </p:spPr>
        <p:txBody>
          <a:bodyPr wrap="none" rtlCol="0">
            <a:spAutoFit/>
          </a:bodyPr>
          <a:lstStyle/>
          <a:p>
            <a:r>
              <a:rPr lang="id-ID" sz="2800" dirty="0" smtClean="0"/>
              <a:t>Media ini memerlukan antena untuk transmisi</a:t>
            </a:r>
            <a:endParaRPr lang="en-US" sz="2800" dirty="0" smtClean="0"/>
          </a:p>
          <a:p>
            <a:r>
              <a:rPr lang="id-ID" sz="2800" dirty="0" smtClean="0"/>
              <a:t>dan penerimaan (transmiter dan receiver)</a:t>
            </a:r>
            <a:endParaRPr lang="id-ID"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2789546" cy="523220"/>
          </a:xfrm>
          <a:prstGeom prst="rect">
            <a:avLst/>
          </a:prstGeom>
          <a:noFill/>
        </p:spPr>
        <p:txBody>
          <a:bodyPr wrap="none" rtlCol="0">
            <a:spAutoFit/>
          </a:bodyPr>
          <a:lstStyle/>
          <a:p>
            <a:r>
              <a:rPr lang="en-US" sz="2800" dirty="0" err="1" smtClean="0"/>
              <a:t>Jenis</a:t>
            </a:r>
            <a:r>
              <a:rPr lang="en-US" sz="2800" dirty="0" smtClean="0"/>
              <a:t> </a:t>
            </a:r>
            <a:r>
              <a:rPr lang="en-US" sz="2800" dirty="0" err="1" smtClean="0"/>
              <a:t>Transmisi</a:t>
            </a:r>
            <a:r>
              <a:rPr lang="en-US" sz="2800" dirty="0" smtClean="0"/>
              <a:t> :</a:t>
            </a:r>
          </a:p>
        </p:txBody>
      </p:sp>
      <p:sp>
        <p:nvSpPr>
          <p:cNvPr id="9" name="TextBox 8"/>
          <p:cNvSpPr txBox="1"/>
          <p:nvPr/>
        </p:nvSpPr>
        <p:spPr>
          <a:xfrm>
            <a:off x="932158" y="2357430"/>
            <a:ext cx="6997428" cy="2677656"/>
          </a:xfrm>
          <a:prstGeom prst="rect">
            <a:avLst/>
          </a:prstGeom>
          <a:noFill/>
        </p:spPr>
        <p:txBody>
          <a:bodyPr wrap="none" rtlCol="0">
            <a:spAutoFit/>
          </a:bodyPr>
          <a:lstStyle/>
          <a:p>
            <a:pPr lvl="0"/>
            <a:r>
              <a:rPr lang="id-ID" sz="2800" dirty="0" smtClean="0"/>
              <a:t>Point-to-point (</a:t>
            </a:r>
            <a:r>
              <a:rPr lang="id-ID" sz="2800" i="1" dirty="0" smtClean="0"/>
              <a:t>unidirectional</a:t>
            </a:r>
            <a:r>
              <a:rPr lang="id-ID" sz="2800" dirty="0" smtClean="0"/>
              <a:t>) yaitu dimana</a:t>
            </a:r>
            <a:endParaRPr lang="en-US" sz="2800" dirty="0" smtClean="0"/>
          </a:p>
          <a:p>
            <a:pPr lvl="0"/>
            <a:r>
              <a:rPr lang="id-ID" sz="2800" dirty="0" smtClean="0"/>
              <a:t>pancaran terfokus pada satu sasaran</a:t>
            </a:r>
            <a:endParaRPr lang="en-US" sz="2800" dirty="0" smtClean="0"/>
          </a:p>
          <a:p>
            <a:pPr lvl="0"/>
            <a:endParaRPr lang="id-ID" sz="2800" dirty="0" smtClean="0"/>
          </a:p>
          <a:p>
            <a:pPr lvl="0"/>
            <a:r>
              <a:rPr lang="id-ID" sz="2800" dirty="0" smtClean="0"/>
              <a:t>Broadcast (</a:t>
            </a:r>
            <a:r>
              <a:rPr lang="id-ID" sz="2800" i="1" dirty="0" smtClean="0"/>
              <a:t>omnidirectioanl</a:t>
            </a:r>
            <a:r>
              <a:rPr lang="id-ID" sz="2800" dirty="0" smtClean="0"/>
              <a:t>) yaitu dimana</a:t>
            </a:r>
            <a:endParaRPr lang="en-US" sz="2800" dirty="0" smtClean="0"/>
          </a:p>
          <a:p>
            <a:pPr lvl="0"/>
            <a:r>
              <a:rPr lang="id-ID" sz="2800" dirty="0" smtClean="0"/>
              <a:t>sinyal terpancar ke segala arah dan dapat</a:t>
            </a:r>
            <a:endParaRPr lang="en-US" sz="2800" dirty="0" smtClean="0"/>
          </a:p>
          <a:p>
            <a:pPr lvl="0"/>
            <a:r>
              <a:rPr lang="id-ID" sz="2800" dirty="0" smtClean="0"/>
              <a:t>diterima oleh banyak antena</a:t>
            </a:r>
            <a:endParaRPr lang="id-ID"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3368230" cy="523220"/>
          </a:xfrm>
          <a:prstGeom prst="rect">
            <a:avLst/>
          </a:prstGeom>
          <a:noFill/>
        </p:spPr>
        <p:txBody>
          <a:bodyPr wrap="none" rtlCol="0">
            <a:spAutoFit/>
          </a:bodyPr>
          <a:lstStyle/>
          <a:p>
            <a:r>
              <a:rPr lang="en-US" sz="2800" dirty="0" smtClean="0"/>
              <a:t>Wilayah </a:t>
            </a:r>
            <a:r>
              <a:rPr lang="en-US" sz="2800" dirty="0" err="1" smtClean="0"/>
              <a:t>Transmisi</a:t>
            </a:r>
            <a:r>
              <a:rPr lang="en-US" sz="2800" dirty="0" smtClean="0"/>
              <a:t> :</a:t>
            </a:r>
          </a:p>
        </p:txBody>
      </p:sp>
      <p:sp>
        <p:nvSpPr>
          <p:cNvPr id="9" name="TextBox 8"/>
          <p:cNvSpPr txBox="1"/>
          <p:nvPr/>
        </p:nvSpPr>
        <p:spPr>
          <a:xfrm>
            <a:off x="932158" y="2357430"/>
            <a:ext cx="7371249" cy="2246769"/>
          </a:xfrm>
          <a:prstGeom prst="rect">
            <a:avLst/>
          </a:prstGeom>
          <a:noFill/>
        </p:spPr>
        <p:txBody>
          <a:bodyPr wrap="none" rtlCol="0">
            <a:spAutoFit/>
          </a:bodyPr>
          <a:lstStyle/>
          <a:p>
            <a:pPr marL="442913" lvl="0" indent="-442913">
              <a:buFont typeface="Wingdings" pitchFamily="2" charset="2"/>
              <a:buChar char="Ø"/>
            </a:pPr>
            <a:r>
              <a:rPr lang="id-ID" sz="2800" dirty="0" smtClean="0"/>
              <a:t>Gelombang mikro (microwave) 2 – 40 Ghz</a:t>
            </a:r>
          </a:p>
          <a:p>
            <a:pPr marL="442913" lvl="0" indent="-442913">
              <a:buFont typeface="Wingdings" pitchFamily="2" charset="2"/>
              <a:buChar char="Ø"/>
            </a:pPr>
            <a:endParaRPr lang="en-US" sz="2800" dirty="0" smtClean="0"/>
          </a:p>
          <a:p>
            <a:pPr marL="442913" lvl="0" indent="-442913">
              <a:buFont typeface="Wingdings" pitchFamily="2" charset="2"/>
              <a:buChar char="Ø"/>
            </a:pPr>
            <a:r>
              <a:rPr lang="id-ID" sz="2800" dirty="0" smtClean="0"/>
              <a:t>Gelombang radio 30 Mhz – 1 Ghz</a:t>
            </a:r>
          </a:p>
          <a:p>
            <a:pPr marL="442913" lvl="0" indent="-442913">
              <a:buFont typeface="Wingdings" pitchFamily="2" charset="2"/>
              <a:buChar char="Ø"/>
            </a:pPr>
            <a:endParaRPr lang="en-US" sz="2800" dirty="0" smtClean="0"/>
          </a:p>
          <a:p>
            <a:pPr marL="442913" lvl="0" indent="-442913">
              <a:buFont typeface="Wingdings" pitchFamily="2" charset="2"/>
              <a:buChar char="Ø"/>
            </a:pPr>
            <a:r>
              <a:rPr lang="id-ID" sz="2800" dirty="0" smtClean="0"/>
              <a:t>Gelombang inframerah</a:t>
            </a:r>
            <a:endParaRPr lang="id-ID"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TextBox 7"/>
          <p:cNvSpPr txBox="1"/>
          <p:nvPr/>
        </p:nvSpPr>
        <p:spPr>
          <a:xfrm>
            <a:off x="428596" y="1643050"/>
            <a:ext cx="3009157" cy="523220"/>
          </a:xfrm>
          <a:prstGeom prst="rect">
            <a:avLst/>
          </a:prstGeom>
          <a:noFill/>
        </p:spPr>
        <p:txBody>
          <a:bodyPr wrap="none" rtlCol="0">
            <a:spAutoFit/>
          </a:bodyPr>
          <a:lstStyle/>
          <a:p>
            <a:r>
              <a:rPr lang="en-US" sz="2800" dirty="0" err="1" smtClean="0"/>
              <a:t>Terbagi</a:t>
            </a:r>
            <a:r>
              <a:rPr lang="en-US" sz="2800" dirty="0" smtClean="0"/>
              <a:t> 4 </a:t>
            </a:r>
            <a:r>
              <a:rPr lang="en-US" sz="2800" dirty="0" err="1" smtClean="0"/>
              <a:t>bagian</a:t>
            </a:r>
            <a:r>
              <a:rPr lang="en-US" sz="2800" dirty="0" smtClean="0"/>
              <a:t> :</a:t>
            </a:r>
          </a:p>
        </p:txBody>
      </p:sp>
      <p:sp>
        <p:nvSpPr>
          <p:cNvPr id="9" name="TextBox 8"/>
          <p:cNvSpPr txBox="1"/>
          <p:nvPr/>
        </p:nvSpPr>
        <p:spPr>
          <a:xfrm>
            <a:off x="714348" y="2606473"/>
            <a:ext cx="8061822" cy="3108543"/>
          </a:xfrm>
          <a:prstGeom prst="rect">
            <a:avLst/>
          </a:prstGeom>
          <a:noFill/>
        </p:spPr>
        <p:txBody>
          <a:bodyPr wrap="none" rtlCol="0">
            <a:spAutoFit/>
          </a:bodyPr>
          <a:lstStyle/>
          <a:p>
            <a:pPr marL="514350" indent="-514350">
              <a:buAutoNum type="arabicPeriod"/>
            </a:pPr>
            <a:r>
              <a:rPr lang="id-ID" sz="2800" dirty="0" smtClean="0"/>
              <a:t>Gelombang Mikro Terrestrial (Atmosfir Bumi)</a:t>
            </a:r>
            <a:endParaRPr lang="en-US" sz="2800" dirty="0" smtClean="0"/>
          </a:p>
          <a:p>
            <a:pPr marL="514350" indent="-514350">
              <a:buAutoNum type="arabicPeriod"/>
            </a:pPr>
            <a:endParaRPr lang="en-US" sz="2800" dirty="0" smtClean="0"/>
          </a:p>
          <a:p>
            <a:pPr marL="514350" indent="-514350">
              <a:buAutoNum type="arabicPeriod"/>
            </a:pPr>
            <a:r>
              <a:rPr lang="id-ID" sz="2800" dirty="0" smtClean="0"/>
              <a:t>Gelombang Mikro Satelit</a:t>
            </a:r>
            <a:endParaRPr lang="en-US" sz="2800" dirty="0" smtClean="0"/>
          </a:p>
          <a:p>
            <a:pPr marL="514350" indent="-514350">
              <a:buAutoNum type="arabicPeriod"/>
            </a:pPr>
            <a:endParaRPr lang="en-US" sz="2800" dirty="0" smtClean="0"/>
          </a:p>
          <a:p>
            <a:pPr marL="514350" indent="-514350">
              <a:buAutoNum type="arabicPeriod"/>
            </a:pPr>
            <a:r>
              <a:rPr lang="id-ID" sz="2800" dirty="0" smtClean="0"/>
              <a:t>Radio Broadcast</a:t>
            </a:r>
            <a:endParaRPr lang="en-US" sz="2800" dirty="0" smtClean="0"/>
          </a:p>
          <a:p>
            <a:pPr marL="514350" indent="-514350">
              <a:buAutoNum type="arabicPeriod"/>
            </a:pPr>
            <a:endParaRPr lang="en-US" sz="2800" dirty="0" smtClean="0"/>
          </a:p>
          <a:p>
            <a:pPr marL="514350" indent="-514350">
              <a:buAutoNum type="arabicPeriod"/>
            </a:pPr>
            <a:r>
              <a:rPr lang="id-ID" sz="2800" dirty="0" smtClean="0"/>
              <a:t>Infra Merah</a:t>
            </a:r>
            <a:endParaRPr lang="id-ID"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00034" y="1500174"/>
            <a:ext cx="8061822" cy="523220"/>
          </a:xfrm>
          <a:prstGeom prst="rect">
            <a:avLst/>
          </a:prstGeom>
          <a:noFill/>
        </p:spPr>
        <p:txBody>
          <a:bodyPr wrap="none" rtlCol="0">
            <a:spAutoFit/>
          </a:bodyPr>
          <a:lstStyle/>
          <a:p>
            <a:pPr marL="514350" indent="-514350">
              <a:buAutoNum type="arabicPeriod"/>
            </a:pPr>
            <a:r>
              <a:rPr lang="id-ID" sz="2800" dirty="0" smtClean="0"/>
              <a:t>Gelombang Mikro Terrestrial (Atmosfir Bumi)</a:t>
            </a:r>
            <a:endParaRPr lang="en-US" sz="2800" dirty="0" smtClean="0"/>
          </a:p>
        </p:txBody>
      </p:sp>
      <p:sp>
        <p:nvSpPr>
          <p:cNvPr id="11" name="TextBox 10"/>
          <p:cNvSpPr txBox="1"/>
          <p:nvPr/>
        </p:nvSpPr>
        <p:spPr>
          <a:xfrm>
            <a:off x="571472" y="2143116"/>
            <a:ext cx="7858180" cy="954107"/>
          </a:xfrm>
          <a:prstGeom prst="rect">
            <a:avLst/>
          </a:prstGeom>
          <a:noFill/>
        </p:spPr>
        <p:txBody>
          <a:bodyPr wrap="square" rtlCol="0">
            <a:spAutoFit/>
          </a:bodyPr>
          <a:lstStyle/>
          <a:p>
            <a:pPr marL="354013" indent="-354013" algn="just">
              <a:buFont typeface="Wingdings" pitchFamily="2" charset="2"/>
              <a:buChar char="q"/>
            </a:pPr>
            <a:r>
              <a:rPr lang="id-ID" sz="2800" dirty="0" smtClean="0"/>
              <a:t>Tipe antena gelombang mikro yang paling umum adalah</a:t>
            </a:r>
            <a:r>
              <a:rPr lang="en-US" sz="2800" dirty="0" smtClean="0"/>
              <a:t> </a:t>
            </a:r>
            <a:r>
              <a:rPr lang="id-ID" sz="2800" dirty="0" smtClean="0"/>
              <a:t>parabola ‘dish’. </a:t>
            </a:r>
            <a:endParaRPr lang="en-US" sz="2800" dirty="0" smtClean="0"/>
          </a:p>
        </p:txBody>
      </p:sp>
      <p:sp>
        <p:nvSpPr>
          <p:cNvPr id="13" name="TextBox 12"/>
          <p:cNvSpPr txBox="1"/>
          <p:nvPr/>
        </p:nvSpPr>
        <p:spPr>
          <a:xfrm>
            <a:off x="571472" y="3489865"/>
            <a:ext cx="7858180" cy="523220"/>
          </a:xfrm>
          <a:prstGeom prst="rect">
            <a:avLst/>
          </a:prstGeom>
          <a:noFill/>
        </p:spPr>
        <p:txBody>
          <a:bodyPr wrap="square" rtlCol="0">
            <a:spAutoFit/>
          </a:bodyPr>
          <a:lstStyle/>
          <a:p>
            <a:pPr marL="354013" indent="-354013" algn="just">
              <a:buFont typeface="Wingdings" pitchFamily="2" charset="2"/>
              <a:buChar char="q"/>
            </a:pPr>
            <a:r>
              <a:rPr lang="id-ID" sz="2800" dirty="0" smtClean="0"/>
              <a:t>Ukuran diameternya biasanya sekitar 3 m.</a:t>
            </a:r>
            <a:endParaRPr lang="en-US" sz="2800" dirty="0" smtClean="0"/>
          </a:p>
        </p:txBody>
      </p:sp>
      <p:sp>
        <p:nvSpPr>
          <p:cNvPr id="16" name="TextBox 15"/>
          <p:cNvSpPr txBox="1"/>
          <p:nvPr/>
        </p:nvSpPr>
        <p:spPr>
          <a:xfrm>
            <a:off x="571472" y="4420269"/>
            <a:ext cx="7858180" cy="1384995"/>
          </a:xfrm>
          <a:prstGeom prst="rect">
            <a:avLst/>
          </a:prstGeom>
          <a:noFill/>
        </p:spPr>
        <p:txBody>
          <a:bodyPr wrap="square" rtlCol="0">
            <a:spAutoFit/>
          </a:bodyPr>
          <a:lstStyle/>
          <a:p>
            <a:pPr marL="354013" indent="-354013" algn="just">
              <a:buFont typeface="Wingdings" pitchFamily="2" charset="2"/>
              <a:buChar char="q"/>
            </a:pPr>
            <a:r>
              <a:rPr lang="id-ID" sz="2800" dirty="0" smtClean="0"/>
              <a:t>Antena pengirim memfokuskan sinar pendek agar mencapai transmisi garis pandang menuju antena penerima.</a:t>
            </a: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err="1" smtClean="0">
                <a:solidFill>
                  <a:srgbClr val="FFFF00"/>
                </a:solidFill>
              </a:rPr>
              <a:t>Dasar-dasar</a:t>
            </a:r>
            <a:r>
              <a:rPr lang="en-US" sz="3200" dirty="0" smtClean="0">
                <a:solidFill>
                  <a:srgbClr val="FFFF00"/>
                </a:solidFill>
              </a:rPr>
              <a:t> </a:t>
            </a:r>
            <a:r>
              <a:rPr lang="en-US" sz="3200" dirty="0" err="1" smtClean="0">
                <a:solidFill>
                  <a:srgbClr val="FFFF00"/>
                </a:solidFill>
              </a:rPr>
              <a:t>Teori</a:t>
            </a:r>
            <a:r>
              <a:rPr lang="en-US" sz="3200" dirty="0" smtClean="0">
                <a:solidFill>
                  <a:srgbClr val="FFFF00"/>
                </a:solidFill>
              </a:rPr>
              <a:t> </a:t>
            </a:r>
            <a:r>
              <a:rPr lang="en-US" sz="3200" dirty="0" err="1" smtClean="0">
                <a:solidFill>
                  <a:srgbClr val="FFFF00"/>
                </a:solidFill>
              </a:rPr>
              <a:t>Komunikasi</a:t>
            </a:r>
            <a:r>
              <a:rPr lang="en-US" sz="3200" dirty="0" smtClean="0">
                <a:solidFill>
                  <a:srgbClr val="FFFF00"/>
                </a:solidFill>
              </a:rPr>
              <a:t> Data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8" name="Content Placeholder 2"/>
          <p:cNvSpPr txBox="1">
            <a:spLocks/>
          </p:cNvSpPr>
          <p:nvPr/>
        </p:nvSpPr>
        <p:spPr>
          <a:xfrm>
            <a:off x="571472" y="3714752"/>
            <a:ext cx="8143932" cy="2786058"/>
          </a:xfrm>
          <a:prstGeom prst="rect">
            <a:avLst/>
          </a:prstGeom>
        </p:spPr>
        <p:txBody>
          <a:bodyPr vert="horz">
            <a:normAutofit/>
          </a:bodyPr>
          <a:lstStyle/>
          <a:p>
            <a:pPr lvl="0" algn="ctr">
              <a:spcBef>
                <a:spcPct val="20000"/>
              </a:spcBef>
              <a:buClr>
                <a:schemeClr val="tx1">
                  <a:shade val="95000"/>
                </a:schemeClr>
              </a:buClr>
              <a:buSzPct val="65000"/>
            </a:pPr>
            <a:r>
              <a:rPr lang="en-US" sz="2800" b="1" dirty="0" err="1" smtClean="0"/>
              <a:t>Merupakan</a:t>
            </a:r>
            <a:r>
              <a:rPr lang="en-US" sz="2800" b="1" dirty="0" smtClean="0"/>
              <a:t> </a:t>
            </a:r>
            <a:r>
              <a:rPr lang="en-US" sz="2800" b="1" dirty="0" err="1" smtClean="0">
                <a:solidFill>
                  <a:srgbClr val="C00000"/>
                </a:solidFill>
              </a:rPr>
              <a:t>bentuk</a:t>
            </a:r>
            <a:r>
              <a:rPr lang="en-US" sz="2800" b="1" dirty="0" smtClean="0">
                <a:solidFill>
                  <a:srgbClr val="C00000"/>
                </a:solidFill>
              </a:rPr>
              <a:t> </a:t>
            </a:r>
            <a:r>
              <a:rPr lang="en-US" sz="2800" b="1" dirty="0" err="1" smtClean="0">
                <a:solidFill>
                  <a:srgbClr val="C00000"/>
                </a:solidFill>
              </a:rPr>
              <a:t>komunikasi</a:t>
            </a:r>
            <a:r>
              <a:rPr lang="en-US" sz="2800" b="1" dirty="0" smtClean="0">
                <a:solidFill>
                  <a:srgbClr val="FFFF00"/>
                </a:solidFill>
              </a:rPr>
              <a:t> </a:t>
            </a:r>
            <a:r>
              <a:rPr lang="en-US" sz="2800" b="1" dirty="0" smtClean="0"/>
              <a:t>yang </a:t>
            </a:r>
            <a:r>
              <a:rPr lang="en-US" sz="2800" b="1" dirty="0" err="1" smtClean="0"/>
              <a:t>secara</a:t>
            </a:r>
            <a:r>
              <a:rPr lang="en-US" sz="2800" b="1" dirty="0" smtClean="0"/>
              <a:t> </a:t>
            </a:r>
            <a:r>
              <a:rPr lang="en-US" sz="2800" b="1" dirty="0" err="1" smtClean="0"/>
              <a:t>khusus</a:t>
            </a:r>
            <a:r>
              <a:rPr lang="en-US" sz="2800" b="1" dirty="0" smtClean="0"/>
              <a:t> </a:t>
            </a:r>
            <a:r>
              <a:rPr lang="en-US" sz="2800" b="1" dirty="0" err="1" smtClean="0"/>
              <a:t>berkaitan</a:t>
            </a:r>
            <a:r>
              <a:rPr lang="en-US" sz="2800" b="1" dirty="0" smtClean="0"/>
              <a:t> </a:t>
            </a:r>
            <a:r>
              <a:rPr lang="en-US" sz="2800" b="1" dirty="0" err="1" smtClean="0"/>
              <a:t>dengan</a:t>
            </a:r>
            <a:r>
              <a:rPr lang="en-US" sz="2800" b="1" dirty="0" smtClean="0"/>
              <a:t> </a:t>
            </a:r>
            <a:r>
              <a:rPr lang="en-US" sz="2800" b="1" dirty="0" err="1" smtClean="0">
                <a:solidFill>
                  <a:srgbClr val="C00000"/>
                </a:solidFill>
              </a:rPr>
              <a:t>transmisi</a:t>
            </a:r>
            <a:r>
              <a:rPr lang="en-US" sz="2800" b="1" dirty="0" smtClean="0"/>
              <a:t> </a:t>
            </a:r>
            <a:r>
              <a:rPr lang="en-US" sz="2800" b="1" dirty="0" err="1" smtClean="0"/>
              <a:t>atau</a:t>
            </a:r>
            <a:r>
              <a:rPr lang="en-US" sz="2800" b="1" dirty="0" smtClean="0"/>
              <a:t> </a:t>
            </a:r>
            <a:r>
              <a:rPr lang="en-US" sz="2800" b="1" dirty="0" err="1" smtClean="0"/>
              <a:t>pemindahan</a:t>
            </a:r>
            <a:r>
              <a:rPr lang="en-US" sz="2800" b="1" dirty="0" smtClean="0"/>
              <a:t> data </a:t>
            </a:r>
            <a:r>
              <a:rPr lang="en-US" sz="2800" b="1" dirty="0" err="1" smtClean="0"/>
              <a:t>antar</a:t>
            </a:r>
            <a:r>
              <a:rPr lang="en-US" sz="2800" b="1" dirty="0" smtClean="0"/>
              <a:t> </a:t>
            </a:r>
            <a:r>
              <a:rPr lang="en-US" sz="2800" b="1" dirty="0" err="1" smtClean="0"/>
              <a:t>komputer-komputer</a:t>
            </a:r>
            <a:r>
              <a:rPr lang="en-US" sz="2800" b="1" dirty="0" smtClean="0"/>
              <a:t>, </a:t>
            </a:r>
            <a:r>
              <a:rPr lang="en-US" sz="2800" b="1" dirty="0" err="1" smtClean="0"/>
              <a:t>komputer</a:t>
            </a:r>
            <a:r>
              <a:rPr lang="en-US" sz="2800" b="1" dirty="0" smtClean="0"/>
              <a:t> </a:t>
            </a:r>
            <a:r>
              <a:rPr lang="en-US" sz="2800" b="1" dirty="0" err="1" smtClean="0"/>
              <a:t>dengan</a:t>
            </a:r>
            <a:r>
              <a:rPr lang="en-US" sz="2800" b="1" dirty="0" smtClean="0"/>
              <a:t> </a:t>
            </a:r>
            <a:r>
              <a:rPr lang="en-US" sz="2800" b="1" dirty="0" err="1" smtClean="0"/>
              <a:t>piranti-piranti</a:t>
            </a:r>
            <a:r>
              <a:rPr lang="en-US" sz="2800" b="1" dirty="0" smtClean="0"/>
              <a:t> lain </a:t>
            </a:r>
            <a:r>
              <a:rPr lang="en-US" sz="2800" b="1" dirty="0" err="1" smtClean="0"/>
              <a:t>dalam</a:t>
            </a:r>
            <a:r>
              <a:rPr lang="en-US" sz="2800" b="1" dirty="0" smtClean="0"/>
              <a:t> </a:t>
            </a:r>
            <a:r>
              <a:rPr lang="en-US" sz="2800" b="1" dirty="0" err="1" smtClean="0"/>
              <a:t>bentuk</a:t>
            </a:r>
            <a:r>
              <a:rPr lang="en-US" sz="2800" b="1" dirty="0" smtClean="0"/>
              <a:t> </a:t>
            </a:r>
            <a:r>
              <a:rPr lang="en-US" sz="2800" b="1" dirty="0" smtClean="0">
                <a:solidFill>
                  <a:srgbClr val="C00000"/>
                </a:solidFill>
              </a:rPr>
              <a:t>data digital</a:t>
            </a:r>
            <a:r>
              <a:rPr lang="en-US" sz="2800" b="1" dirty="0" smtClean="0">
                <a:solidFill>
                  <a:srgbClr val="FFFF00"/>
                </a:solidFill>
              </a:rPr>
              <a:t> </a:t>
            </a:r>
            <a:r>
              <a:rPr lang="en-US" sz="2800" b="1" dirty="0" smtClean="0"/>
              <a:t>yang </a:t>
            </a:r>
            <a:r>
              <a:rPr lang="en-US" sz="2800" b="1" dirty="0" err="1" smtClean="0"/>
              <a:t>dikirimkan</a:t>
            </a:r>
            <a:r>
              <a:rPr lang="en-US" sz="2800" b="1" dirty="0" smtClean="0"/>
              <a:t> </a:t>
            </a:r>
            <a:r>
              <a:rPr lang="en-US" sz="2800" b="1" dirty="0" err="1" smtClean="0"/>
              <a:t>melalui</a:t>
            </a:r>
            <a:r>
              <a:rPr lang="en-US" sz="2800" b="1" dirty="0" smtClean="0"/>
              <a:t> </a:t>
            </a:r>
            <a:r>
              <a:rPr lang="en-US" sz="2800" b="1" dirty="0" smtClean="0">
                <a:solidFill>
                  <a:srgbClr val="C00000"/>
                </a:solidFill>
              </a:rPr>
              <a:t>media</a:t>
            </a:r>
            <a:r>
              <a:rPr lang="en-US" sz="2800" b="1" dirty="0" smtClean="0"/>
              <a:t> </a:t>
            </a:r>
            <a:r>
              <a:rPr lang="en-US" sz="2800" b="1" dirty="0" err="1" smtClean="0"/>
              <a:t>komunikasi</a:t>
            </a:r>
            <a:r>
              <a:rPr lang="en-US" sz="2800" b="1" dirty="0" smtClean="0"/>
              <a:t> data</a:t>
            </a:r>
            <a:endParaRPr kumimoji="0" lang="en-US" sz="2800" b="1" i="0" u="none" strike="noStrike" kern="1200" cap="none" spc="0" normalizeH="0" baseline="0" noProof="0" dirty="0" smtClean="0">
              <a:ln>
                <a:noFill/>
              </a:ln>
              <a:solidFill>
                <a:schemeClr val="tx1"/>
              </a:solidFill>
              <a:effectLst/>
              <a:uLnTx/>
              <a:uFillTx/>
              <a:latin typeface="+mj-lt"/>
              <a:ea typeface="+mn-ea"/>
              <a:cs typeface="+mn-cs"/>
            </a:endParaRPr>
          </a:p>
        </p:txBody>
      </p:sp>
      <p:sp>
        <p:nvSpPr>
          <p:cNvPr id="10" name="Oval 9"/>
          <p:cNvSpPr/>
          <p:nvPr/>
        </p:nvSpPr>
        <p:spPr>
          <a:xfrm>
            <a:off x="2857488" y="2071678"/>
            <a:ext cx="3571900" cy="121444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b="1" dirty="0" smtClean="0">
                <a:solidFill>
                  <a:schemeClr val="bg1"/>
                </a:solidFill>
              </a:rPr>
              <a:t>KOMUNIKASI DATA</a:t>
            </a:r>
            <a:endParaRPr lang="en-US" sz="2400" b="1" dirty="0">
              <a:solidFill>
                <a:schemeClr val="bg1"/>
              </a:solidFill>
            </a:endParaRPr>
          </a:p>
        </p:txBody>
      </p:sp>
      <p:cxnSp>
        <p:nvCxnSpPr>
          <p:cNvPr id="12" name="Straight Arrow Connector 11"/>
          <p:cNvCxnSpPr>
            <a:stCxn id="10" idx="4"/>
            <a:endCxn id="8" idx="0"/>
          </p:cNvCxnSpPr>
          <p:nvPr/>
        </p:nvCxnSpPr>
        <p:spPr>
          <a:xfrm rot="5400000">
            <a:off x="4429124" y="3500438"/>
            <a:ext cx="428628"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box(in)">
                                      <p:cBhvr>
                                        <p:cTn id="11"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00034" y="1500174"/>
            <a:ext cx="8061822" cy="523220"/>
          </a:xfrm>
          <a:prstGeom prst="rect">
            <a:avLst/>
          </a:prstGeom>
          <a:noFill/>
        </p:spPr>
        <p:txBody>
          <a:bodyPr wrap="none" rtlCol="0">
            <a:spAutoFit/>
          </a:bodyPr>
          <a:lstStyle/>
          <a:p>
            <a:pPr marL="514350" indent="-514350">
              <a:buAutoNum type="arabicPeriod"/>
            </a:pPr>
            <a:r>
              <a:rPr lang="id-ID" sz="2800" dirty="0" smtClean="0"/>
              <a:t>Gelombang Mikro Terrestrial (Atmosfir Bumi)</a:t>
            </a:r>
            <a:endParaRPr lang="en-US" sz="2800" dirty="0" smtClean="0"/>
          </a:p>
        </p:txBody>
      </p:sp>
      <p:sp>
        <p:nvSpPr>
          <p:cNvPr id="11" name="TextBox 10"/>
          <p:cNvSpPr txBox="1"/>
          <p:nvPr/>
        </p:nvSpPr>
        <p:spPr>
          <a:xfrm>
            <a:off x="571472" y="2143116"/>
            <a:ext cx="7858180" cy="1815882"/>
          </a:xfrm>
          <a:prstGeom prst="rect">
            <a:avLst/>
          </a:prstGeom>
          <a:noFill/>
        </p:spPr>
        <p:txBody>
          <a:bodyPr wrap="square" rtlCol="0">
            <a:spAutoFit/>
          </a:bodyPr>
          <a:lstStyle/>
          <a:p>
            <a:pPr marL="354013" indent="-354013" algn="just">
              <a:buFont typeface="Wingdings" pitchFamily="2" charset="2"/>
              <a:buChar char="q"/>
            </a:pPr>
            <a:r>
              <a:rPr lang="id-ID" sz="2800" dirty="0" smtClean="0"/>
              <a:t>Antena gelombang mikro biasanya ditempatkan pada ketinggian tertentu diatas tanah untuk memperluas jarak antara antena dan mampu menembus batas.</a:t>
            </a:r>
            <a:endParaRPr lang="en-US" sz="2800" dirty="0" smtClean="0"/>
          </a:p>
        </p:txBody>
      </p:sp>
      <p:sp>
        <p:nvSpPr>
          <p:cNvPr id="8" name="TextBox 7"/>
          <p:cNvSpPr txBox="1"/>
          <p:nvPr/>
        </p:nvSpPr>
        <p:spPr>
          <a:xfrm>
            <a:off x="571472" y="4149080"/>
            <a:ext cx="7858180" cy="1815882"/>
          </a:xfrm>
          <a:prstGeom prst="rect">
            <a:avLst/>
          </a:prstGeom>
          <a:noFill/>
        </p:spPr>
        <p:txBody>
          <a:bodyPr wrap="square" rtlCol="0">
            <a:spAutoFit/>
          </a:bodyPr>
          <a:lstStyle/>
          <a:p>
            <a:pPr marL="354013" indent="-354013" algn="just">
              <a:buFont typeface="Wingdings" pitchFamily="2" charset="2"/>
              <a:buChar char="q"/>
            </a:pPr>
            <a:r>
              <a:rPr lang="id-ID" sz="2800" dirty="0" smtClean="0"/>
              <a:t>Untuk mencapai transmisi jarak jauh, diperlukan beberapa menara relay gelombang mikro, dan penghubung gelombang mikro titik ke titik dipasang pada jarak tertentu.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4626588" cy="523220"/>
          </a:xfrm>
          <a:prstGeom prst="rect">
            <a:avLst/>
          </a:prstGeom>
          <a:noFill/>
        </p:spPr>
        <p:txBody>
          <a:bodyPr wrap="none" rtlCol="0">
            <a:spAutoFit/>
          </a:bodyPr>
          <a:lstStyle/>
          <a:p>
            <a:pPr marL="514350" indent="-514350"/>
            <a:r>
              <a:rPr lang="en-US" sz="2800" dirty="0" smtClean="0"/>
              <a:t>2.  </a:t>
            </a:r>
            <a:r>
              <a:rPr lang="id-ID" sz="2800" dirty="0" smtClean="0"/>
              <a:t>Gelombang Mikro Satelit</a:t>
            </a:r>
            <a:endParaRPr lang="en-US" sz="2800" dirty="0" smtClean="0"/>
          </a:p>
        </p:txBody>
      </p:sp>
      <p:sp>
        <p:nvSpPr>
          <p:cNvPr id="8" name="TextBox 7"/>
          <p:cNvSpPr txBox="1"/>
          <p:nvPr/>
        </p:nvSpPr>
        <p:spPr>
          <a:xfrm>
            <a:off x="714348" y="2359406"/>
            <a:ext cx="7715304" cy="954107"/>
          </a:xfrm>
          <a:prstGeom prst="rect">
            <a:avLst/>
          </a:prstGeom>
          <a:noFill/>
        </p:spPr>
        <p:txBody>
          <a:bodyPr wrap="square" rtlCol="0">
            <a:spAutoFit/>
          </a:bodyPr>
          <a:lstStyle/>
          <a:p>
            <a:pPr marL="354013" indent="-354013" algn="just">
              <a:buFont typeface="Wingdings" pitchFamily="2" charset="2"/>
              <a:buChar char="q"/>
            </a:pPr>
            <a:r>
              <a:rPr lang="id-ID" sz="2800" dirty="0" smtClean="0"/>
              <a:t>Satelit komunikasi adalah sebuah stasiun relay gelombang mikro. </a:t>
            </a:r>
            <a:endParaRPr lang="en-US" sz="2800" dirty="0" smtClean="0"/>
          </a:p>
        </p:txBody>
      </p:sp>
      <p:sp>
        <p:nvSpPr>
          <p:cNvPr id="11" name="TextBox 10"/>
          <p:cNvSpPr txBox="1"/>
          <p:nvPr/>
        </p:nvSpPr>
        <p:spPr>
          <a:xfrm>
            <a:off x="714348" y="3716728"/>
            <a:ext cx="7715304" cy="1815882"/>
          </a:xfrm>
          <a:prstGeom prst="rect">
            <a:avLst/>
          </a:prstGeom>
          <a:noFill/>
        </p:spPr>
        <p:txBody>
          <a:bodyPr wrap="square" rtlCol="0">
            <a:spAutoFit/>
          </a:bodyPr>
          <a:lstStyle/>
          <a:p>
            <a:pPr marL="354013" indent="-354013" algn="just">
              <a:buFont typeface="Wingdings" pitchFamily="2" charset="2"/>
              <a:buChar char="q"/>
            </a:pPr>
            <a:r>
              <a:rPr lang="id-ID" sz="2800" dirty="0" smtClean="0"/>
              <a:t>Dipergunakan untuk menghubungkan dua atau lebih transmitter/receiver gelombang mikro pada bumi, yang dikenal sebagai stasiun bumi atau ground station. </a:t>
            </a:r>
            <a:endParaRPr lang="en-US"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4626588" cy="523220"/>
          </a:xfrm>
          <a:prstGeom prst="rect">
            <a:avLst/>
          </a:prstGeom>
          <a:noFill/>
        </p:spPr>
        <p:txBody>
          <a:bodyPr wrap="none" rtlCol="0">
            <a:spAutoFit/>
          </a:bodyPr>
          <a:lstStyle/>
          <a:p>
            <a:pPr marL="514350" indent="-514350"/>
            <a:r>
              <a:rPr lang="en-US" sz="2800" dirty="0" smtClean="0"/>
              <a:t>2.  </a:t>
            </a:r>
            <a:r>
              <a:rPr lang="id-ID" sz="2800" dirty="0" smtClean="0"/>
              <a:t>Gelombang Mikro Satelit</a:t>
            </a:r>
            <a:endParaRPr lang="en-US" sz="2800" dirty="0" smtClean="0"/>
          </a:p>
        </p:txBody>
      </p:sp>
      <p:sp>
        <p:nvSpPr>
          <p:cNvPr id="8" name="TextBox 7"/>
          <p:cNvSpPr txBox="1"/>
          <p:nvPr/>
        </p:nvSpPr>
        <p:spPr>
          <a:xfrm>
            <a:off x="714348" y="2359406"/>
            <a:ext cx="7715304" cy="1815882"/>
          </a:xfrm>
          <a:prstGeom prst="rect">
            <a:avLst/>
          </a:prstGeom>
          <a:noFill/>
        </p:spPr>
        <p:txBody>
          <a:bodyPr wrap="square" rtlCol="0">
            <a:spAutoFit/>
          </a:bodyPr>
          <a:lstStyle/>
          <a:p>
            <a:pPr marL="354013" indent="-354013" algn="just">
              <a:buFont typeface="Wingdings" pitchFamily="2" charset="2"/>
              <a:buChar char="q"/>
            </a:pPr>
            <a:r>
              <a:rPr lang="id-ID" sz="2800" dirty="0" smtClean="0"/>
              <a:t>Satelit menerima transmisi diatas satu band frekuensi (uplink), amplifier dan mengulang sinyal-sinyal, lalu mentransmisikannya ke frekuensi yang lain (downlink). </a:t>
            </a:r>
          </a:p>
        </p:txBody>
      </p:sp>
      <p:sp>
        <p:nvSpPr>
          <p:cNvPr id="11" name="TextBox 10"/>
          <p:cNvSpPr txBox="1"/>
          <p:nvPr/>
        </p:nvSpPr>
        <p:spPr>
          <a:xfrm>
            <a:off x="714348" y="4062551"/>
            <a:ext cx="7715304" cy="2246769"/>
          </a:xfrm>
          <a:prstGeom prst="rect">
            <a:avLst/>
          </a:prstGeom>
          <a:noFill/>
        </p:spPr>
        <p:txBody>
          <a:bodyPr wrap="square" rtlCol="0">
            <a:spAutoFit/>
          </a:bodyPr>
          <a:lstStyle/>
          <a:p>
            <a:pPr marL="354013" indent="-354013" algn="just">
              <a:buFont typeface="Wingdings" pitchFamily="2" charset="2"/>
              <a:buChar char="q"/>
            </a:pPr>
            <a:endParaRPr lang="en-US" sz="2800" dirty="0" smtClean="0"/>
          </a:p>
          <a:p>
            <a:pPr marL="354013" indent="-354013" algn="just">
              <a:buFont typeface="Wingdings" pitchFamily="2" charset="2"/>
              <a:buChar char="q"/>
            </a:pPr>
            <a:r>
              <a:rPr lang="id-ID" sz="2800" dirty="0" smtClean="0"/>
              <a:t>Sebuah satelit pengorbit tunggal akan beroperasi pada beberapa band frekuensi, yang disebut sebagai transponder channel, atau singkatnya transponder.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4626588" cy="523220"/>
          </a:xfrm>
          <a:prstGeom prst="rect">
            <a:avLst/>
          </a:prstGeom>
          <a:noFill/>
        </p:spPr>
        <p:txBody>
          <a:bodyPr wrap="none" rtlCol="0">
            <a:spAutoFit/>
          </a:bodyPr>
          <a:lstStyle/>
          <a:p>
            <a:pPr marL="514350" indent="-514350"/>
            <a:r>
              <a:rPr lang="en-US" sz="2800" dirty="0" smtClean="0"/>
              <a:t>2.  </a:t>
            </a:r>
            <a:r>
              <a:rPr lang="id-ID" sz="2800" dirty="0" smtClean="0"/>
              <a:t>Gelombang Mikro Satelit</a:t>
            </a:r>
            <a:endParaRPr lang="en-US" sz="2800" dirty="0" smtClean="0"/>
          </a:p>
        </p:txBody>
      </p:sp>
      <p:pic>
        <p:nvPicPr>
          <p:cNvPr id="10" name="Picture 9" descr="GAMBAR: Jalur Titik-ke-Titik Gelombang Mikro Satelit">
            <a:hlinkClick r:id="rId3"/>
          </p:cNvPr>
          <p:cNvPicPr/>
          <p:nvPr/>
        </p:nvPicPr>
        <p:blipFill>
          <a:blip r:embed="rId4" cstate="print"/>
          <a:srcRect/>
          <a:stretch>
            <a:fillRect/>
          </a:stretch>
        </p:blipFill>
        <p:spPr bwMode="auto">
          <a:xfrm>
            <a:off x="1788193" y="2143116"/>
            <a:ext cx="5355575" cy="40777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4626588" cy="523220"/>
          </a:xfrm>
          <a:prstGeom prst="rect">
            <a:avLst/>
          </a:prstGeom>
          <a:noFill/>
        </p:spPr>
        <p:txBody>
          <a:bodyPr wrap="none" rtlCol="0">
            <a:spAutoFit/>
          </a:bodyPr>
          <a:lstStyle/>
          <a:p>
            <a:pPr marL="514350" indent="-514350"/>
            <a:r>
              <a:rPr lang="en-US" sz="2800" dirty="0" smtClean="0"/>
              <a:t>2.  </a:t>
            </a:r>
            <a:r>
              <a:rPr lang="id-ID" sz="2800" dirty="0" smtClean="0"/>
              <a:t>Gelombang Mikro Satelit</a:t>
            </a:r>
            <a:endParaRPr lang="en-US" sz="2800" dirty="0" smtClean="0"/>
          </a:p>
        </p:txBody>
      </p:sp>
      <p:pic>
        <p:nvPicPr>
          <p:cNvPr id="8" name="Picture 7" descr="GAMBAR: Jalur Broadcast Melalui Gelombang Mikro Satelit">
            <a:hlinkClick r:id="rId3"/>
          </p:cNvPr>
          <p:cNvPicPr/>
          <p:nvPr/>
        </p:nvPicPr>
        <p:blipFill>
          <a:blip r:embed="rId4" cstate="print"/>
          <a:srcRect/>
          <a:stretch>
            <a:fillRect/>
          </a:stretch>
        </p:blipFill>
        <p:spPr bwMode="auto">
          <a:xfrm>
            <a:off x="1285852" y="2285992"/>
            <a:ext cx="5700071" cy="36760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3225563" cy="523220"/>
          </a:xfrm>
          <a:prstGeom prst="rect">
            <a:avLst/>
          </a:prstGeom>
          <a:noFill/>
        </p:spPr>
        <p:txBody>
          <a:bodyPr wrap="none" rtlCol="0">
            <a:spAutoFit/>
          </a:bodyPr>
          <a:lstStyle/>
          <a:p>
            <a:pPr marL="514350" indent="-514350"/>
            <a:r>
              <a:rPr lang="en-US" sz="2800" dirty="0" smtClean="0"/>
              <a:t>3.  </a:t>
            </a:r>
            <a:r>
              <a:rPr lang="id-ID" sz="2800" dirty="0" smtClean="0"/>
              <a:t>Radio Broadcast</a:t>
            </a:r>
            <a:endParaRPr lang="en-US" sz="2800" dirty="0" smtClean="0"/>
          </a:p>
        </p:txBody>
      </p:sp>
      <p:sp>
        <p:nvSpPr>
          <p:cNvPr id="8" name="TextBox 7"/>
          <p:cNvSpPr txBox="1"/>
          <p:nvPr/>
        </p:nvSpPr>
        <p:spPr>
          <a:xfrm>
            <a:off x="714348" y="2060848"/>
            <a:ext cx="7643866" cy="4832092"/>
          </a:xfrm>
          <a:prstGeom prst="rect">
            <a:avLst/>
          </a:prstGeom>
          <a:noFill/>
        </p:spPr>
        <p:txBody>
          <a:bodyPr wrap="square" rtlCol="0">
            <a:spAutoFit/>
          </a:bodyPr>
          <a:lstStyle/>
          <a:p>
            <a:r>
              <a:rPr lang="id-ID" sz="2800" dirty="0" smtClean="0"/>
              <a:t>Rentang 30 MHz sampai 1 GHz merupakan rentang yang efektif untuk komunikasi broadcast. </a:t>
            </a:r>
            <a:endParaRPr lang="en-US" sz="2800" dirty="0" smtClean="0"/>
          </a:p>
          <a:p>
            <a:endParaRPr lang="id-ID" sz="2800" dirty="0" smtClean="0"/>
          </a:p>
          <a:p>
            <a:r>
              <a:rPr lang="id-ID" sz="2800" dirty="0" smtClean="0"/>
              <a:t>Sumber gangguan utama untuk siaran radio adalah interferensi multi-jalur. Pantulan dari bumi, air, dan alam atau obyek-obyek buatan manusia dapat menyebabkan terjadinya multi-jalur antar antena. Efek ini nampak jelas saat penerima TV menampilkan gambar ganda saat pesawat terbang melintas.</a:t>
            </a:r>
          </a:p>
          <a:p>
            <a:endParaRPr lang="id-ID"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2533066" cy="523220"/>
          </a:xfrm>
          <a:prstGeom prst="rect">
            <a:avLst/>
          </a:prstGeom>
          <a:noFill/>
        </p:spPr>
        <p:txBody>
          <a:bodyPr wrap="none" rtlCol="0">
            <a:spAutoFit/>
          </a:bodyPr>
          <a:lstStyle/>
          <a:p>
            <a:pPr marL="514350" indent="-514350"/>
            <a:r>
              <a:rPr lang="en-US" sz="2800" dirty="0" smtClean="0"/>
              <a:t>4.  </a:t>
            </a:r>
            <a:r>
              <a:rPr lang="id-ID" sz="2800" dirty="0" smtClean="0"/>
              <a:t>Infra Merah</a:t>
            </a:r>
            <a:endParaRPr lang="id-ID" sz="2800" dirty="0"/>
          </a:p>
        </p:txBody>
      </p:sp>
      <p:sp>
        <p:nvSpPr>
          <p:cNvPr id="8" name="TextBox 7"/>
          <p:cNvSpPr txBox="1"/>
          <p:nvPr/>
        </p:nvSpPr>
        <p:spPr>
          <a:xfrm>
            <a:off x="323528" y="2093361"/>
            <a:ext cx="8568952" cy="4431983"/>
          </a:xfrm>
          <a:prstGeom prst="rect">
            <a:avLst/>
          </a:prstGeom>
          <a:noFill/>
        </p:spPr>
        <p:txBody>
          <a:bodyPr wrap="square" rtlCol="0">
            <a:spAutoFit/>
          </a:bodyPr>
          <a:lstStyle/>
          <a:p>
            <a:pPr marL="354013" indent="-354013">
              <a:spcBef>
                <a:spcPts val="1800"/>
              </a:spcBef>
              <a:buFont typeface="Wingdings" pitchFamily="2" charset="2"/>
              <a:buChar char="v"/>
            </a:pPr>
            <a:r>
              <a:rPr lang="id-ID" sz="2800" dirty="0" smtClean="0"/>
              <a:t>Komunikasi infra merah dicapai dengan menggunakan transmitter/receiver (transceiver) yang modulasi cahaya yang koheren. </a:t>
            </a:r>
            <a:endParaRPr lang="en-US" sz="2800" dirty="0" smtClean="0"/>
          </a:p>
          <a:p>
            <a:pPr marL="354013" indent="-354013">
              <a:spcBef>
                <a:spcPts val="1800"/>
              </a:spcBef>
              <a:buFont typeface="Wingdings" pitchFamily="2" charset="2"/>
              <a:buChar char="v"/>
            </a:pPr>
            <a:r>
              <a:rPr lang="id-ID" sz="2800" dirty="0" smtClean="0"/>
              <a:t>Transceiver harus berada dalam jalur  pandang maupun melalui pantulan dari permukaan berwarna terang misalnya langit-langit rumah. </a:t>
            </a:r>
            <a:endParaRPr lang="en-US" sz="2800" dirty="0" smtClean="0"/>
          </a:p>
          <a:p>
            <a:pPr marL="354013" indent="-354013">
              <a:spcBef>
                <a:spcPts val="1800"/>
              </a:spcBef>
              <a:buFont typeface="Wingdings" pitchFamily="2" charset="2"/>
              <a:buChar char="v"/>
            </a:pPr>
            <a:r>
              <a:rPr lang="en-US" sz="2800" dirty="0" smtClean="0"/>
              <a:t>T</a:t>
            </a:r>
            <a:r>
              <a:rPr lang="id-ID" sz="2800" dirty="0" smtClean="0"/>
              <a:t>idak ada hal-hal yang berkaitan dengan pengalokasian frekuensi dengan infra merah, karena tidak diperlukan lisensi untuk itu. </a:t>
            </a:r>
            <a:endParaRPr lang="en-US" sz="2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Unguided Media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9" name="TextBox 8"/>
          <p:cNvSpPr txBox="1"/>
          <p:nvPr/>
        </p:nvSpPr>
        <p:spPr>
          <a:xfrm>
            <a:off x="571472" y="1500174"/>
            <a:ext cx="2533066" cy="523220"/>
          </a:xfrm>
          <a:prstGeom prst="rect">
            <a:avLst/>
          </a:prstGeom>
          <a:noFill/>
        </p:spPr>
        <p:txBody>
          <a:bodyPr wrap="none" rtlCol="0">
            <a:spAutoFit/>
          </a:bodyPr>
          <a:lstStyle/>
          <a:p>
            <a:pPr marL="514350" indent="-514350"/>
            <a:r>
              <a:rPr lang="en-US" sz="2800" dirty="0" smtClean="0"/>
              <a:t>4.  </a:t>
            </a:r>
            <a:r>
              <a:rPr lang="id-ID" sz="2800" dirty="0" smtClean="0"/>
              <a:t>Infra Merah</a:t>
            </a:r>
            <a:endParaRPr lang="id-ID" sz="2800" dirty="0"/>
          </a:p>
        </p:txBody>
      </p:sp>
      <p:sp>
        <p:nvSpPr>
          <p:cNvPr id="8" name="TextBox 7"/>
          <p:cNvSpPr txBox="1"/>
          <p:nvPr/>
        </p:nvSpPr>
        <p:spPr>
          <a:xfrm>
            <a:off x="323528" y="2143116"/>
            <a:ext cx="8568952" cy="4401205"/>
          </a:xfrm>
          <a:prstGeom prst="rect">
            <a:avLst/>
          </a:prstGeom>
          <a:noFill/>
        </p:spPr>
        <p:txBody>
          <a:bodyPr wrap="square" rtlCol="0">
            <a:spAutoFit/>
          </a:bodyPr>
          <a:lstStyle/>
          <a:p>
            <a:pPr marL="442913" indent="-442913">
              <a:buFont typeface="Wingdings" pitchFamily="2" charset="2"/>
              <a:buChar char="v"/>
            </a:pPr>
            <a:r>
              <a:rPr lang="id-ID" sz="2800" dirty="0" smtClean="0"/>
              <a:t>Pada handphone dan PC, media infra merah ini digunakan untuk mentransfer data tetapi dengan suatu standar atau protocol tersendiri yaitu protocol IrDA. </a:t>
            </a:r>
            <a:endParaRPr lang="en-US" sz="2800" dirty="0" smtClean="0"/>
          </a:p>
          <a:p>
            <a:pPr marL="442913" indent="-442913">
              <a:buFont typeface="Wingdings" pitchFamily="2" charset="2"/>
              <a:buChar char="v"/>
            </a:pPr>
            <a:endParaRPr lang="en-US" sz="2800" dirty="0" smtClean="0"/>
          </a:p>
          <a:p>
            <a:pPr marL="442913" indent="-442913">
              <a:buFont typeface="Wingdings" pitchFamily="2" charset="2"/>
              <a:buChar char="v"/>
            </a:pPr>
            <a:r>
              <a:rPr lang="id-ID" sz="2800" dirty="0" smtClean="0"/>
              <a:t>Cahaya infra merah merupakan cahaya yang tidak tampak. Jika dilihat dengan spektroskop cahaya maka radiasi cahaya infra merah akan nampak pada spektruk elektromagnetik dengan panjang gelombang diatas panjang gelombang cahaya merah.</a:t>
            </a:r>
            <a:endParaRPr lang="id-ID"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ISDN </a:t>
            </a:r>
            <a:br>
              <a:rPr lang="en-US" sz="3200" dirty="0" smtClean="0">
                <a:solidFill>
                  <a:srgbClr val="FFFF00"/>
                </a:solidFill>
              </a:rPr>
            </a:br>
            <a:r>
              <a:rPr lang="en-US" sz="3200" dirty="0" smtClean="0">
                <a:solidFill>
                  <a:srgbClr val="FFFF00"/>
                </a:solidFill>
              </a:rPr>
              <a:t>(</a:t>
            </a:r>
            <a:r>
              <a:rPr lang="en-US" sz="3200" i="1" dirty="0" smtClean="0">
                <a:solidFill>
                  <a:srgbClr val="FFFF00"/>
                </a:solidFill>
              </a:rPr>
              <a:t>Integrated Services Digital Network)</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38</a:t>
            </a:fld>
            <a:endParaRPr lang="en-US"/>
          </a:p>
        </p:txBody>
      </p:sp>
      <p:sp>
        <p:nvSpPr>
          <p:cNvPr id="10" name="Content Placeholder 2"/>
          <p:cNvSpPr txBox="1">
            <a:spLocks/>
          </p:cNvSpPr>
          <p:nvPr/>
        </p:nvSpPr>
        <p:spPr>
          <a:xfrm>
            <a:off x="642910" y="1643050"/>
            <a:ext cx="8143932" cy="2000264"/>
          </a:xfrm>
          <a:prstGeom prst="rect">
            <a:avLst/>
          </a:prstGeom>
        </p:spPr>
        <p:txBody>
          <a:bodyPr vert="horz">
            <a:noAutofit/>
          </a:bodyPr>
          <a:lstStyle/>
          <a:p>
            <a:r>
              <a:rPr lang="en-US" sz="2400" dirty="0" smtClean="0">
                <a:latin typeface="Britannic Bold" pitchFamily="34" charset="0"/>
              </a:rPr>
              <a:t>ISDN </a:t>
            </a:r>
            <a:r>
              <a:rPr lang="en-US" sz="2400" dirty="0" err="1" smtClean="0">
                <a:latin typeface="Britannic Bold" pitchFamily="34" charset="0"/>
              </a:rPr>
              <a:t>adalah</a:t>
            </a:r>
            <a:endParaRPr lang="en-US" sz="2400" dirty="0" smtClean="0">
              <a:latin typeface="Britannic Bold" pitchFamily="34" charset="0"/>
            </a:endParaRPr>
          </a:p>
          <a:p>
            <a:r>
              <a:rPr lang="en-US" sz="2400" dirty="0" smtClean="0">
                <a:latin typeface="Britannic Bold" pitchFamily="34" charset="0"/>
              </a:rPr>
              <a:t>H</a:t>
            </a:r>
            <a:r>
              <a:rPr lang="id-ID" sz="2400" dirty="0" smtClean="0">
                <a:latin typeface="Britannic Bold" pitchFamily="34" charset="0"/>
              </a:rPr>
              <a:t>asil penggabungan antara teknologi komunikasi dengan teknologi komputer, dimaksudkan untuk jaringan telekomunikasi publik yang mampu memberi layanan terintegrasi, seperti suara, video, dan data.</a:t>
            </a:r>
            <a:endParaRPr lang="id-ID" sz="2400" dirty="0">
              <a:latin typeface="Britannic Bold" pitchFamily="34" charset="0"/>
            </a:endParaRPr>
          </a:p>
        </p:txBody>
      </p:sp>
      <p:sp>
        <p:nvSpPr>
          <p:cNvPr id="12" name="Content Placeholder 2"/>
          <p:cNvSpPr txBox="1">
            <a:spLocks/>
          </p:cNvSpPr>
          <p:nvPr/>
        </p:nvSpPr>
        <p:spPr>
          <a:xfrm>
            <a:off x="642910" y="4000504"/>
            <a:ext cx="8143932" cy="1714512"/>
          </a:xfrm>
          <a:prstGeom prst="rect">
            <a:avLst/>
          </a:prstGeom>
        </p:spPr>
        <p:txBody>
          <a:bodyPr vert="horz">
            <a:noAutofit/>
          </a:bodyPr>
          <a:lstStyle/>
          <a:p>
            <a:r>
              <a:rPr lang="id-ID" sz="2400" dirty="0" smtClean="0">
                <a:latin typeface="Britannic Bold" pitchFamily="34" charset="0"/>
              </a:rPr>
              <a:t>Narrowband ISDN adalah generasi pertama ISDN yang didasarkan pada pemakaian saluran 64 Kbps sebagai unit dasar switching dan berorientasi circuit switching. Kontribusi teknis utama dari narrowband ISDN adalah frame-relay.</a:t>
            </a:r>
            <a:endParaRPr lang="id-ID" sz="2400" dirty="0">
              <a:latin typeface="Britann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1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ox(in)">
                                      <p:cBhvr>
                                        <p:cTn id="12" dur="10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box(in)">
                                      <p:cBhvr>
                                        <p:cTn id="17" dur="1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ISDN </a:t>
            </a:r>
            <a:br>
              <a:rPr lang="en-US" sz="3200" dirty="0" smtClean="0">
                <a:solidFill>
                  <a:srgbClr val="FFFF00"/>
                </a:solidFill>
              </a:rPr>
            </a:br>
            <a:r>
              <a:rPr lang="en-US" sz="3200" dirty="0" smtClean="0">
                <a:solidFill>
                  <a:srgbClr val="FFFF00"/>
                </a:solidFill>
              </a:rPr>
              <a:t>(</a:t>
            </a:r>
            <a:r>
              <a:rPr lang="en-US" sz="3200" i="1" dirty="0" smtClean="0">
                <a:solidFill>
                  <a:srgbClr val="FFFF00"/>
                </a:solidFill>
              </a:rPr>
              <a:t>Integrated Services Digital Network)</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39</a:t>
            </a:fld>
            <a:endParaRPr lang="en-US"/>
          </a:p>
        </p:txBody>
      </p:sp>
      <p:sp>
        <p:nvSpPr>
          <p:cNvPr id="10" name="Content Placeholder 2"/>
          <p:cNvSpPr txBox="1">
            <a:spLocks/>
          </p:cNvSpPr>
          <p:nvPr/>
        </p:nvSpPr>
        <p:spPr>
          <a:xfrm>
            <a:off x="642910" y="1928802"/>
            <a:ext cx="8143932" cy="1714512"/>
          </a:xfrm>
          <a:prstGeom prst="rect">
            <a:avLst/>
          </a:prstGeom>
        </p:spPr>
        <p:txBody>
          <a:bodyPr vert="horz">
            <a:noAutofit/>
          </a:bodyPr>
          <a:lstStyle/>
          <a:p>
            <a:r>
              <a:rPr lang="id-ID" sz="2400" dirty="0" smtClean="0">
                <a:latin typeface="Britannic Bold" pitchFamily="34" charset="0"/>
              </a:rPr>
              <a:t>Broadband ISDN, generasi kedua, mendukung rate data yang sangat tinggi (100 Mbps) dan berorientasi  packet switching. Kontribusi teknis utama dari broadband ISDN adalah </a:t>
            </a:r>
            <a:r>
              <a:rPr lang="en-US" sz="2400" dirty="0" smtClean="0">
                <a:latin typeface="Britannic Bold" pitchFamily="34" charset="0"/>
              </a:rPr>
              <a:t>ATM </a:t>
            </a:r>
            <a:r>
              <a:rPr lang="id-ID" sz="2400" dirty="0" smtClean="0">
                <a:latin typeface="Britannic Bold" pitchFamily="34" charset="0"/>
              </a:rPr>
              <a:t>yang juga disebut sebagai cell-relay.</a:t>
            </a:r>
            <a:endParaRPr lang="id-ID" sz="2400" dirty="0">
              <a:latin typeface="Britann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err="1" smtClean="0">
                <a:solidFill>
                  <a:srgbClr val="FFFF00"/>
                </a:solidFill>
              </a:rPr>
              <a:t>Komponen</a:t>
            </a:r>
            <a:r>
              <a:rPr lang="en-US" sz="3200" dirty="0" smtClean="0">
                <a:solidFill>
                  <a:srgbClr val="FFFF00"/>
                </a:solidFill>
              </a:rPr>
              <a:t> </a:t>
            </a:r>
            <a:r>
              <a:rPr lang="en-US" sz="3200" dirty="0" err="1" smtClean="0">
                <a:solidFill>
                  <a:srgbClr val="FFFF00"/>
                </a:solidFill>
              </a:rPr>
              <a:t>Komunikasi</a:t>
            </a:r>
            <a:r>
              <a:rPr lang="en-US" sz="3200" dirty="0" smtClean="0">
                <a:solidFill>
                  <a:srgbClr val="FFFF00"/>
                </a:solidFill>
              </a:rPr>
              <a:t> Data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pic>
        <p:nvPicPr>
          <p:cNvPr id="9" name="Picture 8" descr="Model Komunikasi Sederhana"/>
          <p:cNvPicPr/>
          <p:nvPr/>
        </p:nvPicPr>
        <p:blipFill>
          <a:blip r:embed="rId3" cstate="print"/>
          <a:srcRect/>
          <a:stretch>
            <a:fillRect/>
          </a:stretch>
        </p:blipFill>
        <p:spPr bwMode="auto">
          <a:xfrm>
            <a:off x="491222" y="1785926"/>
            <a:ext cx="8161555" cy="44291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ISDN </a:t>
            </a:r>
            <a:br>
              <a:rPr lang="en-US" sz="3200" dirty="0" smtClean="0">
                <a:solidFill>
                  <a:srgbClr val="FFFF00"/>
                </a:solidFill>
              </a:rPr>
            </a:br>
            <a:r>
              <a:rPr lang="en-US" sz="3200" dirty="0" smtClean="0">
                <a:solidFill>
                  <a:srgbClr val="FFFF00"/>
                </a:solidFill>
              </a:rPr>
              <a:t>(</a:t>
            </a:r>
            <a:r>
              <a:rPr lang="en-US" sz="3200" i="1" dirty="0" smtClean="0">
                <a:solidFill>
                  <a:srgbClr val="FFFF00"/>
                </a:solidFill>
              </a:rPr>
              <a:t>Integrated Services Digital Network)</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40</a:t>
            </a:fld>
            <a:endParaRPr lang="en-US"/>
          </a:p>
        </p:txBody>
      </p:sp>
      <p:sp>
        <p:nvSpPr>
          <p:cNvPr id="10" name="Content Placeholder 2"/>
          <p:cNvSpPr txBox="1">
            <a:spLocks/>
          </p:cNvSpPr>
          <p:nvPr/>
        </p:nvSpPr>
        <p:spPr>
          <a:xfrm>
            <a:off x="642910" y="1928802"/>
            <a:ext cx="6643734" cy="3500462"/>
          </a:xfrm>
          <a:prstGeom prst="rect">
            <a:avLst/>
          </a:prstGeom>
        </p:spPr>
        <p:txBody>
          <a:bodyPr vert="horz">
            <a:noAutofit/>
          </a:bodyPr>
          <a:lstStyle/>
          <a:p>
            <a:r>
              <a:rPr lang="id-ID" sz="2400" dirty="0" smtClean="0"/>
              <a:t>Channel-channel ISDN adalah:</a:t>
            </a:r>
            <a:endParaRPr lang="en-US" sz="2400" dirty="0" smtClean="0"/>
          </a:p>
          <a:p>
            <a:endParaRPr lang="id-ID" sz="2400" dirty="0" smtClean="0"/>
          </a:p>
          <a:p>
            <a:pPr marL="442913" lvl="0" indent="-442913">
              <a:buFont typeface="Wingdings" pitchFamily="2" charset="2"/>
              <a:buChar char="ü"/>
            </a:pPr>
            <a:r>
              <a:rPr lang="id-ID" sz="2400" dirty="0" smtClean="0"/>
              <a:t>Channel B: 64 Kbps</a:t>
            </a:r>
            <a:endParaRPr lang="en-US" sz="2400" dirty="0" smtClean="0"/>
          </a:p>
          <a:p>
            <a:pPr marL="442913" lvl="0" indent="-442913">
              <a:buFont typeface="Wingdings" pitchFamily="2" charset="2"/>
              <a:buChar char="ü"/>
            </a:pPr>
            <a:endParaRPr lang="id-ID" sz="2400" dirty="0" smtClean="0"/>
          </a:p>
          <a:p>
            <a:pPr marL="442913" lvl="0" indent="-442913">
              <a:buFont typeface="Wingdings" pitchFamily="2" charset="2"/>
              <a:buChar char="ü"/>
            </a:pPr>
            <a:r>
              <a:rPr lang="id-ID" sz="2400" dirty="0" smtClean="0"/>
              <a:t>Channel D: 16 atau 64 Kbps</a:t>
            </a:r>
            <a:endParaRPr lang="en-US" sz="2400" dirty="0" smtClean="0"/>
          </a:p>
          <a:p>
            <a:pPr marL="442913" lvl="0" indent="-442913">
              <a:buFont typeface="Wingdings" pitchFamily="2" charset="2"/>
              <a:buChar char="ü"/>
            </a:pPr>
            <a:endParaRPr lang="id-ID" sz="2400" dirty="0" smtClean="0"/>
          </a:p>
          <a:p>
            <a:pPr marL="442913" lvl="0" indent="-442913">
              <a:buFont typeface="Wingdings" pitchFamily="2" charset="2"/>
              <a:buChar char="ü"/>
            </a:pPr>
            <a:r>
              <a:rPr lang="id-ID" sz="2400" dirty="0" smtClean="0"/>
              <a:t>Channel H: 384 Kbps (H0), 1536 Kbps (H11), dan 1920 Kbps (H12)</a:t>
            </a:r>
            <a:endParaRPr lang="id-ID"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1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ox(in)">
                                      <p:cBhvr>
                                        <p:cTn id="12" dur="10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box(in)">
                                      <p:cBhvr>
                                        <p:cTn id="17" dur="10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box(in)">
                                      <p:cBhvr>
                                        <p:cTn id="22" dur="10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ISDN </a:t>
            </a:r>
            <a:br>
              <a:rPr lang="en-US" sz="3200" dirty="0" smtClean="0">
                <a:solidFill>
                  <a:srgbClr val="FFFF00"/>
                </a:solidFill>
              </a:rPr>
            </a:br>
            <a:r>
              <a:rPr lang="en-US" sz="3200" dirty="0" smtClean="0">
                <a:solidFill>
                  <a:srgbClr val="FFFF00"/>
                </a:solidFill>
              </a:rPr>
              <a:t>(</a:t>
            </a:r>
            <a:r>
              <a:rPr lang="en-US" sz="3200" i="1" dirty="0" smtClean="0">
                <a:solidFill>
                  <a:srgbClr val="FFFF00"/>
                </a:solidFill>
              </a:rPr>
              <a:t>Integrated Services Digital Network)</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41</a:t>
            </a:fld>
            <a:endParaRPr lang="en-US"/>
          </a:p>
        </p:txBody>
      </p:sp>
      <p:sp>
        <p:nvSpPr>
          <p:cNvPr id="10" name="Content Placeholder 2"/>
          <p:cNvSpPr txBox="1">
            <a:spLocks/>
          </p:cNvSpPr>
          <p:nvPr/>
        </p:nvSpPr>
        <p:spPr>
          <a:xfrm>
            <a:off x="642910" y="1643050"/>
            <a:ext cx="7643866" cy="1928826"/>
          </a:xfrm>
          <a:prstGeom prst="rect">
            <a:avLst/>
          </a:prstGeom>
        </p:spPr>
        <p:txBody>
          <a:bodyPr vert="horz">
            <a:noAutofit/>
          </a:bodyPr>
          <a:lstStyle/>
          <a:p>
            <a:r>
              <a:rPr lang="id-ID" sz="2400" b="1" dirty="0" smtClean="0">
                <a:latin typeface="Britannic Bold" pitchFamily="34" charset="0"/>
              </a:rPr>
              <a:t>Channel B: </a:t>
            </a:r>
            <a:endParaRPr lang="en-US" sz="2400" b="1" dirty="0" smtClean="0">
              <a:latin typeface="Britannic Bold" pitchFamily="34" charset="0"/>
            </a:endParaRPr>
          </a:p>
          <a:p>
            <a:r>
              <a:rPr lang="id-ID" sz="2400" dirty="0" smtClean="0">
                <a:latin typeface="Britannic Bold" pitchFamily="34" charset="0"/>
              </a:rPr>
              <a:t>channel pemakai dasar, dapat dipergunakan untuk membawa suara </a:t>
            </a:r>
            <a:r>
              <a:rPr lang="en-US" sz="2400" dirty="0" smtClean="0">
                <a:latin typeface="Britannic Bold" pitchFamily="34" charset="0"/>
              </a:rPr>
              <a:t>digital </a:t>
            </a:r>
            <a:r>
              <a:rPr lang="id-ID" sz="2400" dirty="0" smtClean="0">
                <a:latin typeface="Britannic Bold" pitchFamily="34" charset="0"/>
              </a:rPr>
              <a:t>(64 Kbps PCM), data berkecepatan tinggi (circuit switched</a:t>
            </a:r>
            <a:r>
              <a:rPr lang="en-US" sz="2400" dirty="0" smtClean="0">
                <a:latin typeface="Britannic Bold" pitchFamily="34" charset="0"/>
              </a:rPr>
              <a:t> </a:t>
            </a:r>
            <a:r>
              <a:rPr lang="id-ID" sz="2400" dirty="0" smtClean="0">
                <a:latin typeface="Britannic Bold" pitchFamily="34" charset="0"/>
              </a:rPr>
              <a:t>dan packet switched), faksimile</a:t>
            </a:r>
            <a:r>
              <a:rPr lang="en-US" sz="2400" dirty="0" smtClean="0">
                <a:latin typeface="Britannic Bold" pitchFamily="34" charset="0"/>
              </a:rPr>
              <a:t>, </a:t>
            </a:r>
            <a:r>
              <a:rPr lang="id-ID" sz="2400" dirty="0" smtClean="0">
                <a:latin typeface="Britannic Bold" pitchFamily="34" charset="0"/>
              </a:rPr>
              <a:t>dan juga video.</a:t>
            </a:r>
            <a:endParaRPr lang="id-ID" sz="2400" dirty="0">
              <a:latin typeface="Britannic Bold" pitchFamily="34" charset="0"/>
            </a:endParaRPr>
          </a:p>
        </p:txBody>
      </p:sp>
      <p:sp>
        <p:nvSpPr>
          <p:cNvPr id="8" name="Content Placeholder 2"/>
          <p:cNvSpPr txBox="1">
            <a:spLocks/>
          </p:cNvSpPr>
          <p:nvPr/>
        </p:nvSpPr>
        <p:spPr>
          <a:xfrm>
            <a:off x="642910" y="3857628"/>
            <a:ext cx="7643866" cy="2500330"/>
          </a:xfrm>
          <a:prstGeom prst="rect">
            <a:avLst/>
          </a:prstGeom>
        </p:spPr>
        <p:txBody>
          <a:bodyPr vert="horz">
            <a:noAutofit/>
          </a:bodyPr>
          <a:lstStyle/>
          <a:p>
            <a:r>
              <a:rPr lang="id-ID" sz="2400" b="1" dirty="0" smtClean="0">
                <a:latin typeface="Britannic Bold" pitchFamily="34" charset="0"/>
              </a:rPr>
              <a:t>Channel D:</a:t>
            </a:r>
            <a:endParaRPr lang="en-US" sz="2400" b="1" dirty="0" smtClean="0">
              <a:latin typeface="Britannic Bold" pitchFamily="34" charset="0"/>
            </a:endParaRPr>
          </a:p>
          <a:p>
            <a:r>
              <a:rPr lang="id-ID" sz="2400" dirty="0" smtClean="0">
                <a:latin typeface="Britannic Bold" pitchFamily="34" charset="0"/>
              </a:rPr>
              <a:t>memiliki dua tujuan, pertama untuk membawa informasi pensinyalan kontrol panggilan circuit switched, dan kedua bisa dipakai untuk sebagai packet switching</a:t>
            </a:r>
            <a:r>
              <a:rPr lang="en-US" sz="2400" dirty="0" smtClean="0">
                <a:latin typeface="Britannic Bold" pitchFamily="34" charset="0"/>
              </a:rPr>
              <a:t> </a:t>
            </a:r>
            <a:r>
              <a:rPr lang="id-ID" sz="2400" dirty="0" smtClean="0">
                <a:latin typeface="Britannic Bold" pitchFamily="34" charset="0"/>
              </a:rPr>
              <a:t>atau hubungan jarak jauh berkecepatan rendah pada saat tidak ada informasi pensinyalan.</a:t>
            </a:r>
            <a:endParaRPr lang="id-ID" sz="2400" dirty="0">
              <a:latin typeface="Britann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1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ox(in)">
                                      <p:cBhvr>
                                        <p:cTn id="12" dur="10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10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ISDN </a:t>
            </a:r>
            <a:br>
              <a:rPr lang="en-US" sz="3200" dirty="0" smtClean="0">
                <a:solidFill>
                  <a:srgbClr val="FFFF00"/>
                </a:solidFill>
              </a:rPr>
            </a:br>
            <a:r>
              <a:rPr lang="en-US" sz="3200" dirty="0" smtClean="0">
                <a:solidFill>
                  <a:srgbClr val="FFFF00"/>
                </a:solidFill>
              </a:rPr>
              <a:t>(</a:t>
            </a:r>
            <a:r>
              <a:rPr lang="en-US" sz="3200" i="1" dirty="0" smtClean="0">
                <a:solidFill>
                  <a:srgbClr val="FFFF00"/>
                </a:solidFill>
              </a:rPr>
              <a:t>Integrated Services Digital Network)</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42</a:t>
            </a:fld>
            <a:endParaRPr lang="en-US"/>
          </a:p>
        </p:txBody>
      </p:sp>
      <p:sp>
        <p:nvSpPr>
          <p:cNvPr id="10" name="Content Placeholder 2"/>
          <p:cNvSpPr txBox="1">
            <a:spLocks/>
          </p:cNvSpPr>
          <p:nvPr/>
        </p:nvSpPr>
        <p:spPr>
          <a:xfrm>
            <a:off x="642910" y="1643050"/>
            <a:ext cx="7643866" cy="4643470"/>
          </a:xfrm>
          <a:prstGeom prst="rect">
            <a:avLst/>
          </a:prstGeom>
        </p:spPr>
        <p:txBody>
          <a:bodyPr vert="horz">
            <a:noAutofit/>
          </a:bodyPr>
          <a:lstStyle/>
          <a:p>
            <a:r>
              <a:rPr lang="id-ID" sz="2400" dirty="0" smtClean="0">
                <a:latin typeface="Britannic Bold" pitchFamily="34" charset="0"/>
              </a:rPr>
              <a:t>Ada layanan akses utama yaitu:</a:t>
            </a:r>
            <a:endParaRPr lang="en-US" sz="2400" dirty="0" smtClean="0">
              <a:latin typeface="Britannic Bold" pitchFamily="34" charset="0"/>
            </a:endParaRPr>
          </a:p>
          <a:p>
            <a:endParaRPr lang="en-US" sz="2400" dirty="0" smtClean="0">
              <a:latin typeface="Britannic Bold" pitchFamily="34" charset="0"/>
            </a:endParaRPr>
          </a:p>
          <a:p>
            <a:pPr marL="442913" indent="-442913">
              <a:buFont typeface="Wingdings" pitchFamily="2" charset="2"/>
              <a:buChar char="ü"/>
            </a:pPr>
            <a:r>
              <a:rPr lang="id-ID" sz="2400" dirty="0" smtClean="0">
                <a:latin typeface="Britannic Bold" pitchFamily="34" charset="0"/>
              </a:rPr>
              <a:t>BRI (</a:t>
            </a:r>
            <a:r>
              <a:rPr lang="id-ID" sz="2400" i="1" dirty="0" smtClean="0">
                <a:latin typeface="Britannic Bold" pitchFamily="34" charset="0"/>
              </a:rPr>
              <a:t>Basic Rate Interface</a:t>
            </a:r>
            <a:r>
              <a:rPr lang="id-ID" sz="2400" dirty="0" smtClean="0">
                <a:latin typeface="Britannic Bold" pitchFamily="34" charset="0"/>
              </a:rPr>
              <a:t>) </a:t>
            </a:r>
            <a:endParaRPr lang="en-US" sz="2400" dirty="0" smtClean="0">
              <a:latin typeface="Britannic Bold" pitchFamily="34" charset="0"/>
            </a:endParaRPr>
          </a:p>
          <a:p>
            <a:pPr marL="442913" indent="-442913"/>
            <a:r>
              <a:rPr lang="en-US" sz="2400" dirty="0" smtClean="0">
                <a:latin typeface="Britannic Bold" pitchFamily="34" charset="0"/>
              </a:rPr>
              <a:t>	</a:t>
            </a:r>
            <a:r>
              <a:rPr lang="id-ID" sz="2400" dirty="0" smtClean="0">
                <a:latin typeface="Britannic Bold" pitchFamily="34" charset="0"/>
              </a:rPr>
              <a:t>menyediakan 2 channel B dan 1 channel D, total 192 Kbps</a:t>
            </a:r>
            <a:r>
              <a:rPr lang="en-US" sz="2400" dirty="0" smtClean="0">
                <a:latin typeface="Britannic Bold" pitchFamily="34" charset="0"/>
              </a:rPr>
              <a:t>.</a:t>
            </a:r>
          </a:p>
          <a:p>
            <a:pPr marL="442913" indent="-442913">
              <a:buFont typeface="Wingdings" pitchFamily="2" charset="2"/>
              <a:buChar char="ü"/>
            </a:pPr>
            <a:endParaRPr lang="en-US" sz="2400" dirty="0" smtClean="0">
              <a:latin typeface="Britannic Bold" pitchFamily="34" charset="0"/>
            </a:endParaRPr>
          </a:p>
          <a:p>
            <a:pPr marL="442913" indent="-442913">
              <a:buFont typeface="Wingdings" pitchFamily="2" charset="2"/>
              <a:buChar char="ü"/>
            </a:pPr>
            <a:r>
              <a:rPr lang="id-ID" sz="2400" dirty="0" smtClean="0">
                <a:latin typeface="Britannic Bold" pitchFamily="34" charset="0"/>
              </a:rPr>
              <a:t>PRI (</a:t>
            </a:r>
            <a:r>
              <a:rPr lang="id-ID" sz="2400" i="1" dirty="0" smtClean="0">
                <a:latin typeface="Britannic Bold" pitchFamily="34" charset="0"/>
              </a:rPr>
              <a:t>Primary Rate Interface</a:t>
            </a:r>
            <a:r>
              <a:rPr lang="id-ID" sz="2400" dirty="0" smtClean="0">
                <a:latin typeface="Britannic Bold" pitchFamily="34" charset="0"/>
              </a:rPr>
              <a:t>).</a:t>
            </a:r>
            <a:endParaRPr lang="en-US" sz="2400" dirty="0" smtClean="0">
              <a:latin typeface="Britannic Bold" pitchFamily="34" charset="0"/>
            </a:endParaRPr>
          </a:p>
          <a:p>
            <a:pPr marL="442913" indent="-442913"/>
            <a:r>
              <a:rPr lang="en-US" sz="2400" dirty="0" smtClean="0">
                <a:latin typeface="Britannic Bold" pitchFamily="34" charset="0"/>
              </a:rPr>
              <a:t>	</a:t>
            </a:r>
            <a:r>
              <a:rPr lang="id-ID" sz="2400" dirty="0" smtClean="0">
                <a:latin typeface="Britannic Bold" pitchFamily="34" charset="0"/>
              </a:rPr>
              <a:t>menyediakan 23 channel B, dan 1 channel D (64 Kbps) dengan total 1,544 Mbps, atau 30 channel B ditambah 1 channel D (64 Kbps) dengan total 2,048 Mbps.</a:t>
            </a:r>
            <a:endParaRPr lang="id-ID" sz="2400" dirty="0">
              <a:latin typeface="Britann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1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ox(in)">
                                      <p:cBhvr>
                                        <p:cTn id="12" dur="10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box(in)">
                                      <p:cBhvr>
                                        <p:cTn id="17" dur="10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box(in)">
                                      <p:cBhvr>
                                        <p:cTn id="22" dur="10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box(in)">
                                      <p:cBhvr>
                                        <p:cTn id="27" dur="10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err="1" smtClean="0">
                <a:solidFill>
                  <a:srgbClr val="FFFF00"/>
                </a:solidFill>
              </a:rPr>
              <a:t>Jaringan</a:t>
            </a:r>
            <a:r>
              <a:rPr lang="en-US" sz="3200" dirty="0" smtClean="0">
                <a:solidFill>
                  <a:srgbClr val="FFFF00"/>
                </a:solidFill>
              </a:rPr>
              <a:t> </a:t>
            </a:r>
            <a:r>
              <a:rPr lang="en-US" sz="3200" dirty="0" err="1" smtClean="0">
                <a:solidFill>
                  <a:srgbClr val="FFFF00"/>
                </a:solidFill>
              </a:rPr>
              <a:t>Selular</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43</a:t>
            </a:fld>
            <a:endParaRPr lang="en-US"/>
          </a:p>
        </p:txBody>
      </p:sp>
      <p:sp>
        <p:nvSpPr>
          <p:cNvPr id="10" name="Content Placeholder 2"/>
          <p:cNvSpPr txBox="1">
            <a:spLocks/>
          </p:cNvSpPr>
          <p:nvPr/>
        </p:nvSpPr>
        <p:spPr>
          <a:xfrm>
            <a:off x="642910" y="1643050"/>
            <a:ext cx="7643866" cy="4643470"/>
          </a:xfrm>
          <a:prstGeom prst="rect">
            <a:avLst/>
          </a:prstGeom>
        </p:spPr>
        <p:txBody>
          <a:bodyPr vert="horz">
            <a:noAutofit/>
          </a:bodyPr>
          <a:lstStyle/>
          <a:p>
            <a:r>
              <a:rPr lang="id-ID" sz="2800" dirty="0" smtClean="0">
                <a:latin typeface="Britannic Bold" pitchFamily="34" charset="0"/>
              </a:rPr>
              <a:t>Jaringan ini cocok untuk melayani daerah dengan cakupan luas dan operasi mobile. </a:t>
            </a:r>
            <a:endParaRPr lang="en-US" sz="2800" dirty="0" smtClean="0">
              <a:latin typeface="Britannic Bold" pitchFamily="34" charset="0"/>
            </a:endParaRPr>
          </a:p>
          <a:p>
            <a:endParaRPr lang="en-US" sz="2800" dirty="0" smtClean="0">
              <a:latin typeface="Britannic Bold" pitchFamily="34" charset="0"/>
            </a:endParaRPr>
          </a:p>
          <a:p>
            <a:r>
              <a:rPr lang="id-ID" sz="2800" dirty="0" smtClean="0">
                <a:latin typeface="Britannic Bold" pitchFamily="34" charset="0"/>
              </a:rPr>
              <a:t>Jaringan ini memanfaatkan konsep microcell, teknik frequency reuse dan teknik handover. </a:t>
            </a:r>
            <a:endParaRPr lang="en-US" sz="2800" dirty="0" smtClean="0">
              <a:latin typeface="Britannic Bold" pitchFamily="34" charset="0"/>
            </a:endParaRPr>
          </a:p>
          <a:p>
            <a:endParaRPr lang="en-US" sz="2800" dirty="0" smtClean="0">
              <a:latin typeface="Britannic Bold" pitchFamily="34" charset="0"/>
            </a:endParaRPr>
          </a:p>
          <a:p>
            <a:r>
              <a:rPr lang="id-ID" sz="2800" dirty="0" smtClean="0">
                <a:latin typeface="Britannic Bold" pitchFamily="34" charset="0"/>
              </a:rPr>
              <a:t>Kelemahannya adalah memiliki kompleksitas perencanaan yang tinggi</a:t>
            </a:r>
            <a:endParaRPr lang="id-ID" sz="2800" dirty="0">
              <a:latin typeface="Britann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in)">
                                      <p:cBhvr>
                                        <p:cTn id="7" dur="1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ox(in)">
                                      <p:cBhvr>
                                        <p:cTn id="12" dur="10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box(in)">
                                      <p:cBhvr>
                                        <p:cTn id="17" dur="10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a:ln>
            <a:solidFill>
              <a:schemeClr val="tx1"/>
            </a:solidFill>
          </a:ln>
          <a:effectLst>
            <a:outerShdw blurRad="50800" dist="38100" dir="13500000" algn="br" rotWithShape="0">
              <a:prstClr val="black">
                <a:alpha val="40000"/>
              </a:prstClr>
            </a:outerShdw>
          </a:effectLst>
        </p:spPr>
        <p:txBody>
          <a:bodyPr>
            <a:normAutofit/>
          </a:bodyPr>
          <a:lstStyle/>
          <a:p>
            <a:r>
              <a:rPr lang="en-US" sz="3200" dirty="0" err="1" smtClean="0">
                <a:solidFill>
                  <a:srgbClr val="FFFF00"/>
                </a:solidFill>
              </a:rPr>
              <a:t>Jaringan</a:t>
            </a:r>
            <a:r>
              <a:rPr lang="en-US" sz="3200" dirty="0" smtClean="0">
                <a:solidFill>
                  <a:srgbClr val="FFFF00"/>
                </a:solidFill>
              </a:rPr>
              <a:t> </a:t>
            </a:r>
            <a:r>
              <a:rPr lang="en-US" sz="3200" dirty="0" err="1" smtClean="0">
                <a:solidFill>
                  <a:srgbClr val="FFFF00"/>
                </a:solidFill>
              </a:rPr>
              <a:t>Selular</a:t>
            </a:r>
            <a:endParaRPr lang="en-US" sz="3200" dirty="0">
              <a:solidFill>
                <a:srgbClr val="FFFF00"/>
              </a:solidFill>
            </a:endParaRPr>
          </a:p>
        </p:txBody>
      </p:sp>
      <p:sp>
        <p:nvSpPr>
          <p:cNvPr id="5" name="Date Placeholder 4"/>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44</a:t>
            </a:fld>
            <a:endParaRPr lang="en-US"/>
          </a:p>
        </p:txBody>
      </p:sp>
      <p:pic>
        <p:nvPicPr>
          <p:cNvPr id="8" name="Picture 7" descr="GAMBAR Jaringan Selular"/>
          <p:cNvPicPr/>
          <p:nvPr/>
        </p:nvPicPr>
        <p:blipFill>
          <a:blip r:embed="rId3" cstate="print"/>
          <a:srcRect/>
          <a:stretch>
            <a:fillRect/>
          </a:stretch>
        </p:blipFill>
        <p:spPr bwMode="auto">
          <a:xfrm>
            <a:off x="1701038" y="1551955"/>
            <a:ext cx="5657044" cy="49461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err="1" smtClean="0">
                <a:solidFill>
                  <a:srgbClr val="FFFF00"/>
                </a:solidFill>
              </a:rPr>
              <a:t>Komponen</a:t>
            </a:r>
            <a:r>
              <a:rPr lang="en-US" sz="3200" dirty="0" smtClean="0">
                <a:solidFill>
                  <a:srgbClr val="FFFF00"/>
                </a:solidFill>
              </a:rPr>
              <a:t> </a:t>
            </a:r>
            <a:r>
              <a:rPr lang="en-US" sz="3200" dirty="0" err="1" smtClean="0">
                <a:solidFill>
                  <a:srgbClr val="FFFF00"/>
                </a:solidFill>
              </a:rPr>
              <a:t>Komunikasi</a:t>
            </a:r>
            <a:r>
              <a:rPr lang="en-US" sz="3200" dirty="0" smtClean="0">
                <a:solidFill>
                  <a:srgbClr val="FFFF00"/>
                </a:solidFill>
              </a:rPr>
              <a:t> Data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10" name="Oval 9"/>
          <p:cNvSpPr/>
          <p:nvPr/>
        </p:nvSpPr>
        <p:spPr>
          <a:xfrm>
            <a:off x="428596" y="3357562"/>
            <a:ext cx="1785950" cy="121444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b="1" dirty="0" err="1" smtClean="0">
                <a:solidFill>
                  <a:srgbClr val="C00000"/>
                </a:solidFill>
              </a:rPr>
              <a:t>Unsur-Unsur</a:t>
            </a:r>
            <a:endParaRPr lang="en-US" sz="2400" b="1" dirty="0">
              <a:solidFill>
                <a:srgbClr val="C00000"/>
              </a:solidFill>
            </a:endParaRPr>
          </a:p>
        </p:txBody>
      </p:sp>
      <p:cxnSp>
        <p:nvCxnSpPr>
          <p:cNvPr id="12" name="Straight Arrow Connector 11"/>
          <p:cNvCxnSpPr>
            <a:stCxn id="10" idx="6"/>
            <a:endCxn id="16" idx="1"/>
          </p:cNvCxnSpPr>
          <p:nvPr/>
        </p:nvCxnSpPr>
        <p:spPr>
          <a:xfrm flipV="1">
            <a:off x="2214546" y="2333288"/>
            <a:ext cx="1571636" cy="1631497"/>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786182" y="2071678"/>
            <a:ext cx="1301959" cy="523220"/>
          </a:xfrm>
          <a:prstGeom prst="rect">
            <a:avLst/>
          </a:prstGeom>
          <a:noFill/>
        </p:spPr>
        <p:txBody>
          <a:bodyPr wrap="none" rtlCol="0">
            <a:spAutoFit/>
          </a:bodyPr>
          <a:lstStyle/>
          <a:p>
            <a:r>
              <a:rPr lang="en-US" sz="2800" b="1" dirty="0" smtClean="0"/>
              <a:t>Source</a:t>
            </a:r>
            <a:endParaRPr lang="en-US" sz="2800" b="1" dirty="0"/>
          </a:p>
        </p:txBody>
      </p:sp>
      <p:sp>
        <p:nvSpPr>
          <p:cNvPr id="17" name="TextBox 16"/>
          <p:cNvSpPr txBox="1"/>
          <p:nvPr/>
        </p:nvSpPr>
        <p:spPr>
          <a:xfrm>
            <a:off x="3786182" y="2857496"/>
            <a:ext cx="2119491" cy="523220"/>
          </a:xfrm>
          <a:prstGeom prst="rect">
            <a:avLst/>
          </a:prstGeom>
          <a:noFill/>
        </p:spPr>
        <p:txBody>
          <a:bodyPr wrap="none" rtlCol="0">
            <a:spAutoFit/>
          </a:bodyPr>
          <a:lstStyle/>
          <a:p>
            <a:r>
              <a:rPr lang="en-US" sz="2800" b="1" dirty="0" smtClean="0"/>
              <a:t>Transmitter</a:t>
            </a:r>
            <a:endParaRPr lang="en-US" sz="2800" b="1" dirty="0"/>
          </a:p>
        </p:txBody>
      </p:sp>
      <p:sp>
        <p:nvSpPr>
          <p:cNvPr id="18" name="TextBox 17"/>
          <p:cNvSpPr txBox="1"/>
          <p:nvPr/>
        </p:nvSpPr>
        <p:spPr>
          <a:xfrm>
            <a:off x="3786182" y="3643314"/>
            <a:ext cx="3046027" cy="523220"/>
          </a:xfrm>
          <a:prstGeom prst="rect">
            <a:avLst/>
          </a:prstGeom>
          <a:noFill/>
        </p:spPr>
        <p:txBody>
          <a:bodyPr wrap="none" rtlCol="0">
            <a:spAutoFit/>
          </a:bodyPr>
          <a:lstStyle/>
          <a:p>
            <a:r>
              <a:rPr lang="en-US" sz="2800" b="1" dirty="0" err="1" smtClean="0"/>
              <a:t>Sistem</a:t>
            </a:r>
            <a:r>
              <a:rPr lang="en-US" sz="2800" b="1" dirty="0" smtClean="0"/>
              <a:t> </a:t>
            </a:r>
            <a:r>
              <a:rPr lang="en-US" sz="2800" b="1" dirty="0" err="1" smtClean="0"/>
              <a:t>Transmisi</a:t>
            </a:r>
            <a:endParaRPr lang="en-US" sz="2800" b="1" dirty="0"/>
          </a:p>
        </p:txBody>
      </p:sp>
      <p:sp>
        <p:nvSpPr>
          <p:cNvPr id="19" name="TextBox 18"/>
          <p:cNvSpPr txBox="1"/>
          <p:nvPr/>
        </p:nvSpPr>
        <p:spPr>
          <a:xfrm>
            <a:off x="3786182" y="4429132"/>
            <a:ext cx="1601721" cy="523220"/>
          </a:xfrm>
          <a:prstGeom prst="rect">
            <a:avLst/>
          </a:prstGeom>
          <a:noFill/>
        </p:spPr>
        <p:txBody>
          <a:bodyPr wrap="none" rtlCol="0">
            <a:spAutoFit/>
          </a:bodyPr>
          <a:lstStyle/>
          <a:p>
            <a:r>
              <a:rPr lang="en-US" sz="2800" b="1" dirty="0" smtClean="0"/>
              <a:t>Receiver</a:t>
            </a:r>
            <a:endParaRPr lang="en-US" sz="2800" b="1" dirty="0"/>
          </a:p>
        </p:txBody>
      </p:sp>
      <p:sp>
        <p:nvSpPr>
          <p:cNvPr id="20" name="TextBox 19"/>
          <p:cNvSpPr txBox="1"/>
          <p:nvPr/>
        </p:nvSpPr>
        <p:spPr>
          <a:xfrm>
            <a:off x="3786182" y="5214950"/>
            <a:ext cx="2122697" cy="523220"/>
          </a:xfrm>
          <a:prstGeom prst="rect">
            <a:avLst/>
          </a:prstGeom>
          <a:noFill/>
        </p:spPr>
        <p:txBody>
          <a:bodyPr wrap="none" rtlCol="0">
            <a:spAutoFit/>
          </a:bodyPr>
          <a:lstStyle/>
          <a:p>
            <a:r>
              <a:rPr lang="en-US" sz="2800" b="1" dirty="0" smtClean="0"/>
              <a:t>Destination</a:t>
            </a:r>
            <a:endParaRPr lang="en-US" sz="2800" b="1" dirty="0"/>
          </a:p>
        </p:txBody>
      </p:sp>
      <p:cxnSp>
        <p:nvCxnSpPr>
          <p:cNvPr id="23" name="Straight Arrow Connector 22"/>
          <p:cNvCxnSpPr>
            <a:stCxn id="10" idx="6"/>
            <a:endCxn id="17" idx="1"/>
          </p:cNvCxnSpPr>
          <p:nvPr/>
        </p:nvCxnSpPr>
        <p:spPr>
          <a:xfrm flipV="1">
            <a:off x="2214546" y="3119106"/>
            <a:ext cx="1571636" cy="845679"/>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0" idx="6"/>
            <a:endCxn id="18" idx="1"/>
          </p:cNvCxnSpPr>
          <p:nvPr/>
        </p:nvCxnSpPr>
        <p:spPr>
          <a:xfrm flipV="1">
            <a:off x="2214546" y="3904924"/>
            <a:ext cx="1571636" cy="59861"/>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0" idx="6"/>
            <a:endCxn id="19" idx="1"/>
          </p:cNvCxnSpPr>
          <p:nvPr/>
        </p:nvCxnSpPr>
        <p:spPr>
          <a:xfrm>
            <a:off x="2214546" y="3964785"/>
            <a:ext cx="1571636" cy="725957"/>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0" idx="6"/>
            <a:endCxn id="20" idx="1"/>
          </p:cNvCxnSpPr>
          <p:nvPr/>
        </p:nvCxnSpPr>
        <p:spPr>
          <a:xfrm>
            <a:off x="2214546" y="3964785"/>
            <a:ext cx="1571636" cy="1511775"/>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diamond(in)">
                                      <p:cBhvr>
                                        <p:cTn id="11" dur="20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nodeType="clickEffect">
                                  <p:stCondLst>
                                    <p:cond delay="0"/>
                                  </p:stCondLst>
                                  <p:childTnLst>
                                    <p:animRot by="21600000">
                                      <p:cBhvr>
                                        <p:cTn id="15" dur="2000" fill="hold"/>
                                        <p:tgtEl>
                                          <p:spTgt spid="23"/>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diamond(in)">
                                      <p:cBhvr>
                                        <p:cTn id="20" dur="2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21600000">
                                      <p:cBhvr>
                                        <p:cTn id="24" dur="2000" fill="hold"/>
                                        <p:tgtEl>
                                          <p:spTgt spid="26"/>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diamond(in)">
                                      <p:cBhvr>
                                        <p:cTn id="29" dur="20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mph" presetSubtype="0" fill="hold" nodeType="clickEffect">
                                  <p:stCondLst>
                                    <p:cond delay="0"/>
                                  </p:stCondLst>
                                  <p:childTnLst>
                                    <p:animRot by="21600000">
                                      <p:cBhvr>
                                        <p:cTn id="33" dur="2000" fill="hold"/>
                                        <p:tgtEl>
                                          <p:spTgt spid="31"/>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amond(in)">
                                      <p:cBhvr>
                                        <p:cTn id="38" dur="20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21600000">
                                      <p:cBhvr>
                                        <p:cTn id="42" dur="2000" fill="hold"/>
                                        <p:tgtEl>
                                          <p:spTgt spid="34"/>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diamond(in)">
                                      <p:cBhvr>
                                        <p:cTn id="4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Model </a:t>
            </a:r>
            <a:r>
              <a:rPr lang="en-US" sz="3200" dirty="0" err="1" smtClean="0">
                <a:solidFill>
                  <a:srgbClr val="FFFF00"/>
                </a:solidFill>
              </a:rPr>
              <a:t>Komunikasi</a:t>
            </a:r>
            <a:r>
              <a:rPr lang="en-US" sz="3200" dirty="0" smtClean="0">
                <a:solidFill>
                  <a:srgbClr val="FFFF00"/>
                </a:solidFill>
              </a:rPr>
              <a:t> Data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500034" y="1643050"/>
            <a:ext cx="4895892" cy="523220"/>
          </a:xfrm>
          <a:prstGeom prst="rect">
            <a:avLst/>
          </a:prstGeom>
          <a:noFill/>
        </p:spPr>
        <p:txBody>
          <a:bodyPr wrap="none" rtlCol="0">
            <a:spAutoFit/>
          </a:bodyPr>
          <a:lstStyle/>
          <a:p>
            <a:r>
              <a:rPr lang="en-US" sz="2800" b="1" dirty="0" smtClean="0"/>
              <a:t>1. </a:t>
            </a:r>
            <a:r>
              <a:rPr lang="en-US" sz="2800" b="1" dirty="0" err="1" smtClean="0"/>
              <a:t>Komunikasi</a:t>
            </a:r>
            <a:r>
              <a:rPr lang="en-US" sz="2800" b="1" dirty="0" smtClean="0"/>
              <a:t> Data Simplex</a:t>
            </a:r>
            <a:endParaRPr lang="en-US" sz="2800" b="1" dirty="0"/>
          </a:p>
        </p:txBody>
      </p:sp>
      <p:pic>
        <p:nvPicPr>
          <p:cNvPr id="58370" name="Picture 1"/>
          <p:cNvPicPr>
            <a:picLocks noChangeAspect="1" noChangeArrowheads="1"/>
          </p:cNvPicPr>
          <p:nvPr/>
        </p:nvPicPr>
        <p:blipFill>
          <a:blip r:embed="rId3" cstate="print"/>
          <a:srcRect/>
          <a:stretch>
            <a:fillRect/>
          </a:stretch>
        </p:blipFill>
        <p:spPr bwMode="auto">
          <a:xfrm>
            <a:off x="3000364" y="2428868"/>
            <a:ext cx="3812580" cy="1500198"/>
          </a:xfrm>
          <a:prstGeom prst="rect">
            <a:avLst/>
          </a:prstGeom>
          <a:noFill/>
          <a:ln w="9525">
            <a:noFill/>
            <a:miter lim="800000"/>
            <a:headEnd/>
            <a:tailEnd/>
          </a:ln>
        </p:spPr>
      </p:pic>
      <p:sp>
        <p:nvSpPr>
          <p:cNvPr id="24" name="TextBox 23"/>
          <p:cNvSpPr txBox="1"/>
          <p:nvPr/>
        </p:nvSpPr>
        <p:spPr>
          <a:xfrm>
            <a:off x="500034" y="4071942"/>
            <a:ext cx="5585183" cy="523220"/>
          </a:xfrm>
          <a:prstGeom prst="rect">
            <a:avLst/>
          </a:prstGeom>
          <a:noFill/>
        </p:spPr>
        <p:txBody>
          <a:bodyPr wrap="none" rtlCol="0">
            <a:spAutoFit/>
          </a:bodyPr>
          <a:lstStyle/>
          <a:p>
            <a:r>
              <a:rPr lang="en-US" sz="2800" b="1" dirty="0" smtClean="0"/>
              <a:t>2. </a:t>
            </a:r>
            <a:r>
              <a:rPr lang="en-US" sz="2800" b="1" dirty="0" err="1" smtClean="0"/>
              <a:t>Komunikasi</a:t>
            </a:r>
            <a:r>
              <a:rPr lang="en-US" sz="2800" b="1" dirty="0" smtClean="0"/>
              <a:t> Data Half Duplex</a:t>
            </a:r>
            <a:endParaRPr lang="en-US" sz="2800" b="1" dirty="0"/>
          </a:p>
        </p:txBody>
      </p:sp>
      <p:pic>
        <p:nvPicPr>
          <p:cNvPr id="58371" name="Picture 2"/>
          <p:cNvPicPr>
            <a:picLocks noChangeAspect="1" noChangeArrowheads="1"/>
          </p:cNvPicPr>
          <p:nvPr/>
        </p:nvPicPr>
        <p:blipFill>
          <a:blip r:embed="rId4" cstate="print"/>
          <a:srcRect/>
          <a:stretch>
            <a:fillRect/>
          </a:stretch>
        </p:blipFill>
        <p:spPr bwMode="auto">
          <a:xfrm>
            <a:off x="1214414" y="4786322"/>
            <a:ext cx="6873356" cy="1428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Model </a:t>
            </a:r>
            <a:r>
              <a:rPr lang="en-US" sz="3200" dirty="0" err="1" smtClean="0">
                <a:solidFill>
                  <a:srgbClr val="FFFF00"/>
                </a:solidFill>
              </a:rPr>
              <a:t>Komunikasi</a:t>
            </a:r>
            <a:r>
              <a:rPr lang="en-US" sz="3200" dirty="0" smtClean="0">
                <a:solidFill>
                  <a:srgbClr val="FFFF00"/>
                </a:solidFill>
              </a:rPr>
              <a:t> Data</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2143116"/>
            <a:ext cx="5506636" cy="523220"/>
          </a:xfrm>
          <a:prstGeom prst="rect">
            <a:avLst/>
          </a:prstGeom>
          <a:noFill/>
        </p:spPr>
        <p:txBody>
          <a:bodyPr wrap="none" rtlCol="0">
            <a:spAutoFit/>
          </a:bodyPr>
          <a:lstStyle/>
          <a:p>
            <a:r>
              <a:rPr lang="en-US" sz="2800" b="1" dirty="0" smtClean="0"/>
              <a:t>3. </a:t>
            </a:r>
            <a:r>
              <a:rPr lang="en-US" sz="2800" b="1" dirty="0" err="1" smtClean="0"/>
              <a:t>Komunikasi</a:t>
            </a:r>
            <a:r>
              <a:rPr lang="en-US" sz="2800" b="1" dirty="0" smtClean="0"/>
              <a:t> Data Full Duplex</a:t>
            </a:r>
            <a:endParaRPr lang="en-US" sz="2800" b="1" dirty="0"/>
          </a:p>
        </p:txBody>
      </p:sp>
      <p:pic>
        <p:nvPicPr>
          <p:cNvPr id="59394" name="Picture 3"/>
          <p:cNvPicPr>
            <a:picLocks noChangeAspect="1" noChangeArrowheads="1"/>
          </p:cNvPicPr>
          <p:nvPr/>
        </p:nvPicPr>
        <p:blipFill>
          <a:blip r:embed="rId3" cstate="print"/>
          <a:srcRect/>
          <a:stretch>
            <a:fillRect/>
          </a:stretch>
        </p:blipFill>
        <p:spPr bwMode="auto">
          <a:xfrm>
            <a:off x="1357290" y="3143248"/>
            <a:ext cx="6683266" cy="1714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rgbClr val="FFFF00"/>
                </a:solidFill>
              </a:rPr>
              <a:t>Media </a:t>
            </a:r>
            <a:r>
              <a:rPr lang="en-US" sz="3200" dirty="0" err="1" smtClean="0">
                <a:solidFill>
                  <a:srgbClr val="FFFF00"/>
                </a:solidFill>
              </a:rPr>
              <a:t>Transmisi</a:t>
            </a:r>
            <a:endParaRPr lang="en-US" sz="3200" dirty="0">
              <a:solidFill>
                <a:srgbClr val="FFFF00"/>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714488"/>
            <a:ext cx="6133410" cy="523220"/>
          </a:xfrm>
          <a:prstGeom prst="rect">
            <a:avLst/>
          </a:prstGeom>
          <a:noFill/>
        </p:spPr>
        <p:txBody>
          <a:bodyPr wrap="none" rtlCol="0">
            <a:spAutoFit/>
          </a:bodyPr>
          <a:lstStyle/>
          <a:p>
            <a:r>
              <a:rPr lang="en-US" sz="2800" b="1" dirty="0" smtClean="0"/>
              <a:t>1.  Media </a:t>
            </a:r>
            <a:r>
              <a:rPr lang="en-US" sz="2800" b="1" dirty="0" err="1" smtClean="0"/>
              <a:t>Terpandu</a:t>
            </a:r>
            <a:r>
              <a:rPr lang="en-US" sz="2800" b="1" dirty="0" smtClean="0"/>
              <a:t> (Guided Media)</a:t>
            </a:r>
            <a:endParaRPr lang="en-US" sz="2800" b="1" dirty="0"/>
          </a:p>
        </p:txBody>
      </p:sp>
      <p:pic>
        <p:nvPicPr>
          <p:cNvPr id="8" name="Picture 7" descr="Struktur media terpandu"/>
          <p:cNvPicPr/>
          <p:nvPr/>
        </p:nvPicPr>
        <p:blipFill>
          <a:blip r:embed="rId3" cstate="print"/>
          <a:srcRect/>
          <a:stretch>
            <a:fillRect/>
          </a:stretch>
        </p:blipFill>
        <p:spPr bwMode="auto">
          <a:xfrm>
            <a:off x="857224" y="2571744"/>
            <a:ext cx="7530907" cy="27860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1143000"/>
          </a:xfrm>
          <a:ln>
            <a:solidFill>
              <a:schemeClr val="tx1"/>
            </a:solidFill>
          </a:ln>
          <a:effectLst>
            <a:outerShdw blurRad="50800" dist="38100" dir="13500000" algn="br" rotWithShape="0">
              <a:prstClr val="black">
                <a:alpha val="40000"/>
              </a:prstClr>
            </a:outerShdw>
          </a:effectLst>
        </p:spPr>
        <p:txBody>
          <a:bodyPr>
            <a:normAutofit/>
          </a:bodyPr>
          <a:lstStyle/>
          <a:p>
            <a:r>
              <a:rPr lang="en-US" sz="3200" dirty="0" smtClean="0">
                <a:solidFill>
                  <a:schemeClr val="accent1">
                    <a:lumMod val="75000"/>
                  </a:schemeClr>
                </a:solidFill>
              </a:rPr>
              <a:t>Guided Media</a:t>
            </a:r>
            <a:endParaRPr lang="en-US" sz="3200" dirty="0">
              <a:solidFill>
                <a:schemeClr val="accent1">
                  <a:lumMod val="75000"/>
                </a:schemeClr>
              </a:solidFill>
            </a:endParaRPr>
          </a:p>
        </p:txBody>
      </p:sp>
      <p:sp>
        <p:nvSpPr>
          <p:cNvPr id="7" name="Footer Placeholder 6"/>
          <p:cNvSpPr>
            <a:spLocks noGrp="1"/>
          </p:cNvSpPr>
          <p:nvPr>
            <p:ph type="ftr" sz="quarter" idx="11"/>
          </p:nvPr>
        </p:nvSpPr>
        <p:spPr>
          <a:xfrm>
            <a:off x="2428860" y="6421461"/>
            <a:ext cx="4876824" cy="365125"/>
          </a:xfrm>
        </p:spPr>
        <p:txBody>
          <a:bodyPr/>
          <a:lstStyle/>
          <a:p>
            <a:endParaRPr lang="en-US" dirty="0"/>
          </a:p>
        </p:txBody>
      </p:sp>
      <p:sp>
        <p:nvSpPr>
          <p:cNvPr id="22" name="TextBox 21"/>
          <p:cNvSpPr txBox="1"/>
          <p:nvPr/>
        </p:nvSpPr>
        <p:spPr>
          <a:xfrm>
            <a:off x="428596" y="1643050"/>
            <a:ext cx="2719014" cy="523220"/>
          </a:xfrm>
          <a:prstGeom prst="rect">
            <a:avLst/>
          </a:prstGeom>
          <a:noFill/>
        </p:spPr>
        <p:txBody>
          <a:bodyPr wrap="none" rtlCol="0">
            <a:spAutoFit/>
          </a:bodyPr>
          <a:lstStyle/>
          <a:p>
            <a:r>
              <a:rPr lang="en-US" sz="2800" b="1" dirty="0" smtClean="0"/>
              <a:t>1.  Twisted Pair</a:t>
            </a:r>
            <a:endParaRPr lang="en-US" sz="2800" b="1" dirty="0"/>
          </a:p>
        </p:txBody>
      </p:sp>
      <p:cxnSp>
        <p:nvCxnSpPr>
          <p:cNvPr id="9" name="Straight Arrow Connector 8"/>
          <p:cNvCxnSpPr>
            <a:stCxn id="22" idx="3"/>
            <a:endCxn id="10" idx="1"/>
          </p:cNvCxnSpPr>
          <p:nvPr/>
        </p:nvCxnSpPr>
        <p:spPr>
          <a:xfrm>
            <a:off x="3147610" y="1904660"/>
            <a:ext cx="995762" cy="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43372" y="1643050"/>
            <a:ext cx="813043" cy="523220"/>
          </a:xfrm>
          <a:prstGeom prst="rect">
            <a:avLst/>
          </a:prstGeom>
          <a:noFill/>
        </p:spPr>
        <p:txBody>
          <a:bodyPr wrap="none" rtlCol="0">
            <a:spAutoFit/>
          </a:bodyPr>
          <a:lstStyle/>
          <a:p>
            <a:r>
              <a:rPr lang="en-US" sz="2800" b="1" dirty="0" smtClean="0">
                <a:solidFill>
                  <a:srgbClr val="C00000"/>
                </a:solidFill>
              </a:rPr>
              <a:t>STP</a:t>
            </a:r>
            <a:endParaRPr lang="en-US" sz="2800" b="1" dirty="0">
              <a:solidFill>
                <a:srgbClr val="C00000"/>
              </a:solidFill>
            </a:endParaRPr>
          </a:p>
        </p:txBody>
      </p:sp>
      <p:cxnSp>
        <p:nvCxnSpPr>
          <p:cNvPr id="11" name="Straight Arrow Connector 10"/>
          <p:cNvCxnSpPr>
            <a:stCxn id="22" idx="3"/>
          </p:cNvCxnSpPr>
          <p:nvPr/>
        </p:nvCxnSpPr>
        <p:spPr>
          <a:xfrm>
            <a:off x="3147610" y="1904660"/>
            <a:ext cx="924324" cy="59723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43372" y="2214554"/>
            <a:ext cx="1071570" cy="523220"/>
          </a:xfrm>
          <a:prstGeom prst="rect">
            <a:avLst/>
          </a:prstGeom>
          <a:noFill/>
        </p:spPr>
        <p:txBody>
          <a:bodyPr wrap="square" rtlCol="0">
            <a:spAutoFit/>
          </a:bodyPr>
          <a:lstStyle/>
          <a:p>
            <a:r>
              <a:rPr lang="en-US" sz="2800" b="1" dirty="0" smtClean="0">
                <a:solidFill>
                  <a:srgbClr val="C00000"/>
                </a:solidFill>
              </a:rPr>
              <a:t>UTP</a:t>
            </a:r>
            <a:endParaRPr lang="en-US" sz="2800" b="1" dirty="0">
              <a:solidFill>
                <a:srgbClr val="C00000"/>
              </a:solidFill>
            </a:endParaRPr>
          </a:p>
        </p:txBody>
      </p:sp>
      <p:sp>
        <p:nvSpPr>
          <p:cNvPr id="19" name="Rectangle 18"/>
          <p:cNvSpPr/>
          <p:nvPr/>
        </p:nvSpPr>
        <p:spPr>
          <a:xfrm>
            <a:off x="323528" y="2636912"/>
            <a:ext cx="8640960" cy="3970318"/>
          </a:xfrm>
          <a:prstGeom prst="rect">
            <a:avLst/>
          </a:prstGeom>
        </p:spPr>
        <p:txBody>
          <a:bodyPr wrap="square">
            <a:spAutoFit/>
          </a:bodyPr>
          <a:lstStyle/>
          <a:p>
            <a:pPr marL="354013" indent="-354013">
              <a:buFont typeface="Wingdings" pitchFamily="2" charset="2"/>
              <a:buChar char="ü"/>
            </a:pPr>
            <a:r>
              <a:rPr lang="en-US" sz="2800" dirty="0" smtClean="0">
                <a:latin typeface="Britannic Bold" pitchFamily="34" charset="0"/>
              </a:rPr>
              <a:t>T</a:t>
            </a:r>
            <a:r>
              <a:rPr lang="id-ID" sz="2800" dirty="0" smtClean="0">
                <a:latin typeface="Britannic Bold" pitchFamily="34" charset="0"/>
              </a:rPr>
              <a:t>erdiri atas dua pasang kawat yang terpilin. </a:t>
            </a:r>
            <a:endParaRPr lang="en-US" sz="2800" dirty="0" smtClean="0">
              <a:latin typeface="Britannic Bold" pitchFamily="34" charset="0"/>
            </a:endParaRPr>
          </a:p>
          <a:p>
            <a:pPr marL="354013" indent="-354013">
              <a:buFont typeface="Wingdings" pitchFamily="2" charset="2"/>
              <a:buChar char="ü"/>
            </a:pPr>
            <a:r>
              <a:rPr lang="id-ID" sz="2800" dirty="0" smtClean="0">
                <a:latin typeface="Britannic Bold" pitchFamily="34" charset="0"/>
              </a:rPr>
              <a:t>Twisted-pair lebih tipis</a:t>
            </a:r>
            <a:endParaRPr lang="en-US" sz="2800" dirty="0" smtClean="0">
              <a:latin typeface="Britannic Bold" pitchFamily="34" charset="0"/>
            </a:endParaRPr>
          </a:p>
          <a:p>
            <a:pPr marL="354013" indent="-354013">
              <a:buFont typeface="Wingdings" pitchFamily="2" charset="2"/>
              <a:buChar char="ü"/>
            </a:pPr>
            <a:r>
              <a:rPr lang="en-US" sz="2800" dirty="0" smtClean="0">
                <a:latin typeface="Britannic Bold" pitchFamily="34" charset="0"/>
              </a:rPr>
              <a:t>L</a:t>
            </a:r>
            <a:r>
              <a:rPr lang="id-ID" sz="2800" dirty="0" smtClean="0">
                <a:latin typeface="Britannic Bold" pitchFamily="34" charset="0"/>
              </a:rPr>
              <a:t>ebih mudah putus, dan mengalami gangguan lain sewaktu kabel terpuntir atau kusut. </a:t>
            </a:r>
            <a:endParaRPr lang="en-US" sz="2800" dirty="0" smtClean="0">
              <a:latin typeface="Britannic Bold" pitchFamily="34" charset="0"/>
            </a:endParaRPr>
          </a:p>
          <a:p>
            <a:pPr marL="354013" indent="-354013">
              <a:buFont typeface="Wingdings" pitchFamily="2" charset="2"/>
              <a:buChar char="ü"/>
            </a:pPr>
            <a:r>
              <a:rPr lang="id-ID" sz="2800" dirty="0" smtClean="0">
                <a:latin typeface="Britannic Bold" pitchFamily="34" charset="0"/>
              </a:rPr>
              <a:t>Keunggulan dari kabel twisted-pair adalah dampaknya terhadap jaringan secara keseluruhan: apabila sebagian kabel twisted-pair rusak, tidak seluruh jaringan terhenti, sebagaimana yang mungkin terjadi pada coaxial. </a:t>
            </a:r>
            <a:endParaRPr lang="en-US" sz="2800" dirty="0">
              <a:latin typeface="Britannic Bold"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ustom 2">
      <a:majorFont>
        <a:latin typeface="Arial Narrow"/>
        <a:ea typeface=""/>
        <a:cs typeface=""/>
      </a:majorFont>
      <a:minorFont>
        <a:latin typeface="Arial Narrow"/>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1282</TotalTime>
  <Words>1577</Words>
  <Application>Microsoft Office PowerPoint</Application>
  <PresentationFormat>On-screen Show (4:3)</PresentationFormat>
  <Paragraphs>343</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Flow</vt:lpstr>
      <vt:lpstr>Jaringan Komputer</vt:lpstr>
      <vt:lpstr>Pengertian</vt:lpstr>
      <vt:lpstr>Dasar-dasar Teori Komunikasi Data</vt:lpstr>
      <vt:lpstr>Komponen Komunikasi Data</vt:lpstr>
      <vt:lpstr>Komponen Komunikasi Data</vt:lpstr>
      <vt:lpstr>Model Komunikasi Data</vt:lpstr>
      <vt:lpstr>Model Komunikasi Data</vt:lpstr>
      <vt:lpstr>Media Transmisi</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Guided Media</vt:lpstr>
      <vt:lpstr>Unguided Media</vt:lpstr>
      <vt:lpstr>Unguided Media</vt:lpstr>
      <vt:lpstr>Unguided Media</vt:lpstr>
      <vt:lpstr>Unguided Media</vt:lpstr>
      <vt:lpstr>Unguided Media</vt:lpstr>
      <vt:lpstr>Unguided Media</vt:lpstr>
      <vt:lpstr>Unguided Media</vt:lpstr>
      <vt:lpstr>Unguided Media</vt:lpstr>
      <vt:lpstr>Unguided Media</vt:lpstr>
      <vt:lpstr>Unguided Media</vt:lpstr>
      <vt:lpstr>Unguided Media</vt:lpstr>
      <vt:lpstr>Unguided Media</vt:lpstr>
      <vt:lpstr>Unguided Media</vt:lpstr>
      <vt:lpstr>ISDN  (Integrated Services Digital Network)</vt:lpstr>
      <vt:lpstr>ISDN  (Integrated Services Digital Network)</vt:lpstr>
      <vt:lpstr>ISDN  (Integrated Services Digital Network)</vt:lpstr>
      <vt:lpstr>ISDN  (Integrated Services Digital Network)</vt:lpstr>
      <vt:lpstr>ISDN  (Integrated Services Digital Network)</vt:lpstr>
      <vt:lpstr>Jaringan Selular</vt:lpstr>
      <vt:lpstr>Jaringan Selular</vt:lpstr>
    </vt:vector>
  </TitlesOfParts>
  <Company>Caraka Media Persada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Yuli Haryanto</dc:creator>
  <cp:lastModifiedBy>A R F I</cp:lastModifiedBy>
  <cp:revision>150</cp:revision>
  <dcterms:created xsi:type="dcterms:W3CDTF">2011-03-22T11:54:04Z</dcterms:created>
  <dcterms:modified xsi:type="dcterms:W3CDTF">2020-07-30T12:12:08Z</dcterms:modified>
</cp:coreProperties>
</file>