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7B451-CF51-48FC-AE32-0C882622F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3/30/2011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6EEE8-59B8-45D4-B00C-75EF1A1784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6EEE8-59B8-45D4-B00C-75EF1A1784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3/30/2011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5DC7DB-44DB-44B0-B1A3-99A53CA97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057268"/>
          </a:xfrm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Jaringan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Komputer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0034" y="5929330"/>
            <a:ext cx="8072494" cy="54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28596" y="2143116"/>
            <a:ext cx="8229600" cy="1057268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 err="1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Datalink</a:t>
            </a:r>
            <a:r>
              <a:rPr kumimoji="0" lang="en-US" sz="2800" b="1" i="0" u="none" strike="noStrike" kern="1200" cap="all" spc="0" normalizeH="0" baseline="0" noProof="0" dirty="0" smtClean="0">
                <a:ln w="6350">
                  <a:noFill/>
                </a:ln>
                <a:solidFill>
                  <a:srgbClr val="FFFF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layer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Pemecahan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Bit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58" y="3786190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57290" y="1928802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Karakter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Penghitung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57290" y="3071810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Pemberian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Karakter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Awal</a:t>
            </a:r>
            <a:r>
              <a:rPr lang="en-US" sz="2400" b="1" dirty="0" smtClean="0">
                <a:solidFill>
                  <a:srgbClr val="FF0000"/>
                </a:solidFill>
              </a:rPr>
              <a:t>  &amp; </a:t>
            </a:r>
            <a:r>
              <a:rPr lang="en-US" sz="2400" b="1" dirty="0" err="1" smtClean="0">
                <a:solidFill>
                  <a:srgbClr val="FF0000"/>
                </a:solidFill>
              </a:rPr>
              <a:t>Akhir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357290" y="4286256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Pemberian</a:t>
            </a:r>
            <a:r>
              <a:rPr lang="en-US" sz="2400" b="1" dirty="0" smtClean="0">
                <a:solidFill>
                  <a:srgbClr val="FF0000"/>
                </a:solidFill>
              </a:rPr>
              <a:t> Flag </a:t>
            </a:r>
            <a:r>
              <a:rPr lang="en-US" sz="2400" b="1" dirty="0" err="1" smtClean="0">
                <a:solidFill>
                  <a:srgbClr val="FF0000"/>
                </a:solidFill>
              </a:rPr>
              <a:t>Awal</a:t>
            </a:r>
            <a:r>
              <a:rPr lang="en-US" sz="2400" b="1" dirty="0" smtClean="0">
                <a:solidFill>
                  <a:srgbClr val="FF0000"/>
                </a:solidFill>
              </a:rPr>
              <a:t> &amp; </a:t>
            </a:r>
            <a:r>
              <a:rPr lang="en-US" sz="2400" b="1" dirty="0" err="1" smtClean="0">
                <a:solidFill>
                  <a:srgbClr val="FF0000"/>
                </a:solidFill>
              </a:rPr>
              <a:t>Akhir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357290" y="5500702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Pelanggaran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Pengkodean</a:t>
            </a:r>
            <a:r>
              <a:rPr lang="en-US" sz="2400" b="1" dirty="0" smtClean="0">
                <a:solidFill>
                  <a:srgbClr val="FF0000"/>
                </a:solidFill>
              </a:rPr>
              <a:t> Physical Layer</a:t>
            </a:r>
            <a:endParaRPr lang="id-ID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Pemecahan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Bit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357158" y="3357562"/>
          <a:ext cx="82295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4282" y="1500174"/>
            <a:ext cx="4000528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Karakter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Penghitung</a:t>
            </a:r>
            <a:endParaRPr lang="id-ID" sz="24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78563" y="2964653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750993" y="2963859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322629" y="2963859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5894397" y="2963859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0034" y="2643182"/>
            <a:ext cx="571504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928794" y="2285992"/>
            <a:ext cx="2396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Karakter</a:t>
            </a:r>
            <a:r>
              <a:rPr lang="en-US" b="1" dirty="0" smtClean="0"/>
              <a:t> </a:t>
            </a:r>
            <a:r>
              <a:rPr lang="en-US" b="1" dirty="0" err="1" smtClean="0"/>
              <a:t>Penghitung</a:t>
            </a:r>
            <a:endParaRPr lang="id-ID" b="1" dirty="0"/>
          </a:p>
        </p:txBody>
      </p:sp>
      <p:graphicFrame>
        <p:nvGraphicFramePr>
          <p:cNvPr id="24" name="Content Placeholder 14"/>
          <p:cNvGraphicFramePr>
            <a:graphicFrameLocks/>
          </p:cNvGraphicFramePr>
          <p:nvPr/>
        </p:nvGraphicFramePr>
        <p:xfrm>
          <a:off x="428596" y="5500702"/>
          <a:ext cx="82295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>
            <a:off x="250001" y="5107793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822431" y="5106999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035421" y="5106999"/>
            <a:ext cx="6429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85918" y="442913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Error</a:t>
            </a:r>
            <a:endParaRPr lang="id-ID" b="1" dirty="0"/>
          </a:p>
        </p:txBody>
      </p:sp>
      <p:sp>
        <p:nvSpPr>
          <p:cNvPr id="31" name="Rectangle 30"/>
          <p:cNvSpPr/>
          <p:nvPr/>
        </p:nvSpPr>
        <p:spPr>
          <a:xfrm>
            <a:off x="4000496" y="4429132"/>
            <a:ext cx="3307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Penghubung</a:t>
            </a:r>
            <a:r>
              <a:rPr lang="en-US" b="1" dirty="0" smtClean="0"/>
              <a:t> </a:t>
            </a:r>
            <a:r>
              <a:rPr lang="en-US" b="1" dirty="0" err="1" smtClean="0"/>
              <a:t>karakter</a:t>
            </a:r>
            <a:r>
              <a:rPr lang="en-US" b="1" dirty="0" smtClean="0"/>
              <a:t>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Pemecahan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Bit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4282" y="1500174"/>
            <a:ext cx="5715040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Pemberian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karakter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awal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akhir</a:t>
            </a:r>
            <a:endParaRPr lang="id-ID" sz="2400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endCxn id="48" idx="2"/>
          </p:cNvCxnSpPr>
          <p:nvPr/>
        </p:nvCxnSpPr>
        <p:spPr>
          <a:xfrm rot="10800000">
            <a:off x="3714744" y="4357694"/>
            <a:ext cx="642942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311917" y="4559866"/>
            <a:ext cx="2403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DLE yang </a:t>
            </a:r>
            <a:r>
              <a:rPr lang="en-US" b="1" dirty="0" err="1" smtClean="0"/>
              <a:t>disisipkan</a:t>
            </a:r>
            <a:endParaRPr lang="id-ID" b="1" dirty="0"/>
          </a:p>
        </p:txBody>
      </p:sp>
      <p:sp>
        <p:nvSpPr>
          <p:cNvPr id="28" name="Rectangle 27"/>
          <p:cNvSpPr/>
          <p:nvPr/>
        </p:nvSpPr>
        <p:spPr>
          <a:xfrm>
            <a:off x="714348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29" name="Rectangle 28"/>
          <p:cNvSpPr/>
          <p:nvPr/>
        </p:nvSpPr>
        <p:spPr>
          <a:xfrm>
            <a:off x="1643042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STX</a:t>
            </a:r>
            <a:endParaRPr lang="id-ID" b="1" dirty="0"/>
          </a:p>
        </p:txBody>
      </p:sp>
      <p:sp>
        <p:nvSpPr>
          <p:cNvPr id="32" name="Rectangle 31"/>
          <p:cNvSpPr/>
          <p:nvPr/>
        </p:nvSpPr>
        <p:spPr>
          <a:xfrm>
            <a:off x="2500298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id-ID" b="1" dirty="0"/>
          </a:p>
        </p:txBody>
      </p:sp>
      <p:sp>
        <p:nvSpPr>
          <p:cNvPr id="33" name="Rectangle 32"/>
          <p:cNvSpPr/>
          <p:nvPr/>
        </p:nvSpPr>
        <p:spPr>
          <a:xfrm>
            <a:off x="3357554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34" name="Rectangle 33"/>
          <p:cNvSpPr/>
          <p:nvPr/>
        </p:nvSpPr>
        <p:spPr>
          <a:xfrm>
            <a:off x="4286248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id-ID" b="1" dirty="0"/>
          </a:p>
        </p:txBody>
      </p:sp>
      <p:sp>
        <p:nvSpPr>
          <p:cNvPr id="35" name="Rectangle 34"/>
          <p:cNvSpPr/>
          <p:nvPr/>
        </p:nvSpPr>
        <p:spPr>
          <a:xfrm>
            <a:off x="5214942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36" name="Rectangle 35"/>
          <p:cNvSpPr/>
          <p:nvPr/>
        </p:nvSpPr>
        <p:spPr>
          <a:xfrm>
            <a:off x="6143636" y="2428868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ETX</a:t>
            </a:r>
            <a:endParaRPr lang="id-ID" b="1" dirty="0"/>
          </a:p>
        </p:txBody>
      </p:sp>
      <p:sp>
        <p:nvSpPr>
          <p:cNvPr id="37" name="Rectangle 36"/>
          <p:cNvSpPr/>
          <p:nvPr/>
        </p:nvSpPr>
        <p:spPr>
          <a:xfrm>
            <a:off x="714348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38" name="Rectangle 37"/>
          <p:cNvSpPr/>
          <p:nvPr/>
        </p:nvSpPr>
        <p:spPr>
          <a:xfrm>
            <a:off x="1643042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STX</a:t>
            </a:r>
            <a:endParaRPr lang="id-ID" b="1" dirty="0"/>
          </a:p>
        </p:txBody>
      </p:sp>
      <p:sp>
        <p:nvSpPr>
          <p:cNvPr id="39" name="Rectangle 38"/>
          <p:cNvSpPr/>
          <p:nvPr/>
        </p:nvSpPr>
        <p:spPr>
          <a:xfrm>
            <a:off x="2500298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id-ID" b="1" dirty="0"/>
          </a:p>
        </p:txBody>
      </p:sp>
      <p:sp>
        <p:nvSpPr>
          <p:cNvPr id="40" name="Rectangle 39"/>
          <p:cNvSpPr/>
          <p:nvPr/>
        </p:nvSpPr>
        <p:spPr>
          <a:xfrm>
            <a:off x="4286248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41" name="Rectangle 40"/>
          <p:cNvSpPr/>
          <p:nvPr/>
        </p:nvSpPr>
        <p:spPr>
          <a:xfrm>
            <a:off x="5214942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id-ID" b="1" dirty="0"/>
          </a:p>
        </p:txBody>
      </p:sp>
      <p:sp>
        <p:nvSpPr>
          <p:cNvPr id="42" name="Rectangle 41"/>
          <p:cNvSpPr/>
          <p:nvPr/>
        </p:nvSpPr>
        <p:spPr>
          <a:xfrm>
            <a:off x="6143636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43" name="Rectangle 42"/>
          <p:cNvSpPr/>
          <p:nvPr/>
        </p:nvSpPr>
        <p:spPr>
          <a:xfrm>
            <a:off x="7072330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ETX</a:t>
            </a:r>
            <a:endParaRPr lang="id-ID" b="1" dirty="0"/>
          </a:p>
        </p:txBody>
      </p:sp>
      <p:sp>
        <p:nvSpPr>
          <p:cNvPr id="48" name="Rectangle 47"/>
          <p:cNvSpPr/>
          <p:nvPr/>
        </p:nvSpPr>
        <p:spPr>
          <a:xfrm>
            <a:off x="3357554" y="3643314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49" name="Rectangle 48"/>
          <p:cNvSpPr/>
          <p:nvPr/>
        </p:nvSpPr>
        <p:spPr>
          <a:xfrm>
            <a:off x="714348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50" name="Rectangle 49"/>
          <p:cNvSpPr/>
          <p:nvPr/>
        </p:nvSpPr>
        <p:spPr>
          <a:xfrm>
            <a:off x="1643042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STX</a:t>
            </a:r>
            <a:endParaRPr lang="id-ID" b="1" dirty="0"/>
          </a:p>
        </p:txBody>
      </p:sp>
      <p:sp>
        <p:nvSpPr>
          <p:cNvPr id="51" name="Rectangle 50"/>
          <p:cNvSpPr/>
          <p:nvPr/>
        </p:nvSpPr>
        <p:spPr>
          <a:xfrm>
            <a:off x="2500298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id-ID" b="1" dirty="0"/>
          </a:p>
        </p:txBody>
      </p:sp>
      <p:sp>
        <p:nvSpPr>
          <p:cNvPr id="52" name="Rectangle 51"/>
          <p:cNvSpPr/>
          <p:nvPr/>
        </p:nvSpPr>
        <p:spPr>
          <a:xfrm>
            <a:off x="3357554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53" name="Rectangle 52"/>
          <p:cNvSpPr/>
          <p:nvPr/>
        </p:nvSpPr>
        <p:spPr>
          <a:xfrm>
            <a:off x="4286248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id-ID" b="1" dirty="0"/>
          </a:p>
        </p:txBody>
      </p:sp>
      <p:sp>
        <p:nvSpPr>
          <p:cNvPr id="54" name="Rectangle 53"/>
          <p:cNvSpPr/>
          <p:nvPr/>
        </p:nvSpPr>
        <p:spPr>
          <a:xfrm>
            <a:off x="5214942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DLE</a:t>
            </a:r>
            <a:endParaRPr lang="id-ID" b="1" dirty="0"/>
          </a:p>
        </p:txBody>
      </p:sp>
      <p:sp>
        <p:nvSpPr>
          <p:cNvPr id="55" name="Rectangle 54"/>
          <p:cNvSpPr/>
          <p:nvPr/>
        </p:nvSpPr>
        <p:spPr>
          <a:xfrm>
            <a:off x="6143636" y="5214950"/>
            <a:ext cx="71438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ETX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Pemecahan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Bit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7158" y="2143116"/>
            <a:ext cx="8072494" cy="1214446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50000"/>
              </a:lnSpc>
              <a:buSzPct val="100000"/>
              <a:buFont typeface="Wingdings" pitchFamily="2" charset="2"/>
              <a:buChar char="q"/>
              <a:defRPr/>
            </a:pP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bagi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yang encoding </a:t>
            </a: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medium </a:t>
            </a:r>
            <a:r>
              <a:rPr lang="en-US" sz="2400" b="1" dirty="0" err="1" smtClean="0">
                <a:latin typeface="+mj-lt"/>
              </a:rPr>
              <a:t>fisiknya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mengandung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pengulangan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4282" y="1500174"/>
            <a:ext cx="5715040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Pemberian</a:t>
            </a:r>
            <a:r>
              <a:rPr lang="en-US" sz="2400" b="1" dirty="0" smtClean="0">
                <a:solidFill>
                  <a:srgbClr val="FF0000"/>
                </a:solidFill>
              </a:rPr>
              <a:t> Flag </a:t>
            </a:r>
            <a:r>
              <a:rPr lang="en-US" sz="2400" b="1" dirty="0" err="1" smtClean="0">
                <a:solidFill>
                  <a:srgbClr val="FF0000"/>
                </a:solidFill>
              </a:rPr>
              <a:t>awal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akhir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57158" y="3357562"/>
            <a:ext cx="8072494" cy="7143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Encoding bit 1 data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2 bit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fisik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57158" y="4143380"/>
            <a:ext cx="8072494" cy="121444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Bit 1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pasangan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tinggi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rendah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bit 0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pasangan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rendah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tinggi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57158" y="5429264"/>
            <a:ext cx="8072494" cy="78581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Kombinasi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digunakan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9" grpId="0" build="p"/>
      <p:bldP spid="2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Pemecahan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Bit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4" name="Content Placeholder 14"/>
          <p:cNvGraphicFramePr>
            <a:graphicFrameLocks noGrp="1"/>
          </p:cNvGraphicFramePr>
          <p:nvPr>
            <p:ph idx="1"/>
          </p:nvPr>
        </p:nvGraphicFramePr>
        <p:xfrm>
          <a:off x="357158" y="2500306"/>
          <a:ext cx="75965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6" name="Content Placeholder 14"/>
          <p:cNvGraphicFramePr>
            <a:graphicFrameLocks noGrp="1"/>
          </p:cNvGraphicFramePr>
          <p:nvPr>
            <p:ph idx="4294967295"/>
          </p:nvPr>
        </p:nvGraphicFramePr>
        <p:xfrm>
          <a:off x="0" y="3643313"/>
          <a:ext cx="82868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  <a:gridCol w="306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1" name="Content Placeholder 14"/>
          <p:cNvGraphicFramePr>
            <a:graphicFrameLocks noGrp="1"/>
          </p:cNvGraphicFramePr>
          <p:nvPr>
            <p:ph idx="4294967295"/>
          </p:nvPr>
        </p:nvGraphicFramePr>
        <p:xfrm>
          <a:off x="0" y="5286375"/>
          <a:ext cx="75965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  <a:gridCol w="31652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14282" y="1500174"/>
            <a:ext cx="5715040" cy="5000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Pemberian</a:t>
            </a:r>
            <a:r>
              <a:rPr lang="en-US" sz="2400" b="1" dirty="0" smtClean="0">
                <a:solidFill>
                  <a:srgbClr val="FF0000"/>
                </a:solidFill>
              </a:rPr>
              <a:t> Flag </a:t>
            </a:r>
            <a:r>
              <a:rPr lang="en-US" sz="2400" b="1" dirty="0" err="1" smtClean="0">
                <a:solidFill>
                  <a:srgbClr val="FF0000"/>
                </a:solidFill>
              </a:rPr>
              <a:t>awal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akhir</a:t>
            </a:r>
            <a:endParaRPr lang="id-ID" sz="2400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31" idx="1"/>
          </p:cNvCxnSpPr>
          <p:nvPr/>
        </p:nvCxnSpPr>
        <p:spPr>
          <a:xfrm rot="10800000">
            <a:off x="3286116" y="4071942"/>
            <a:ext cx="357190" cy="5418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643306" y="4429132"/>
            <a:ext cx="1576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Pengisian</a:t>
            </a:r>
            <a:r>
              <a:rPr lang="en-US" b="1" dirty="0" smtClean="0"/>
              <a:t> bit</a:t>
            </a:r>
            <a:endParaRPr lang="id-ID" b="1" dirty="0"/>
          </a:p>
        </p:txBody>
      </p:sp>
      <p:cxnSp>
        <p:nvCxnSpPr>
          <p:cNvPr id="56" name="Straight Arrow Connector 55"/>
          <p:cNvCxnSpPr>
            <a:stCxn id="31" idx="0"/>
          </p:cNvCxnSpPr>
          <p:nvPr/>
        </p:nvCxnSpPr>
        <p:spPr>
          <a:xfrm rot="5400000" flipH="1" flipV="1">
            <a:off x="4573120" y="3930187"/>
            <a:ext cx="357169" cy="6407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3"/>
          </p:cNvCxnSpPr>
          <p:nvPr/>
        </p:nvCxnSpPr>
        <p:spPr>
          <a:xfrm flipV="1">
            <a:off x="5219379" y="4071942"/>
            <a:ext cx="1710075" cy="5418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Pengertian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15370" cy="1928826"/>
          </a:xfrm>
        </p:spPr>
        <p:txBody>
          <a:bodyPr>
            <a:noAutofit/>
          </a:bodyPr>
          <a:lstStyle/>
          <a:p>
            <a:pPr marL="354013" indent="-354013">
              <a:lnSpc>
                <a:spcPct val="150000"/>
              </a:lnSpc>
              <a:buSzPct val="100000"/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Melakukan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konversi</a:t>
            </a:r>
            <a:r>
              <a:rPr lang="en-US" sz="2400" b="1" dirty="0" smtClean="0">
                <a:latin typeface="+mj-lt"/>
              </a:rPr>
              <a:t> frame-frame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berisi</a:t>
            </a:r>
            <a:r>
              <a:rPr lang="en-US" sz="2400" b="1" dirty="0" smtClean="0">
                <a:latin typeface="+mj-lt"/>
              </a:rPr>
              <a:t> data yang </a:t>
            </a:r>
            <a:r>
              <a:rPr lang="en-US" sz="2400" b="1" dirty="0" err="1" smtClean="0">
                <a:latin typeface="+mj-lt"/>
              </a:rPr>
              <a:t>dikirimkan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menjadi</a:t>
            </a:r>
            <a:r>
              <a:rPr lang="en-US" sz="2400" b="1" dirty="0" smtClean="0">
                <a:latin typeface="+mj-lt"/>
              </a:rPr>
              <a:t> bit-bit </a:t>
            </a:r>
            <a:r>
              <a:rPr lang="en-US" sz="2400" b="1" dirty="0" err="1" smtClean="0">
                <a:latin typeface="+mj-lt"/>
              </a:rPr>
              <a:t>mentah</a:t>
            </a:r>
            <a:r>
              <a:rPr lang="en-US" sz="2400" b="1" dirty="0" smtClean="0">
                <a:latin typeface="+mj-lt"/>
              </a:rPr>
              <a:t> agar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diproses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oleh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lapisan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fisik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71472" y="3500438"/>
            <a:ext cx="8072494" cy="250033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54013" lvl="0" indent="-354013">
              <a:lnSpc>
                <a:spcPct val="15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Lapisan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ini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merupakan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lapisan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melakukan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transmisi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antara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perangkat-perangkat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saling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berdekatan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sebuah</a:t>
            </a:r>
            <a:r>
              <a:rPr lang="en-US" sz="2400" b="1" dirty="0" smtClean="0">
                <a:latin typeface="+mj-lt"/>
              </a:rPr>
              <a:t> WAN </a:t>
            </a:r>
            <a:r>
              <a:rPr lang="en-US" sz="2400" b="1" dirty="0" err="1" smtClean="0">
                <a:latin typeface="+mj-lt"/>
              </a:rPr>
              <a:t>atau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antara</a:t>
            </a:r>
            <a:r>
              <a:rPr lang="en-US" sz="2400" b="1" dirty="0" smtClean="0">
                <a:latin typeface="+mj-lt"/>
              </a:rPr>
              <a:t> node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segmen</a:t>
            </a:r>
            <a:r>
              <a:rPr lang="en-US" sz="2400" b="1" dirty="0" smtClean="0">
                <a:latin typeface="+mj-lt"/>
              </a:rPr>
              <a:t> LAN yang </a:t>
            </a:r>
            <a:r>
              <a:rPr lang="en-US" sz="2400" b="1" dirty="0" err="1" smtClean="0">
                <a:latin typeface="+mj-lt"/>
              </a:rPr>
              <a:t>sama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Pengertian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00174"/>
            <a:ext cx="8215370" cy="2500330"/>
          </a:xfrm>
        </p:spPr>
        <p:txBody>
          <a:bodyPr>
            <a:noAutofit/>
          </a:bodyPr>
          <a:lstStyle/>
          <a:p>
            <a:pPr marL="354013" indent="-354013">
              <a:lnSpc>
                <a:spcPct val="150000"/>
              </a:lnSpc>
              <a:buSzPct val="100000"/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Lapisan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ini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bertanggung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jawab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membuat</a:t>
            </a:r>
            <a:r>
              <a:rPr lang="en-US" sz="2400" b="1" dirty="0" smtClean="0">
                <a:latin typeface="+mj-lt"/>
              </a:rPr>
              <a:t> frame, flow control, </a:t>
            </a:r>
            <a:r>
              <a:rPr lang="en-US" sz="2400" b="1" dirty="0" err="1" smtClean="0">
                <a:latin typeface="+mj-lt"/>
              </a:rPr>
              <a:t>koreksi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kesalahan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pentransmisian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ulang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terhadap</a:t>
            </a:r>
            <a:r>
              <a:rPr lang="en-US" sz="2400" b="1" dirty="0" smtClean="0">
                <a:latin typeface="+mj-lt"/>
              </a:rPr>
              <a:t> frame yang </a:t>
            </a:r>
            <a:r>
              <a:rPr lang="en-US" sz="2400" b="1" dirty="0" err="1" smtClean="0">
                <a:latin typeface="+mj-lt"/>
              </a:rPr>
              <a:t>dianggap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gagal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71472" y="4000504"/>
            <a:ext cx="8072494" cy="250033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54013" lvl="0" indent="-354013">
              <a:lnSpc>
                <a:spcPct val="15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ü"/>
            </a:pPr>
            <a:r>
              <a:rPr lang="en-US" sz="2400" b="1" dirty="0" err="1" smtClean="0">
                <a:latin typeface="+mj-lt"/>
              </a:rPr>
              <a:t>Tugas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utamanya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sebagai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fasilitas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transmisi</a:t>
            </a:r>
            <a:r>
              <a:rPr lang="en-US" sz="2400" b="1" dirty="0" smtClean="0">
                <a:latin typeface="+mj-lt"/>
              </a:rPr>
              <a:t> raw data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mentransformasi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tersebut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saluran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bebas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kesalahan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transmisi</a:t>
            </a:r>
            <a:r>
              <a:rPr lang="en-US" sz="2400" b="1" dirty="0" smtClean="0">
                <a:latin typeface="+mj-lt"/>
              </a:rPr>
              <a:t>.</a:t>
            </a:r>
            <a:endParaRPr kumimoji="0" lang="en-US" sz="24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A.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Masalah-masalah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Rancangan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Datalink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Layer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1357322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+mj-lt"/>
              </a:rPr>
              <a:t>Terjadinya</a:t>
            </a:r>
            <a:r>
              <a:rPr lang="en-US" sz="2400" b="1" dirty="0" smtClean="0">
                <a:latin typeface="+mj-lt"/>
              </a:rPr>
              <a:t> noise </a:t>
            </a: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saluran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merusak</a:t>
            </a:r>
            <a:r>
              <a:rPr lang="en-US" sz="2400" b="1" dirty="0" smtClean="0">
                <a:latin typeface="+mj-lt"/>
              </a:rPr>
              <a:t>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58" y="2643182"/>
            <a:ext cx="8358246" cy="18573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+mj-lt"/>
              <a:buAutoNum type="arabicPeriod" startAt="2"/>
            </a:pPr>
            <a:r>
              <a:rPr lang="en-US" sz="2400" b="1" dirty="0" err="1" smtClean="0">
                <a:latin typeface="+mj-lt"/>
              </a:rPr>
              <a:t>Mengusahakan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kelancaran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proses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pengiriman</a:t>
            </a:r>
            <a:r>
              <a:rPr lang="en-US" sz="2400" b="1" dirty="0" smtClean="0">
                <a:latin typeface="+mj-lt"/>
              </a:rPr>
              <a:t> data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pengirim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cepat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penerima</a:t>
            </a:r>
            <a:r>
              <a:rPr lang="en-US" sz="2400" b="1" dirty="0" smtClean="0">
                <a:latin typeface="+mj-lt"/>
              </a:rPr>
              <a:t> yang </a:t>
            </a:r>
            <a:r>
              <a:rPr lang="en-US" sz="2400" b="1" dirty="0" err="1" smtClean="0">
                <a:latin typeface="+mj-lt"/>
              </a:rPr>
              <a:t>lambat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7158" y="4429132"/>
            <a:ext cx="8358246" cy="18573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+mj-lt"/>
              <a:buAutoNum type="arabicPeriod" startAt="3"/>
            </a:pPr>
            <a:r>
              <a:rPr lang="en-US" sz="2400" b="1" dirty="0" smtClean="0">
                <a:latin typeface="+mj-lt"/>
              </a:rPr>
              <a:t>frame-frame acknowledgement yang </a:t>
            </a:r>
            <a:r>
              <a:rPr lang="en-US" sz="2400" b="1" dirty="0" err="1" smtClean="0">
                <a:latin typeface="+mj-lt"/>
              </a:rPr>
              <a:t>mengalir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A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B </a:t>
            </a:r>
            <a:r>
              <a:rPr lang="en-US" sz="2400" b="1" dirty="0" err="1" smtClean="0">
                <a:latin typeface="+mj-lt"/>
              </a:rPr>
              <a:t>bersaing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saling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mendahului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dengan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aliran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dari</a:t>
            </a:r>
            <a:r>
              <a:rPr lang="en-US" sz="2400" b="1" dirty="0" smtClean="0">
                <a:latin typeface="+mj-lt"/>
              </a:rPr>
              <a:t> B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A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A.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Masalah-masalah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Rancangan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Datalink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Layer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072494" cy="428628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+mj-lt"/>
              <a:buAutoNum type="arabicPeriod" startAt="4"/>
            </a:pPr>
            <a:r>
              <a:rPr lang="en-US" sz="2400" b="1" dirty="0" err="1" smtClean="0">
                <a:latin typeface="+mj-lt"/>
              </a:rPr>
              <a:t>Jaringan</a:t>
            </a:r>
            <a:r>
              <a:rPr lang="en-US" sz="2400" b="1" dirty="0" smtClean="0">
                <a:latin typeface="+mj-lt"/>
              </a:rPr>
              <a:t> broadcast </a:t>
            </a:r>
            <a:r>
              <a:rPr lang="en-US" sz="2400" b="1" dirty="0" err="1" smtClean="0">
                <a:latin typeface="+mj-lt"/>
              </a:rPr>
              <a:t>memiliki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masalah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tambahan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pada</a:t>
            </a:r>
            <a:r>
              <a:rPr lang="en-US" sz="2400" b="1" dirty="0" smtClean="0">
                <a:latin typeface="+mj-lt"/>
              </a:rPr>
              <a:t> data link layer. </a:t>
            </a:r>
            <a:r>
              <a:rPr lang="en-US" sz="2400" b="1" dirty="0" err="1" smtClean="0">
                <a:latin typeface="+mj-lt"/>
              </a:rPr>
              <a:t>Masalah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tersebut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adalah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dalam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hal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mengontrol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akses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ke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saluran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yang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dipakai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bersama</a:t>
            </a:r>
            <a:r>
              <a:rPr lang="en-US" sz="2400" b="1" dirty="0" smtClean="0">
                <a:latin typeface="+mj-lt"/>
              </a:rPr>
              <a:t>. </a:t>
            </a:r>
            <a:r>
              <a:rPr lang="en-US" sz="2400" b="1" dirty="0" err="1" smtClean="0">
                <a:latin typeface="+mj-lt"/>
              </a:rPr>
              <a:t>Untuk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mengatasinya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dapat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digunakan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sublayer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khusus</a:t>
            </a:r>
            <a:r>
              <a:rPr lang="en-US" sz="2400" b="1" dirty="0" smtClean="0">
                <a:latin typeface="+mj-lt"/>
              </a:rPr>
              <a:t> data link layer, yang </a:t>
            </a:r>
            <a:r>
              <a:rPr lang="en-US" sz="2400" b="1" dirty="0" err="1" smtClean="0">
                <a:latin typeface="+mj-lt"/>
              </a:rPr>
              <a:t>disebut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medium access </a:t>
            </a:r>
            <a:r>
              <a:rPr lang="en-US" sz="2400" b="1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sublayer</a:t>
            </a:r>
            <a:endParaRPr lang="en-US" sz="2400" b="1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Layanan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Datalink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Layer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57290" y="1928802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Unacknowledge</a:t>
            </a:r>
            <a:r>
              <a:rPr lang="en-US" sz="2400" b="1" dirty="0" smtClean="0">
                <a:solidFill>
                  <a:srgbClr val="FF0000"/>
                </a:solidFill>
              </a:rPr>
              <a:t> Connectionless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57290" y="3214686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Acknowledge Connectionless</a:t>
            </a:r>
            <a:endParaRPr lang="id-ID" sz="2400" b="1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57290" y="4572008"/>
            <a:ext cx="592935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Acknowledge Connection-Oriented</a:t>
            </a:r>
            <a:endParaRPr lang="id-ID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Unacknowledged Connectionless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072494" cy="2357454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Wingdings" pitchFamily="2" charset="2"/>
              <a:buChar char="q"/>
            </a:pPr>
            <a:r>
              <a:rPr lang="en-US" sz="2400" b="1" dirty="0" err="1" smtClean="0">
                <a:latin typeface="+mj-lt"/>
              </a:rPr>
              <a:t>Komputer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sumbermengirimkan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sejumlah</a:t>
            </a:r>
            <a:r>
              <a:rPr lang="en-US" sz="2400" b="1" dirty="0" smtClean="0">
                <a:latin typeface="+mj-lt"/>
              </a:rPr>
              <a:t> frame </a:t>
            </a:r>
            <a:r>
              <a:rPr lang="en-US" sz="2400" b="1" dirty="0" err="1" smtClean="0">
                <a:latin typeface="+mj-lt"/>
              </a:rPr>
              <a:t>ke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komputer</a:t>
            </a:r>
            <a:r>
              <a:rPr lang="en-US" sz="2400" b="1" dirty="0" smtClean="0">
                <a:latin typeface="+mj-lt"/>
              </a:rPr>
              <a:t> lain </a:t>
            </a:r>
            <a:r>
              <a:rPr lang="en-US" sz="2400" b="1" dirty="0" err="1" smtClean="0">
                <a:latin typeface="+mj-lt"/>
              </a:rPr>
              <a:t>tanpa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memberikan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acknowledgedment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bagi</a:t>
            </a:r>
            <a:r>
              <a:rPr lang="en-US" sz="2400" b="1" dirty="0" smtClean="0">
                <a:latin typeface="+mj-lt"/>
              </a:rPr>
              <a:t> frame-frame yang </a:t>
            </a:r>
            <a:r>
              <a:rPr lang="en-US" sz="2400" b="1" dirty="0" err="1" smtClean="0">
                <a:latin typeface="+mj-lt"/>
              </a:rPr>
              <a:t>diterima</a:t>
            </a:r>
            <a:r>
              <a:rPr lang="en-US" sz="2400" b="1" dirty="0" smtClean="0">
                <a:latin typeface="+mj-lt"/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58" y="3786190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ada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koneksi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dibuat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baik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sebelum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sesudah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diterimanya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frame.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7158" y="5072074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Bila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sebuah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frame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hilang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ada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perbaikan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terhadap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masalah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tersebut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Acknowledged Connectionless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072494" cy="928694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Wingdings" pitchFamily="2" charset="2"/>
              <a:buChar char="q"/>
            </a:pPr>
            <a:r>
              <a:rPr lang="en-US" sz="2400" b="1" dirty="0" err="1" smtClean="0">
                <a:latin typeface="+mj-lt"/>
              </a:rPr>
              <a:t>Berkaitan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dengan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masalah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realibitas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58" y="3786190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ada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koneksi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dibuat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baik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sebelum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sesudah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diterimanya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frame.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7158" y="5072074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Komputer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pengirim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dapat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mengidentifikasi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apakah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frame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diterima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dengan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atau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57158" y="2357430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Frame yang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dikirim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secara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independen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acknowledge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9" grpId="0" build="p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" y="274638"/>
            <a:ext cx="8858280" cy="1143000"/>
          </a:xfrm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Acknowledged Connection-oriented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072494" cy="1214446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50000"/>
              </a:lnSpc>
              <a:buSzPct val="100000"/>
              <a:buFont typeface="Wingdings" pitchFamily="2" charset="2"/>
              <a:buChar char="q"/>
              <a:defRPr/>
            </a:pP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koneksi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dibuat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sebelum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sesudah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diterimanya</a:t>
            </a:r>
            <a:r>
              <a:rPr lang="en-US" sz="2400" b="1" dirty="0" smtClean="0"/>
              <a:t> frame.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28860" y="6421461"/>
            <a:ext cx="48768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C7DB-44DB-44B0-B1A3-99A53CA97E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57158" y="3786190"/>
            <a:ext cx="8072494" cy="13573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57158" y="2857496"/>
            <a:ext cx="8072494" cy="31432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Pemindahan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data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mengalami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3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fase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tabLst/>
              <a:defRPr/>
            </a:pPr>
            <a:r>
              <a:rPr lang="en-US" sz="2400" b="1" dirty="0" smtClean="0">
                <a:latin typeface="+mj-lt"/>
              </a:rPr>
              <a:t>	-  </a:t>
            </a:r>
            <a:r>
              <a:rPr lang="en-US" sz="2400" b="1" dirty="0" err="1" smtClean="0">
                <a:latin typeface="+mj-lt"/>
              </a:rPr>
              <a:t>Menginisialisasi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variabel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counter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-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Mentransmisikan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frame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100000"/>
              <a:tabLst/>
              <a:defRPr/>
            </a:pPr>
            <a:r>
              <a:rPr lang="en-US" sz="2400" b="1" baseline="0" dirty="0" smtClean="0">
                <a:latin typeface="+mj-lt"/>
              </a:rPr>
              <a:t>	-</a:t>
            </a:r>
            <a:r>
              <a:rPr lang="en-US" sz="2400" b="1" dirty="0" smtClean="0">
                <a:latin typeface="+mj-lt"/>
              </a:rPr>
              <a:t>  </a:t>
            </a:r>
            <a:r>
              <a:rPr lang="en-US" sz="2400" b="1" dirty="0" err="1" smtClean="0">
                <a:latin typeface="+mj-lt"/>
              </a:rPr>
              <a:t>Melepas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koneksi</a:t>
            </a:r>
            <a:r>
              <a:rPr lang="en-US" sz="2400" b="1" dirty="0" smtClean="0">
                <a:latin typeface="+mj-lt"/>
              </a:rPr>
              <a:t>, </a:t>
            </a:r>
            <a:r>
              <a:rPr lang="en-US" sz="2400" b="1" dirty="0" err="1" smtClean="0">
                <a:latin typeface="+mj-lt"/>
              </a:rPr>
              <a:t>membebaskan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variabel</a:t>
            </a:r>
            <a:r>
              <a:rPr lang="en-US" sz="2400" b="1" dirty="0" smtClean="0">
                <a:latin typeface="+mj-lt"/>
              </a:rPr>
              <a:t>, counter, buffer, </a:t>
            </a:r>
            <a:r>
              <a:rPr lang="en-US" sz="2400" b="1" dirty="0" err="1" smtClean="0">
                <a:latin typeface="+mj-lt"/>
              </a:rPr>
              <a:t>dan</a:t>
            </a:r>
            <a:r>
              <a:rPr lang="en-US" sz="2400" b="1" dirty="0" smtClean="0">
                <a:latin typeface="+mj-lt"/>
              </a:rPr>
              <a:t> resources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1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2086</TotalTime>
  <Words>565</Words>
  <Application>Microsoft Office PowerPoint</Application>
  <PresentationFormat>On-screen Show (4:3)</PresentationFormat>
  <Paragraphs>245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Jaringan Komputer</vt:lpstr>
      <vt:lpstr>Pengertian</vt:lpstr>
      <vt:lpstr>Pengertian</vt:lpstr>
      <vt:lpstr>A. Masalah-masalah Rancangan Datalink Layer</vt:lpstr>
      <vt:lpstr>A. Masalah-masalah Rancangan Datalink Layer</vt:lpstr>
      <vt:lpstr>Layanan Datalink Layer</vt:lpstr>
      <vt:lpstr>Unacknowledged Connectionless</vt:lpstr>
      <vt:lpstr>Acknowledged Connectionless</vt:lpstr>
      <vt:lpstr>Acknowledged Connection-oriented</vt:lpstr>
      <vt:lpstr>Metode Pemecahan Bit</vt:lpstr>
      <vt:lpstr>Metode Pemecahan Bit</vt:lpstr>
      <vt:lpstr>Metode Pemecahan Bit</vt:lpstr>
      <vt:lpstr>Metode Pemecahan Bit</vt:lpstr>
      <vt:lpstr>Metode Pemecahan Bit</vt:lpstr>
    </vt:vector>
  </TitlesOfParts>
  <Company>Caraka Media Persada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Yuli Haryanto</dc:creator>
  <cp:lastModifiedBy>A R F I</cp:lastModifiedBy>
  <cp:revision>193</cp:revision>
  <dcterms:created xsi:type="dcterms:W3CDTF">2011-03-22T11:54:04Z</dcterms:created>
  <dcterms:modified xsi:type="dcterms:W3CDTF">2020-07-30T12:14:16Z</dcterms:modified>
</cp:coreProperties>
</file>