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1" r:id="rId6"/>
    <p:sldId id="262" r:id="rId7"/>
    <p:sldId id="278" r:id="rId8"/>
    <p:sldId id="279" r:id="rId9"/>
    <p:sldId id="274" r:id="rId10"/>
    <p:sldId id="275" r:id="rId11"/>
    <p:sldId id="276" r:id="rId12"/>
    <p:sldId id="27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TCP/IP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800" dirty="0" smtClean="0"/>
              <a:t>Broadcast,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host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host yang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.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broadcast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one-to-everyone.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: ARP Ethernet</a:t>
            </a:r>
            <a:r>
              <a:rPr lang="en-US" sz="2800" dirty="0" smtClean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800" dirty="0" err="1" smtClean="0"/>
              <a:t>Anycast</a:t>
            </a:r>
            <a:r>
              <a:rPr lang="en-US" sz="2800" dirty="0" smtClean="0"/>
              <a:t>,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host </a:t>
            </a:r>
            <a:r>
              <a:rPr lang="en-US" sz="2800" dirty="0" err="1" smtClean="0"/>
              <a:t>ke</a:t>
            </a:r>
            <a:r>
              <a:rPr lang="en-US" sz="2800" dirty="0" smtClean="0"/>
              <a:t> host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host lain yang </a:t>
            </a:r>
            <a:r>
              <a:rPr lang="en-US" sz="2800" dirty="0" err="1" smtClean="0"/>
              <a:t>diset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IP </a:t>
            </a:r>
            <a:r>
              <a:rPr lang="en-US" sz="2800" dirty="0" err="1" smtClean="0"/>
              <a:t>sama</a:t>
            </a:r>
            <a:r>
              <a:rPr lang="en-US" sz="2800" dirty="0" smtClean="0"/>
              <a:t>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: 6to4 relay.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 Public </a:t>
            </a:r>
            <a:r>
              <a:rPr lang="en-US" dirty="0" err="1" smtClean="0"/>
              <a:t>dan</a:t>
            </a:r>
            <a:r>
              <a:rPr lang="en-US" dirty="0" smtClean="0"/>
              <a:t> IP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IP Public</a:t>
            </a:r>
          </a:p>
          <a:p>
            <a:pPr marL="177800" indent="-177800" algn="just"/>
            <a:r>
              <a:rPr lang="en-US" sz="2800" dirty="0" smtClean="0"/>
              <a:t>Public IP Address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IP Address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diakses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internet. </a:t>
            </a:r>
            <a:endParaRPr lang="en-US" sz="2800" dirty="0" smtClean="0"/>
          </a:p>
          <a:p>
            <a:pPr marL="231775" indent="-231775" algn="just"/>
            <a:r>
              <a:rPr lang="en-US" sz="2800" dirty="0" smtClean="0"/>
              <a:t>IP </a:t>
            </a:r>
            <a:r>
              <a:rPr lang="en-US" sz="2800" dirty="0" smtClean="0"/>
              <a:t>Public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dikenal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i="1" dirty="0" smtClean="0"/>
              <a:t>globally routable </a:t>
            </a:r>
            <a:r>
              <a:rPr lang="en-US" sz="2800" i="1" dirty="0" err="1" smtClean="0"/>
              <a:t>unicast</a:t>
            </a:r>
            <a:r>
              <a:rPr lang="en-US" sz="2800" i="1" dirty="0" smtClean="0"/>
              <a:t> IP address</a:t>
            </a:r>
            <a:r>
              <a:rPr lang="en-US" sz="2800" dirty="0" smtClean="0"/>
              <a:t>.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IP public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terkoneksi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internet,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tadi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diakses</a:t>
            </a:r>
            <a:r>
              <a:rPr lang="en-US" sz="2800" dirty="0" smtClean="0"/>
              <a:t> </a:t>
            </a:r>
            <a:r>
              <a:rPr lang="en-US" sz="2800" dirty="0" err="1" smtClean="0"/>
              <a:t>darimanapun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internet </a:t>
            </a:r>
            <a:r>
              <a:rPr lang="en-US" sz="2800" dirty="0" err="1" smtClean="0"/>
              <a:t>juga</a:t>
            </a:r>
            <a:r>
              <a:rPr lang="en-US" sz="2800" dirty="0" smtClean="0"/>
              <a:t>.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memasang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IP public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device.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alokasi</a:t>
            </a:r>
            <a:r>
              <a:rPr lang="en-US" sz="2800" dirty="0" smtClean="0"/>
              <a:t> IP public. Kita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Public IP Address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pinjaman</a:t>
            </a:r>
            <a:r>
              <a:rPr lang="en-US" sz="2800" dirty="0" smtClean="0"/>
              <a:t> ISP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alokasi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APNIC/IDNIC (www.idnic.net).</a:t>
            </a:r>
          </a:p>
          <a:p>
            <a:pPr marL="0" indent="0" algn="just"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 Public </a:t>
            </a:r>
            <a:r>
              <a:rPr lang="en-US" dirty="0" err="1" smtClean="0"/>
              <a:t>dan</a:t>
            </a:r>
            <a:r>
              <a:rPr lang="en-US" dirty="0" smtClean="0"/>
              <a:t> IP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smtClean="0"/>
              <a:t>IP Private</a:t>
            </a:r>
          </a:p>
          <a:p>
            <a:pPr marL="231775" indent="-231775" algn="just"/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IP address, Private IP </a:t>
            </a:r>
            <a:r>
              <a:rPr lang="en-US" sz="2800" dirty="0" smtClean="0"/>
              <a:t>Address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smtClean="0"/>
              <a:t>IP Address yang </a:t>
            </a:r>
            <a:r>
              <a:rPr lang="en-US" sz="2800" dirty="0" err="1" smtClean="0"/>
              <a:t>diperuntukkan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lokal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231775" indent="-231775" algn="just"/>
            <a:r>
              <a:rPr lang="en-US" sz="2800" dirty="0" smtClean="0"/>
              <a:t>IP </a:t>
            </a:r>
            <a:r>
              <a:rPr lang="en-US" sz="2800" dirty="0" smtClean="0"/>
              <a:t>private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internet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diakses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internet. 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real,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lokal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IP Private,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ditambahkan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router yang </a:t>
            </a:r>
            <a:r>
              <a:rPr lang="en-US" sz="2800" dirty="0" err="1" smtClean="0"/>
              <a:t>menjembatani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lokal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IP private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IP Public.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cakupan</a:t>
            </a:r>
            <a:r>
              <a:rPr lang="en-US" sz="2800" dirty="0" smtClean="0"/>
              <a:t> IP Private,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lihat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IP Private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pembahasan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CIDR.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Notasi Dotted Decimal</a:t>
            </a:r>
            <a:r>
              <a:rPr lang="en-US" sz="3200" smtClean="0"/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IPv4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dotted decimal notation</a:t>
            </a:r>
          </a:p>
          <a:p>
            <a:pPr eaLnBrk="1" hangingPunct="1"/>
            <a:r>
              <a:rPr lang="en-US" sz="2800" dirty="0" err="1" smtClean="0"/>
              <a:t>Tiap</a:t>
            </a:r>
            <a:r>
              <a:rPr lang="en-US" sz="2800" dirty="0" smtClean="0"/>
              <a:t> byte </a:t>
            </a:r>
            <a:r>
              <a:rPr lang="en-US" sz="2800" dirty="0" err="1" smtClean="0"/>
              <a:t>diidentikasikan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nomor</a:t>
            </a:r>
            <a:r>
              <a:rPr lang="en-US" sz="2800" dirty="0" smtClean="0"/>
              <a:t> decimal </a:t>
            </a:r>
            <a:r>
              <a:rPr lang="en-US" sz="2800" dirty="0" err="1" smtClean="0"/>
              <a:t>dlm</a:t>
            </a:r>
            <a:r>
              <a:rPr lang="en-US" sz="2800" dirty="0" smtClean="0"/>
              <a:t> range [0 … 255]</a:t>
            </a:r>
          </a:p>
          <a:p>
            <a:pPr eaLnBrk="1" hangingPunct="1"/>
            <a:r>
              <a:rPr lang="en-US" sz="2800" dirty="0" err="1" smtClean="0"/>
              <a:t>Contoh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58888" y="4221163"/>
          <a:ext cx="6858000" cy="2374900"/>
        </p:xfrm>
        <a:graphic>
          <a:graphicData uri="http://schemas.openxmlformats.org/presentationml/2006/ole">
            <p:oleObj spid="_x0000_s8194" name="Bitmap Image" r:id="rId3" imgW="5087060" imgH="176237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IPv4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Ada beberapa terminologi dalam pengalamatan berdasar IP versi 4 (IPV4), yaitu: </a:t>
            </a:r>
          </a:p>
          <a:p>
            <a:pPr lvl="1" eaLnBrk="1" hangingPunct="1"/>
            <a:r>
              <a:rPr lang="en-US" sz="2800" smtClean="0"/>
              <a:t>Network Address</a:t>
            </a:r>
          </a:p>
          <a:p>
            <a:pPr lvl="1" eaLnBrk="1" hangingPunct="1"/>
            <a:r>
              <a:rPr lang="en-US" sz="2800" smtClean="0"/>
              <a:t>Host Address</a:t>
            </a:r>
          </a:p>
          <a:p>
            <a:pPr lvl="1" eaLnBrk="1" hangingPunct="1"/>
            <a:r>
              <a:rPr lang="en-US" sz="2800" smtClean="0"/>
              <a:t>Subnet Mask</a:t>
            </a:r>
          </a:p>
          <a:p>
            <a:pPr lvl="1" eaLnBrk="1" hangingPunct="1"/>
            <a:r>
              <a:rPr lang="en-US" sz="2800" smtClean="0"/>
              <a:t>Default Gateway Address</a:t>
            </a:r>
          </a:p>
          <a:p>
            <a:pPr lvl="1" eaLnBrk="1" hangingPunct="1"/>
            <a:r>
              <a:rPr lang="en-US" sz="2800" smtClean="0"/>
              <a:t>Broadcast Address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417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1. Network ID dan Host ID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67995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Net ID : merupakan identitas jaringan atau menunjukkan jaringan tempat komputer itu berada.</a:t>
            </a:r>
          </a:p>
          <a:p>
            <a:pPr algn="just" eaLnBrk="1" hangingPunct="1"/>
            <a:r>
              <a:rPr lang="en-US" sz="2800" smtClean="0"/>
              <a:t>Host ID : bagian dari IP Address yang digunakan untuk menunjukkan workstation, server, router dan semua host TCP/IP dalam jaringan tersebut.</a:t>
            </a:r>
          </a:p>
          <a:p>
            <a:pPr algn="just" eaLnBrk="1" hangingPunct="1"/>
            <a:r>
              <a:rPr lang="en-US" sz="2800" smtClean="0"/>
              <a:t>Dalam satu jaringan, host ID harus unik (tidak boleh ada yang sama)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smtClean="0"/>
              <a:t>2. Subnet mask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12113" cy="4413250"/>
          </a:xfrm>
        </p:spPr>
        <p:txBody>
          <a:bodyPr>
            <a:normAutofit fontScale="92500" lnSpcReduction="10000"/>
          </a:bodyPr>
          <a:lstStyle/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dirty="0"/>
              <a:t>Subnet mask </a:t>
            </a:r>
            <a:r>
              <a:rPr lang="en-US" sz="3000" dirty="0" smtClean="0"/>
              <a:t> </a:t>
            </a:r>
            <a:r>
              <a:rPr lang="en-US" sz="3000" dirty="0" err="1" smtClean="0"/>
              <a:t>ialah</a:t>
            </a:r>
            <a:r>
              <a:rPr lang="en-US" sz="3000" dirty="0" smtClean="0"/>
              <a:t> </a:t>
            </a:r>
            <a:r>
              <a:rPr lang="en-US" sz="3000" dirty="0" err="1"/>
              <a:t>angka</a:t>
            </a:r>
            <a:r>
              <a:rPr lang="en-US" sz="3000" dirty="0"/>
              <a:t> 32 bit yang </a:t>
            </a:r>
            <a:r>
              <a:rPr lang="en-US" sz="3000" dirty="0" err="1"/>
              <a:t>digunakan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: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3000" dirty="0" err="1"/>
              <a:t>Membedakan</a:t>
            </a:r>
            <a:r>
              <a:rPr lang="en-US" sz="3000" dirty="0"/>
              <a:t> net id </a:t>
            </a:r>
            <a:r>
              <a:rPr lang="en-US" sz="3000" dirty="0" err="1"/>
              <a:t>dan</a:t>
            </a:r>
            <a:r>
              <a:rPr lang="en-US" sz="3000" dirty="0"/>
              <a:t> host id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3000" dirty="0" err="1"/>
              <a:t>Menunjukkan</a:t>
            </a:r>
            <a:r>
              <a:rPr lang="en-US" sz="3000" dirty="0"/>
              <a:t> </a:t>
            </a:r>
            <a:r>
              <a:rPr lang="en-US" sz="3000" dirty="0" err="1"/>
              <a:t>letak</a:t>
            </a:r>
            <a:r>
              <a:rPr lang="en-US" sz="3000" dirty="0"/>
              <a:t> </a:t>
            </a:r>
            <a:r>
              <a:rPr lang="en-US" sz="3000" dirty="0" err="1"/>
              <a:t>suatu</a:t>
            </a:r>
            <a:r>
              <a:rPr lang="en-US" sz="3000" dirty="0"/>
              <a:t> </a:t>
            </a:r>
            <a:r>
              <a:rPr lang="en-US" sz="3000" dirty="0" err="1"/>
              <a:t>host,apakah</a:t>
            </a:r>
            <a:r>
              <a:rPr lang="en-US" sz="3000" dirty="0"/>
              <a:t> </a:t>
            </a:r>
            <a:r>
              <a:rPr lang="en-US" sz="3000" dirty="0" err="1"/>
              <a:t>berada</a:t>
            </a:r>
            <a:r>
              <a:rPr lang="en-US" sz="3000" dirty="0"/>
              <a:t> </a:t>
            </a:r>
            <a:r>
              <a:rPr lang="en-US" sz="3000" dirty="0" err="1"/>
              <a:t>di</a:t>
            </a:r>
            <a:r>
              <a:rPr lang="en-US" sz="3000" dirty="0"/>
              <a:t> </a:t>
            </a:r>
            <a:r>
              <a:rPr lang="en-US" sz="3000" dirty="0" err="1"/>
              <a:t>jaringan</a:t>
            </a:r>
            <a:r>
              <a:rPr lang="en-US" sz="3000" dirty="0"/>
              <a:t> </a:t>
            </a:r>
            <a:r>
              <a:rPr lang="en-US" sz="3000" dirty="0" err="1"/>
              <a:t>lokal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</a:t>
            </a:r>
            <a:r>
              <a:rPr lang="en-US" sz="3000" dirty="0" err="1"/>
              <a:t>jaringan</a:t>
            </a:r>
            <a:r>
              <a:rPr lang="en-US" sz="3000" dirty="0"/>
              <a:t> lain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2400" dirty="0" smtClean="0"/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Subnet </a:t>
            </a:r>
            <a:r>
              <a:rPr lang="en-US" sz="2400" dirty="0"/>
              <a:t>mask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IP :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err="1"/>
              <a:t>Kelas</a:t>
            </a:r>
            <a:r>
              <a:rPr lang="en-US" sz="2400" dirty="0"/>
              <a:t> A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11111111.00000000.00000000.00000000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255.0.0.0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err="1"/>
              <a:t>Kelas</a:t>
            </a:r>
            <a:r>
              <a:rPr lang="en-US" sz="2400" dirty="0"/>
              <a:t> B 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11111111.11111111.00000000.00000000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255.255.0.0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err="1"/>
              <a:t>Kelas</a:t>
            </a:r>
            <a:r>
              <a:rPr lang="en-US" sz="2400" dirty="0"/>
              <a:t> C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11111111.11111111.11111111.00000000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255.255.255.0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fi-FI" sz="4000" b="1" smtClean="0"/>
              <a:t>3. Default Gateway Address</a:t>
            </a:r>
            <a:r>
              <a:rPr lang="en-US" sz="400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fi-FI" dirty="0" smtClean="0"/>
              <a:t>Jika suatu jaringan terhubung dengan jaringan lainnya melalui suatu piranti (</a:t>
            </a:r>
            <a:r>
              <a:rPr lang="fi-FI" i="1" dirty="0" smtClean="0"/>
              <a:t>router/gateway</a:t>
            </a:r>
            <a:r>
              <a:rPr lang="fi-FI" dirty="0" smtClean="0"/>
              <a:t>), apabila suatu host hendak mengirimkan pesannya ke host yang lain tetapi tidak pada jaringan yang sama maka akan dikirimkan ke </a:t>
            </a:r>
            <a:r>
              <a:rPr lang="fi-FI" i="1" dirty="0" smtClean="0"/>
              <a:t>gateway</a:t>
            </a:r>
            <a:r>
              <a:rPr lang="fi-FI" dirty="0" smtClean="0"/>
              <a:t>.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default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host.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b="1" smtClean="0"/>
              <a:t>4.Broadcast Address</a:t>
            </a:r>
            <a:r>
              <a:rPr lang="en-US" sz="400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Suatu alamat IP dengan tujuan seluruh host yang ada pada jaringan tersebut. </a:t>
            </a:r>
          </a:p>
          <a:p>
            <a:pPr eaLnBrk="1" hangingPunct="1"/>
            <a:r>
              <a:rPr lang="en-US" smtClean="0"/>
              <a:t>Alamat yang digunakan untuk Broadcast Addr. adalah alamat yang terbesar dari </a:t>
            </a:r>
            <a:r>
              <a:rPr lang="en-US" b="1" smtClean="0"/>
              <a:t>host Addr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782763"/>
          </a:xfrm>
        </p:spPr>
        <p:txBody>
          <a:bodyPr/>
          <a:lstStyle/>
          <a:p>
            <a:pPr eaLnBrk="1" hangingPunct="1"/>
            <a:r>
              <a:rPr lang="en-US" sz="4000" smtClean="0"/>
              <a:t>Skenario Pengiriman</a:t>
            </a:r>
            <a:br>
              <a:rPr lang="en-US" sz="4000" smtClean="0"/>
            </a:br>
            <a:endParaRPr lang="en-US" sz="32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0687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nb-NO" sz="2800" b="1" dirty="0" smtClean="0"/>
              <a:t>Skenario I : Host ke Host pada jaringan yang sama</a:t>
            </a:r>
            <a:endParaRPr lang="en-US" sz="2800" b="1" dirty="0" smtClean="0"/>
          </a:p>
          <a:p>
            <a:pPr algn="just" eaLnBrk="1" hangingPunct="1"/>
            <a:r>
              <a:rPr lang="en-US" sz="2800" dirty="0" err="1" smtClean="0"/>
              <a:t>Suatu</a:t>
            </a:r>
            <a:r>
              <a:rPr lang="en-US" sz="2800" dirty="0" smtClean="0"/>
              <a:t> host yang </a:t>
            </a:r>
            <a:r>
              <a:rPr lang="en-US" sz="2800" dirty="0" err="1" smtClean="0"/>
              <a:t>hendak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mengirim</a:t>
            </a:r>
            <a:r>
              <a:rPr lang="en-US" sz="2800" dirty="0" smtClean="0"/>
              <a:t> </a:t>
            </a:r>
            <a:r>
              <a:rPr lang="en-US" sz="2800" dirty="0" err="1" smtClean="0"/>
              <a:t>pesannya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telebih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dahulu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host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.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diperoleh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AND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i="1" dirty="0" smtClean="0"/>
              <a:t>IP Add. </a:t>
            </a:r>
            <a:r>
              <a:rPr lang="en-US" sz="2800" i="1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Subnet Mask add</a:t>
            </a:r>
            <a:r>
              <a:rPr lang="en-US" sz="2800" dirty="0" smtClean="0"/>
              <a:t>. </a:t>
            </a:r>
          </a:p>
          <a:p>
            <a:pPr algn="just" eaLnBrk="1" hangingPunct="1"/>
            <a:r>
              <a:rPr lang="en-US" sz="2800" dirty="0" err="1" smtClean="0"/>
              <a:t>Jika</a:t>
            </a:r>
            <a:r>
              <a:rPr lang="en-US" sz="2800" dirty="0" smtClean="0"/>
              <a:t> host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berada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host </a:t>
            </a:r>
            <a:r>
              <a:rPr lang="en-US" sz="2800" dirty="0" err="1" smtClean="0"/>
              <a:t>tujuan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6298223" cy="6477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Verdana" pitchFamily="34" charset="0"/>
              </a:rPr>
              <a:t>Model </a:t>
            </a:r>
            <a:r>
              <a:rPr lang="en-US" sz="3600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Verdana" pitchFamily="34" charset="0"/>
              </a:rPr>
              <a:t>Referensi</a:t>
            </a: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Verdana" pitchFamily="34" charset="0"/>
              </a:rPr>
              <a:t> TCP/IP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1963738"/>
            <a:ext cx="7696200" cy="1879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err="1" smtClean="0">
                <a:latin typeface="Verdana" pitchFamily="34" charset="0"/>
              </a:rPr>
              <a:t>Meski</a:t>
            </a:r>
            <a:r>
              <a:rPr lang="en-US" sz="2500" dirty="0" smtClean="0">
                <a:latin typeface="Verdana" pitchFamily="34" charset="0"/>
              </a:rPr>
              <a:t> model </a:t>
            </a:r>
            <a:r>
              <a:rPr lang="en-US" sz="2500" dirty="0" err="1" smtClean="0">
                <a:latin typeface="Verdana" pitchFamily="34" charset="0"/>
              </a:rPr>
              <a:t>referensi</a:t>
            </a:r>
            <a:r>
              <a:rPr lang="en-US" sz="2500" dirty="0" smtClean="0">
                <a:latin typeface="Verdana" pitchFamily="34" charset="0"/>
              </a:rPr>
              <a:t> OSI </a:t>
            </a:r>
            <a:r>
              <a:rPr lang="en-US" sz="2500" dirty="0" err="1" smtClean="0">
                <a:latin typeface="Verdana" pitchFamily="34" charset="0"/>
              </a:rPr>
              <a:t>lebih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umum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digunakan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tapi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secara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teknis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dan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historis</a:t>
            </a:r>
            <a:r>
              <a:rPr lang="en-US" sz="2500" dirty="0" smtClean="0">
                <a:latin typeface="Verdana" pitchFamily="34" charset="0"/>
              </a:rPr>
              <a:t>, model </a:t>
            </a:r>
            <a:r>
              <a:rPr lang="en-US" sz="2500" dirty="0" err="1" smtClean="0">
                <a:latin typeface="Verdana" pitchFamily="34" charset="0"/>
              </a:rPr>
              <a:t>referensi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standar</a:t>
            </a:r>
            <a:r>
              <a:rPr lang="en-US" sz="2500" dirty="0" smtClean="0">
                <a:latin typeface="Verdana" pitchFamily="34" charset="0"/>
              </a:rPr>
              <a:t> internet </a:t>
            </a:r>
            <a:r>
              <a:rPr lang="en-US" sz="2500" dirty="0" err="1" smtClean="0">
                <a:latin typeface="Verdana" pitchFamily="34" charset="0"/>
              </a:rPr>
              <a:t>adalah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i="1" dirty="0" smtClean="0">
                <a:latin typeface="Verdana" pitchFamily="34" charset="0"/>
              </a:rPr>
              <a:t>Transmission Control Protocol/Internet Protocol </a:t>
            </a:r>
            <a:r>
              <a:rPr lang="en-US" sz="2500" dirty="0" smtClean="0">
                <a:latin typeface="Verdana" pitchFamily="34" charset="0"/>
              </a:rPr>
              <a:t>(TCP/IP). Model </a:t>
            </a:r>
            <a:r>
              <a:rPr lang="en-US" sz="2500" dirty="0" err="1" smtClean="0">
                <a:latin typeface="Verdana" pitchFamily="34" charset="0"/>
              </a:rPr>
              <a:t>ini</a:t>
            </a:r>
            <a:r>
              <a:rPr lang="en-US" sz="2500" dirty="0" smtClean="0">
                <a:latin typeface="Verdana" pitchFamily="34" charset="0"/>
              </a:rPr>
              <a:t> </a:t>
            </a:r>
            <a:r>
              <a:rPr lang="en-US" sz="2500" dirty="0" err="1" smtClean="0">
                <a:latin typeface="Verdana" pitchFamily="34" charset="0"/>
              </a:rPr>
              <a:t>memiliki</a:t>
            </a:r>
            <a:r>
              <a:rPr lang="en-US" sz="2500" dirty="0" smtClean="0">
                <a:latin typeface="Verdana" pitchFamily="34" charset="0"/>
              </a:rPr>
              <a:t> 4 layer: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03263" y="4114800"/>
            <a:ext cx="769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Application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Transport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Internet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69288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/>
              <a:t>Skenario</a:t>
            </a:r>
            <a:r>
              <a:rPr lang="en-US" sz="4000" dirty="0"/>
              <a:t> </a:t>
            </a:r>
            <a:r>
              <a:rPr lang="en-US" sz="4000" dirty="0" err="1"/>
              <a:t>Pengiriman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nb-NO" sz="2400" dirty="0"/>
              <a:t>Skenario I : Host ke Host pada jaringan yang sama</a:t>
            </a:r>
            <a:endParaRPr lang="en-US" sz="24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990600" y="1550988"/>
          <a:ext cx="6858000" cy="5307012"/>
        </p:xfrm>
        <a:graphic>
          <a:graphicData uri="http://schemas.openxmlformats.org/presentationml/2006/ole">
            <p:oleObj spid="_x0000_s9218" name="Visio" r:id="rId3" imgW="4920082" imgH="380695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Skenario Pengiriman (</a:t>
            </a:r>
            <a:r>
              <a:rPr lang="en-US" sz="3600" smtClean="0"/>
              <a:t>lanjutan)</a:t>
            </a:r>
            <a:r>
              <a:rPr lang="en-US" sz="4000" smtClean="0"/>
              <a:t> </a:t>
            </a:r>
            <a:endParaRPr lang="en-US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3306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err="1" smtClean="0"/>
              <a:t>Skenario</a:t>
            </a:r>
            <a:r>
              <a:rPr lang="en-US" sz="2800" b="1" dirty="0" smtClean="0"/>
              <a:t> II : Host </a:t>
            </a:r>
            <a:r>
              <a:rPr lang="en-US" sz="2800" b="1" dirty="0" err="1" smtClean="0"/>
              <a:t>Asal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Host </a:t>
            </a:r>
            <a:r>
              <a:rPr lang="en-US" sz="2800" b="1" dirty="0" err="1" smtClean="0"/>
              <a:t>Tujuan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jaringan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berbeda</a:t>
            </a:r>
            <a:endParaRPr lang="en-US" sz="2800" b="1" dirty="0" smtClean="0"/>
          </a:p>
          <a:p>
            <a:pPr algn="just" eaLnBrk="1" hangingPunct="1"/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host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host </a:t>
            </a:r>
            <a:r>
              <a:rPr lang="en-US" sz="2800" dirty="0" err="1" smtClean="0"/>
              <a:t>asal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pesan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gateway (gateway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host </a:t>
            </a:r>
            <a:r>
              <a:rPr lang="en-US" sz="2800" dirty="0" err="1" smtClean="0"/>
              <a:t>asal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Skenario Pengiriman (</a:t>
            </a:r>
            <a:r>
              <a:rPr lang="en-US" sz="3600" smtClean="0"/>
              <a:t>lanjutan)</a:t>
            </a:r>
            <a:r>
              <a:rPr lang="en-US" sz="4000" smtClean="0"/>
              <a:t> </a:t>
            </a:r>
            <a:endParaRPr lang="en-US" sz="240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1143000"/>
          <a:ext cx="7086600" cy="5545138"/>
        </p:xfrm>
        <a:graphic>
          <a:graphicData uri="http://schemas.openxmlformats.org/presentationml/2006/ole">
            <p:oleObj spid="_x0000_s10242" name="Visio" r:id="rId3" imgW="5733898" imgH="4486351" progId="Visio.Drawing.11">
              <p:embed/>
            </p:oleObj>
          </a:graphicData>
        </a:graphic>
      </p:graphicFrame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81534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w Cen MT" pitchFamily="34" charset="0"/>
              </a:rPr>
              <a:t>Skenario II : Host Asal dengan Host Tujuan pada jaringan yang berbeda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79725" y="185738"/>
            <a:ext cx="231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ahoma" pitchFamily="34" charset="0"/>
              </a:rPr>
              <a:t>TCP/IP Model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02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33800"/>
            <a:ext cx="647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Protokol</a:t>
            </a:r>
            <a:r>
              <a:rPr lang="en-US" sz="4000" b="1" dirty="0" smtClean="0"/>
              <a:t> IP</a:t>
            </a:r>
            <a:endParaRPr lang="en-US" sz="40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protokol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mengkomunikasikan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layer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ip</a:t>
            </a:r>
            <a:r>
              <a:rPr lang="en-US" sz="2800" dirty="0" smtClean="0"/>
              <a:t> address yang </a:t>
            </a:r>
            <a:r>
              <a:rPr lang="en-US" sz="2800" dirty="0" err="1" smtClean="0"/>
              <a:t>tersimpan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paket</a:t>
            </a:r>
            <a:r>
              <a:rPr lang="en-US" sz="2800" dirty="0" smtClean="0"/>
              <a:t> header. 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smtClean="0"/>
              <a:t>datagram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, </a:t>
            </a:r>
            <a:r>
              <a:rPr lang="en-US" sz="2800" dirty="0" err="1" smtClean="0"/>
              <a:t>yakni</a:t>
            </a:r>
            <a:r>
              <a:rPr lang="en-US" sz="2800" dirty="0" smtClean="0"/>
              <a:t> header </a:t>
            </a:r>
            <a:r>
              <a:rPr lang="en-US" sz="2800" dirty="0" err="1" smtClean="0"/>
              <a:t>dan</a:t>
            </a:r>
            <a:r>
              <a:rPr lang="en-US" sz="2800" dirty="0" smtClean="0"/>
              <a:t> payload. </a:t>
            </a:r>
            <a:endParaRPr lang="en-US" sz="2800" dirty="0" smtClean="0"/>
          </a:p>
          <a:p>
            <a:pPr marL="273050" indent="-41275" algn="just">
              <a:buNone/>
            </a:pPr>
            <a:r>
              <a:rPr lang="en-US" sz="2800" b="1" dirty="0" smtClean="0"/>
              <a:t>IP </a:t>
            </a:r>
            <a:r>
              <a:rPr lang="en-US" sz="2800" b="1" dirty="0" smtClean="0"/>
              <a:t>header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source IP address, destination IP address,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data lain yang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router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mengirim</a:t>
            </a:r>
            <a:r>
              <a:rPr lang="en-US" sz="2800" dirty="0" smtClean="0"/>
              <a:t> datagram. </a:t>
            </a:r>
          </a:p>
          <a:p>
            <a:pPr marL="273050" indent="-41275" algn="just">
              <a:buNone/>
            </a:pP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b="1" dirty="0" smtClean="0"/>
              <a:t>Payload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isi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data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273050" indent="-41275" algn="just">
              <a:buNone/>
            </a:pP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penggabungan</a:t>
            </a:r>
            <a:r>
              <a:rPr lang="en-US" sz="2800" dirty="0" smtClean="0"/>
              <a:t> data payload </a:t>
            </a:r>
            <a:r>
              <a:rPr lang="en-US" sz="2800" dirty="0" err="1" smtClean="0"/>
              <a:t>dan</a:t>
            </a:r>
            <a:r>
              <a:rPr lang="en-US" sz="2800" dirty="0" smtClean="0"/>
              <a:t> header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paket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i="1" dirty="0" smtClean="0"/>
              <a:t>encapsulation</a:t>
            </a:r>
            <a:r>
              <a:rPr lang="en-US" sz="2800" dirty="0" smtClean="0"/>
              <a:t>. </a:t>
            </a:r>
            <a:r>
              <a:rPr lang="en-US" sz="2800" dirty="0" err="1" smtClean="0"/>
              <a:t>Pengiriman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smtClean="0"/>
              <a:t>per </a:t>
            </a:r>
            <a:r>
              <a:rPr lang="en-US" sz="2800" dirty="0" err="1" smtClean="0"/>
              <a:t>paket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/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smtClean="0"/>
              <a:t>per connection. </a:t>
            </a:r>
          </a:p>
          <a:p>
            <a:pPr marL="273050" indent="-41275" algn="just">
              <a:buNone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menjamin</a:t>
            </a:r>
            <a:r>
              <a:rPr lang="en-US" sz="2800" dirty="0" smtClean="0"/>
              <a:t> </a:t>
            </a:r>
            <a:r>
              <a:rPr lang="en-US" sz="2800" dirty="0" err="1" smtClean="0"/>
              <a:t>keutuhan</a:t>
            </a:r>
            <a:r>
              <a:rPr lang="en-US" sz="2800" dirty="0" smtClean="0"/>
              <a:t> data,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terjadinya</a:t>
            </a:r>
            <a:r>
              <a:rPr lang="en-US" sz="2800" dirty="0" smtClean="0"/>
              <a:t> </a:t>
            </a:r>
            <a:r>
              <a:rPr lang="en-US" sz="2800" dirty="0" err="1" smtClean="0"/>
              <a:t>kekurangan</a:t>
            </a:r>
            <a:r>
              <a:rPr lang="en-US" sz="2800" dirty="0" smtClean="0"/>
              <a:t> </a:t>
            </a:r>
            <a:r>
              <a:rPr lang="en-US" sz="2800" dirty="0" err="1" smtClean="0"/>
              <a:t>ataupun</a:t>
            </a:r>
            <a:r>
              <a:rPr lang="en-US" sz="2800" dirty="0" smtClean="0"/>
              <a:t> </a:t>
            </a:r>
            <a:r>
              <a:rPr lang="en-US" sz="2800" dirty="0" err="1" smtClean="0"/>
              <a:t>duplikasi</a:t>
            </a:r>
            <a:r>
              <a:rPr lang="en-US" sz="2800" dirty="0" smtClean="0"/>
              <a:t> data.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863725"/>
          <a:ext cx="8229600" cy="4532313"/>
        </p:xfrm>
        <a:graphic>
          <a:graphicData uri="http://schemas.openxmlformats.org/presentationml/2006/ole">
            <p:oleObj spid="_x0000_s6146" name="Bitmap Image" r:id="rId3" imgW="5811061" imgH="3200000" progId="PBrush">
              <p:embed/>
            </p:oleObj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0"/>
            <a:ext cx="8153400" cy="45720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Format Header IP Addresses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Header IP Addresses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1752600"/>
          <a:ext cx="8001000" cy="4435475"/>
        </p:xfrm>
        <a:graphic>
          <a:graphicData uri="http://schemas.openxmlformats.org/presentationml/2006/ole">
            <p:oleObj spid="_x0000_s7170" name="Bitmap Image" r:id="rId3" imgW="5772956" imgH="3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Protokol</a:t>
            </a:r>
            <a:r>
              <a:rPr lang="en-US" sz="4000" b="1" dirty="0" smtClean="0"/>
              <a:t> TCP</a:t>
            </a:r>
            <a:endParaRPr lang="en-US" sz="40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876800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yang 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internet. </a:t>
            </a:r>
            <a:endParaRPr lang="en-US" dirty="0" smtClean="0"/>
          </a:p>
          <a:p>
            <a:pPr marL="273050" indent="-41275" algn="just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TCP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smtClean="0"/>
              <a:t>http, email, ftp,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endParaRPr lang="en-US" dirty="0" smtClean="0"/>
          </a:p>
          <a:p>
            <a:pPr marL="273050" indent="-273050" algn="just">
              <a:buFont typeface="Wingdings" pitchFamily="2" charset="2"/>
              <a:buChar char="Ø"/>
            </a:pPr>
            <a:r>
              <a:rPr lang="en-US" dirty="0" smtClean="0"/>
              <a:t>TCP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pengalamatan</a:t>
            </a:r>
            <a:r>
              <a:rPr lang="en-US" dirty="0" smtClean="0"/>
              <a:t> port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dirty="0" smtClean="0"/>
              <a:t>Port 1 - 1024 </a:t>
            </a:r>
            <a:r>
              <a:rPr lang="en-US" dirty="0" smtClean="0"/>
              <a:t>: </a:t>
            </a:r>
            <a:r>
              <a:rPr lang="en-US" i="1" dirty="0" smtClean="0"/>
              <a:t>Low Port </a:t>
            </a:r>
            <a:r>
              <a:rPr lang="en-US" dirty="0" smtClean="0"/>
              <a:t>(Standard Service Port). Port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service </a:t>
            </a:r>
            <a:r>
              <a:rPr lang="en-US" dirty="0" err="1" smtClean="0"/>
              <a:t>standart</a:t>
            </a:r>
            <a:r>
              <a:rPr lang="en-US" dirty="0" smtClean="0"/>
              <a:t>. </a:t>
            </a:r>
            <a:endParaRPr lang="en-US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dirty="0" smtClean="0"/>
              <a:t>Port </a:t>
            </a:r>
            <a:r>
              <a:rPr lang="en-US" dirty="0" smtClean="0"/>
              <a:t>1025 - 65536 : </a:t>
            </a:r>
            <a:r>
              <a:rPr lang="en-US" i="1" dirty="0" smtClean="0"/>
              <a:t>High port </a:t>
            </a:r>
            <a:r>
              <a:rPr lang="en-US" dirty="0" smtClean="0"/>
              <a:t>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).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service yang </a:t>
            </a:r>
            <a:r>
              <a:rPr lang="en-US" dirty="0" err="1" smtClean="0"/>
              <a:t>bersifat</a:t>
            </a:r>
            <a:r>
              <a:rPr lang="en-US" dirty="0" smtClean="0"/>
              <a:t> custom/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standart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proxy server </a:t>
            </a:r>
            <a:r>
              <a:rPr lang="en-US" dirty="0" err="1" smtClean="0"/>
              <a:t>dengan</a:t>
            </a:r>
            <a:r>
              <a:rPr lang="en-US" dirty="0" smtClean="0"/>
              <a:t> default </a:t>
            </a:r>
            <a:r>
              <a:rPr lang="en-US" dirty="0" smtClean="0"/>
              <a:t>proxy </a:t>
            </a:r>
            <a:r>
              <a:rPr lang="en-US" dirty="0" err="1" smtClean="0"/>
              <a:t>menggunakan</a:t>
            </a:r>
            <a:r>
              <a:rPr lang="en-US" dirty="0" smtClean="0"/>
              <a:t> port </a:t>
            </a:r>
            <a:r>
              <a:rPr lang="en-US" dirty="0" smtClean="0"/>
              <a:t>8080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/>
              <a:t>3128.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IP Address</a:t>
            </a:r>
            <a:endParaRPr lang="en-US" sz="40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800" dirty="0" smtClean="0"/>
              <a:t>IP address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label </a:t>
            </a:r>
            <a:r>
              <a:rPr lang="en-US" sz="2800" dirty="0" err="1" smtClean="0"/>
              <a:t>numerik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ditetapkan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terhubung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Protokol</a:t>
            </a:r>
            <a:r>
              <a:rPr lang="en-US" sz="2800" dirty="0" smtClean="0"/>
              <a:t> Internet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eaLnBrk="1" hangingPunct="1">
              <a:lnSpc>
                <a:spcPct val="50000"/>
              </a:lnSpc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IP address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2 </a:t>
            </a:r>
            <a:r>
              <a:rPr lang="en-US" sz="2800" dirty="0" err="1" smtClean="0"/>
              <a:t>versi</a:t>
            </a:r>
            <a:r>
              <a:rPr lang="en-US" sz="2800" dirty="0" smtClean="0"/>
              <a:t> :</a:t>
            </a:r>
          </a:p>
          <a:p>
            <a:pPr marL="800100" indent="-514350" eaLnBrk="1" hangingPunct="1">
              <a:buFont typeface="+mj-lt"/>
              <a:buAutoNum type="arabicPeriod"/>
            </a:pPr>
            <a:r>
              <a:rPr lang="en-US" sz="2800" dirty="0" smtClean="0"/>
              <a:t>IPv4</a:t>
            </a:r>
          </a:p>
          <a:p>
            <a:pPr marL="800100" indent="-514350" eaLnBrk="1" hangingPunct="1">
              <a:buFont typeface="+mj-lt"/>
              <a:buAutoNum type="arabicPeriod"/>
            </a:pPr>
            <a:r>
              <a:rPr lang="en-US" sz="2800" dirty="0" smtClean="0"/>
              <a:t>IPv6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perangkat</a:t>
            </a:r>
            <a:r>
              <a:rPr lang="en-US" sz="2800" dirty="0" smtClean="0"/>
              <a:t>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berkomunikasi</a:t>
            </a:r>
            <a:r>
              <a:rPr lang="en-US" sz="2800" dirty="0" smtClean="0"/>
              <a:t>,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IP </a:t>
            </a:r>
            <a:r>
              <a:rPr lang="en-US" sz="2800" dirty="0" err="1" smtClean="0"/>
              <a:t>diklasifikasikan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karakteristik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/>
              <a:t>Unicast</a:t>
            </a:r>
            <a:r>
              <a:rPr lang="en-US" sz="2800" dirty="0" smtClean="0"/>
              <a:t>,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host </a:t>
            </a:r>
            <a:r>
              <a:rPr lang="en-US" sz="2800" dirty="0" err="1" smtClean="0"/>
              <a:t>atau</a:t>
            </a:r>
            <a:r>
              <a:rPr lang="en-US" sz="2800" dirty="0" smtClean="0"/>
              <a:t> point-to-point.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: </a:t>
            </a:r>
            <a:r>
              <a:rPr lang="en-US" sz="2800" dirty="0" smtClean="0"/>
              <a:t>HTTP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/>
              <a:t>Multicast</a:t>
            </a:r>
            <a:r>
              <a:rPr lang="en-US" sz="2800" dirty="0" smtClean="0"/>
              <a:t>,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host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host yang </a:t>
            </a:r>
            <a:r>
              <a:rPr lang="en-US" sz="2800" dirty="0" err="1" smtClean="0"/>
              <a:t>bergabung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group multicast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.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multicast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one-to-many.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: Video Streaming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953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Flow</vt:lpstr>
      <vt:lpstr>Bitmap Image</vt:lpstr>
      <vt:lpstr>Visio</vt:lpstr>
      <vt:lpstr>Jaringan Komputer</vt:lpstr>
      <vt:lpstr>Model Referensi TCP/IP</vt:lpstr>
      <vt:lpstr>Slide 3</vt:lpstr>
      <vt:lpstr>Protokol IP</vt:lpstr>
      <vt:lpstr>Slide 5</vt:lpstr>
      <vt:lpstr>Header IP Addresses</vt:lpstr>
      <vt:lpstr>Protokol TCP</vt:lpstr>
      <vt:lpstr>IP Address</vt:lpstr>
      <vt:lpstr>Sistem Komunikasi IP</vt:lpstr>
      <vt:lpstr>Sistem Komunikasi IP</vt:lpstr>
      <vt:lpstr>IP Public dan IP Private</vt:lpstr>
      <vt:lpstr>IP Public dan IP Private</vt:lpstr>
      <vt:lpstr>Notasi Dotted Decimal </vt:lpstr>
      <vt:lpstr>IPv4</vt:lpstr>
      <vt:lpstr>1. Network ID dan Host ID</vt:lpstr>
      <vt:lpstr>2. Subnet mask</vt:lpstr>
      <vt:lpstr>3. Default Gateway Address </vt:lpstr>
      <vt:lpstr>4.Broadcast Address </vt:lpstr>
      <vt:lpstr>Skenario Pengiriman </vt:lpstr>
      <vt:lpstr>Skenario Pengiriman Skenario I : Host ke Host pada jaringan yang sama</vt:lpstr>
      <vt:lpstr>Skenario Pengiriman (lanjutan) </vt:lpstr>
      <vt:lpstr>Skenario Pengiriman (lanjutan)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R F I</dc:creator>
  <cp:lastModifiedBy>A R F I</cp:lastModifiedBy>
  <cp:revision>18</cp:revision>
  <dcterms:created xsi:type="dcterms:W3CDTF">2006-08-16T00:00:00Z</dcterms:created>
  <dcterms:modified xsi:type="dcterms:W3CDTF">2020-07-30T13:33:26Z</dcterms:modified>
</cp:coreProperties>
</file>