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9" r:id="rId3"/>
    <p:sldId id="276" r:id="rId4"/>
    <p:sldId id="316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28" r:id="rId14"/>
    <p:sldId id="338" r:id="rId1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443740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Subnetting</a:t>
            </a:r>
            <a:endParaRPr kumimoji="0" lang="en-US" sz="2800" b="1" i="0" u="none" strike="noStrike" kern="1200" cap="all" spc="0" normalizeH="0" baseline="0" noProof="0" dirty="0" smtClean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8979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en-US" b="1" dirty="0" smtClean="0"/>
              <a:t> </a:t>
            </a:r>
            <a:r>
              <a:rPr lang="en-US" b="1" dirty="0" err="1" smtClean="0"/>
              <a:t>Urutkan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host yang </a:t>
            </a:r>
            <a:r>
              <a:rPr lang="en-US" b="1" dirty="0" err="1" smtClean="0"/>
              <a:t>diperlukan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smtClean="0"/>
              <a:t>B </a:t>
            </a:r>
            <a:r>
              <a:rPr lang="en-US" dirty="0" smtClean="0"/>
              <a:t>= 500 host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Departemen</a:t>
            </a:r>
            <a:r>
              <a:rPr lang="en-US" dirty="0" smtClean="0"/>
              <a:t> C = 325 host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Departemen</a:t>
            </a:r>
            <a:r>
              <a:rPr lang="en-US" dirty="0" smtClean="0"/>
              <a:t> A = 100 </a:t>
            </a:r>
            <a:r>
              <a:rPr lang="en-US" dirty="0" smtClean="0"/>
              <a:t>host</a:t>
            </a:r>
          </a:p>
          <a:p>
            <a:endParaRPr lang="en-US" dirty="0" smtClean="0"/>
          </a:p>
          <a:p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host </a:t>
            </a:r>
            <a:r>
              <a:rPr lang="en-US" dirty="0" err="1" smtClean="0"/>
              <a:t>terbesar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8979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Departemen</a:t>
            </a:r>
            <a:r>
              <a:rPr lang="en-US" dirty="0" smtClean="0"/>
              <a:t> B </a:t>
            </a:r>
            <a:r>
              <a:rPr lang="en-US" dirty="0" smtClean="0"/>
              <a:t>= 500 </a:t>
            </a:r>
            <a:r>
              <a:rPr lang="en-US" dirty="0" smtClean="0"/>
              <a:t>host</a:t>
            </a:r>
          </a:p>
          <a:p>
            <a:pPr marL="514350" indent="-514350">
              <a:buAutoNum type="arabicPeriod"/>
            </a:pPr>
            <a:r>
              <a:rPr lang="en-US" dirty="0" smtClean="0"/>
              <a:t>IP </a:t>
            </a:r>
            <a:r>
              <a:rPr lang="en-US" dirty="0" err="1" smtClean="0"/>
              <a:t>awal</a:t>
            </a:r>
            <a:r>
              <a:rPr lang="en-US" dirty="0" smtClean="0"/>
              <a:t> = 160.100.0.0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500 </a:t>
            </a:r>
            <a:r>
              <a:rPr lang="en-US" dirty="0" smtClean="0"/>
              <a:t>host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/23,  </a:t>
            </a:r>
            <a:r>
              <a:rPr lang="en-US" dirty="0" err="1" smtClean="0"/>
              <a:t>karna</a:t>
            </a:r>
            <a:r>
              <a:rPr lang="en-US" dirty="0" smtClean="0"/>
              <a:t> /23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510 host</a:t>
            </a:r>
          </a:p>
          <a:p>
            <a:r>
              <a:rPr lang="en-US" dirty="0" smtClean="0"/>
              <a:t>/23 = 11111111.11111111.11111110.00000000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2</a:t>
            </a:r>
            <a:r>
              <a:rPr lang="en-US" baseline="30000" dirty="0" smtClean="0"/>
              <a:t>n</a:t>
            </a:r>
            <a:r>
              <a:rPr lang="en-US" dirty="0" smtClean="0"/>
              <a:t> – 2 = 2</a:t>
            </a:r>
            <a:r>
              <a:rPr lang="en-US" baseline="30000" dirty="0" smtClean="0"/>
              <a:t>9</a:t>
            </a:r>
            <a:r>
              <a:rPr lang="en-US" dirty="0" smtClean="0"/>
              <a:t> – 2 = 510 host</a:t>
            </a:r>
            <a:endParaRPr lang="en-US" dirty="0" smtClean="0"/>
          </a:p>
          <a:p>
            <a:r>
              <a:rPr lang="en-US" dirty="0" err="1" smtClean="0"/>
              <a:t>Subnetmask</a:t>
            </a:r>
            <a:r>
              <a:rPr lang="en-US" dirty="0" smtClean="0"/>
              <a:t> = 255.255.254.0</a:t>
            </a:r>
            <a:endParaRPr lang="en-US" dirty="0" smtClean="0"/>
          </a:p>
          <a:p>
            <a:r>
              <a:rPr lang="en-US" dirty="0" smtClean="0"/>
              <a:t>Network </a:t>
            </a:r>
            <a:r>
              <a:rPr lang="en-US" dirty="0" smtClean="0"/>
              <a:t>– Range - Broadcast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160.100.0.0</a:t>
            </a:r>
            <a:r>
              <a:rPr lang="en-US" dirty="0" smtClean="0"/>
              <a:t>  | </a:t>
            </a:r>
            <a:r>
              <a:rPr lang="en-US" dirty="0" smtClean="0">
                <a:solidFill>
                  <a:schemeClr val="accent1"/>
                </a:solidFill>
              </a:rPr>
              <a:t>160.100.0.1 </a:t>
            </a:r>
            <a:r>
              <a:rPr lang="en-US" dirty="0" smtClean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160.100.1.254 </a:t>
            </a:r>
            <a:r>
              <a:rPr lang="en-US" dirty="0" smtClean="0"/>
              <a:t>| 160.100.1.255</a:t>
            </a:r>
          </a:p>
          <a:p>
            <a:r>
              <a:rPr lang="en-US" sz="2400" i="1" dirty="0" smtClean="0"/>
              <a:t>Next Network &gt;</a:t>
            </a:r>
            <a:r>
              <a:rPr lang="en-US" sz="2400" i="1" dirty="0" smtClean="0">
                <a:solidFill>
                  <a:srgbClr val="FF0000"/>
                </a:solidFill>
              </a:rPr>
              <a:t>160.100.2.0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Arc 6"/>
          <p:cNvSpPr/>
          <p:nvPr/>
        </p:nvSpPr>
        <p:spPr>
          <a:xfrm rot="8095889">
            <a:off x="1049208" y="2835859"/>
            <a:ext cx="500066" cy="5715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0154090">
            <a:off x="998352" y="1853998"/>
            <a:ext cx="7149590" cy="14198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71670" y="3286124"/>
            <a:ext cx="271464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71670" y="3286124"/>
            <a:ext cx="400052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8979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Departemen</a:t>
            </a:r>
            <a:r>
              <a:rPr lang="en-US" dirty="0" smtClean="0"/>
              <a:t> C = 325 </a:t>
            </a:r>
            <a:r>
              <a:rPr lang="en-US" dirty="0" smtClean="0"/>
              <a:t>host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160.100.2.0/23 = 510 host</a:t>
            </a:r>
          </a:p>
          <a:p>
            <a:pPr>
              <a:buNone/>
            </a:pPr>
            <a:r>
              <a:rPr lang="en-US" dirty="0" smtClean="0"/>
              <a:t>	Network </a:t>
            </a:r>
            <a:r>
              <a:rPr lang="en-US" dirty="0" smtClean="0"/>
              <a:t>– Range - Broadcast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160.100.2.0</a:t>
            </a:r>
            <a:r>
              <a:rPr lang="en-US" dirty="0" smtClean="0"/>
              <a:t> | </a:t>
            </a:r>
            <a:r>
              <a:rPr lang="en-US" dirty="0" smtClean="0">
                <a:solidFill>
                  <a:schemeClr val="accent1"/>
                </a:solidFill>
              </a:rPr>
              <a:t>160.100.2.1 </a:t>
            </a:r>
            <a:r>
              <a:rPr lang="en-US" dirty="0" smtClean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160.100.3.254 </a:t>
            </a:r>
            <a:r>
              <a:rPr lang="en-US" dirty="0" smtClean="0"/>
              <a:t>| </a:t>
            </a:r>
            <a:r>
              <a:rPr lang="en-US" dirty="0" smtClean="0"/>
              <a:t> </a:t>
            </a:r>
            <a:r>
              <a:rPr lang="en-US" dirty="0" smtClean="0"/>
              <a:t>160.100.3.255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i="1" dirty="0" smtClean="0"/>
              <a:t> Next Network &gt; </a:t>
            </a:r>
            <a:r>
              <a:rPr lang="en-US" sz="2000" i="1" dirty="0" smtClean="0">
                <a:solidFill>
                  <a:srgbClr val="FF0000"/>
                </a:solidFill>
              </a:rPr>
              <a:t>160.100.4.0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smtClean="0"/>
              <a:t>A = 100 </a:t>
            </a:r>
            <a:r>
              <a:rPr lang="en-US" dirty="0" smtClean="0"/>
              <a:t>host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160.100.4.0/24 = 100 Host</a:t>
            </a:r>
          </a:p>
          <a:p>
            <a:pPr>
              <a:buNone/>
            </a:pPr>
            <a:r>
              <a:rPr lang="en-US" dirty="0" smtClean="0"/>
              <a:t>	Network </a:t>
            </a:r>
            <a:r>
              <a:rPr lang="en-US" dirty="0" smtClean="0"/>
              <a:t>– Range </a:t>
            </a:r>
            <a:r>
              <a:rPr lang="en-US" dirty="0" smtClean="0"/>
              <a:t>– Broadcast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160.100.4.0</a:t>
            </a:r>
            <a:r>
              <a:rPr lang="en-US" dirty="0" smtClean="0"/>
              <a:t> | </a:t>
            </a:r>
            <a:r>
              <a:rPr lang="en-US" dirty="0" smtClean="0">
                <a:solidFill>
                  <a:schemeClr val="accent1"/>
                </a:solidFill>
              </a:rPr>
              <a:t>160.100.4.1 – 160.100.4.254 </a:t>
            </a:r>
            <a:r>
              <a:rPr lang="en-US" dirty="0" smtClean="0"/>
              <a:t>| 160.100.4.255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i="1" dirty="0" smtClean="0"/>
              <a:t>Next Network &gt; </a:t>
            </a:r>
            <a:r>
              <a:rPr lang="en-US" sz="2000" i="1" dirty="0" smtClean="0">
                <a:solidFill>
                  <a:srgbClr val="FF0000"/>
                </a:solidFill>
              </a:rPr>
              <a:t>160.100.5.0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Classless Inter-Domain Routing</a:t>
            </a:r>
            <a:r>
              <a:rPr lang="en-US" dirty="0" smtClean="0"/>
              <a:t> (CIDR)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pembagian</a:t>
            </a:r>
            <a:r>
              <a:rPr lang="en-US" dirty="0" smtClean="0"/>
              <a:t> IP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A, B,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menyisakan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IP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IP address,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IP address. </a:t>
            </a:r>
          </a:p>
          <a:p>
            <a:pPr algn="just"/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254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CIDR,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32766 </a:t>
            </a:r>
            <a:r>
              <a:rPr lang="en-US" dirty="0" err="1" smtClean="0"/>
              <a:t>alamat</a:t>
            </a:r>
            <a:r>
              <a:rPr lang="en-US" dirty="0" smtClean="0"/>
              <a:t> IP,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kelas</a:t>
            </a:r>
            <a:r>
              <a:rPr lang="en-US" dirty="0" smtClean="0"/>
              <a:t> B. </a:t>
            </a:r>
          </a:p>
          <a:p>
            <a:pPr algn="just"/>
            <a:r>
              <a:rPr lang="en-US" dirty="0" smtClean="0"/>
              <a:t>CIDR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b="1" dirty="0" smtClean="0"/>
              <a:t> 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dan</a:t>
            </a:r>
            <a:r>
              <a:rPr lang="en-US" dirty="0" smtClean="0"/>
              <a:t> subnet IP. CIDR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Supernetting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smtClean="0"/>
              <a:t>Prefix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Classless Inter-Domain Routing</a:t>
            </a:r>
            <a:r>
              <a:rPr lang="en-US" dirty="0" smtClean="0"/>
              <a:t> (CIDR)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/>
              <a:t>subnet 192.168.0.0/27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2</a:t>
            </a:r>
            <a:r>
              <a:rPr lang="en-US" dirty="0" smtClean="0"/>
              <a:t> </a:t>
            </a:r>
            <a:r>
              <a:rPr lang="en-US" baseline="30000" dirty="0" smtClean="0"/>
              <a:t>(32-27)</a:t>
            </a:r>
            <a:r>
              <a:rPr lang="en-US" dirty="0" smtClean="0"/>
              <a:t> = 2 </a:t>
            </a:r>
            <a:r>
              <a:rPr lang="en-US" baseline="30000" dirty="0" smtClean="0"/>
              <a:t>(5)</a:t>
            </a:r>
            <a:r>
              <a:rPr lang="en-US" b="1" dirty="0" smtClean="0"/>
              <a:t>= </a:t>
            </a:r>
            <a:r>
              <a:rPr lang="en-US" dirty="0" smtClean="0"/>
              <a:t>32</a:t>
            </a:r>
            <a:endParaRPr lang="en-US" b="1" dirty="0" smtClean="0"/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/>
              <a:t>32 </a:t>
            </a:r>
            <a:r>
              <a:rPr lang="en-US" dirty="0" err="1" smtClean="0"/>
              <a:t>adalah</a:t>
            </a:r>
            <a:r>
              <a:rPr lang="en-US" dirty="0" smtClean="0"/>
              <a:t> total IP address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subnet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network address </a:t>
            </a:r>
            <a:r>
              <a:rPr lang="en-US" dirty="0" err="1" smtClean="0"/>
              <a:t>dan</a:t>
            </a:r>
            <a:r>
              <a:rPr lang="en-US" dirty="0" smtClean="0"/>
              <a:t> broadcast address, </a:t>
            </a:r>
            <a:r>
              <a:rPr lang="en-US" dirty="0" err="1" smtClean="0"/>
              <a:t>maka</a:t>
            </a:r>
            <a:r>
              <a:rPr lang="en-US" dirty="0" smtClean="0"/>
              <a:t> IP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30 </a:t>
            </a:r>
            <a:r>
              <a:rPr lang="en-US" dirty="0" err="1" smtClean="0"/>
              <a:t>ip</a:t>
            </a:r>
            <a:r>
              <a:rPr lang="en-US" dirty="0" smtClean="0"/>
              <a:t> address.</a:t>
            </a:r>
          </a:p>
          <a:p>
            <a:r>
              <a:rPr lang="en-US" i="1" dirty="0" smtClean="0"/>
              <a:t>Range </a:t>
            </a:r>
            <a:r>
              <a:rPr lang="en-US" i="1" dirty="0" smtClean="0"/>
              <a:t>IP </a:t>
            </a:r>
            <a:r>
              <a:rPr lang="en-US" i="1" dirty="0" smtClean="0"/>
              <a:t>Address	:</a:t>
            </a:r>
            <a:r>
              <a:rPr lang="en-US" i="1" dirty="0" smtClean="0"/>
              <a:t>  192.168.0.1 - 192.168.0.30</a:t>
            </a:r>
            <a:br>
              <a:rPr lang="en-US" i="1" dirty="0" smtClean="0"/>
            </a:br>
            <a:r>
              <a:rPr lang="en-US" i="1" dirty="0" err="1" smtClean="0"/>
              <a:t>Netmask</a:t>
            </a:r>
            <a:r>
              <a:rPr lang="en-US" i="1" dirty="0" smtClean="0"/>
              <a:t>		: </a:t>
            </a:r>
            <a:r>
              <a:rPr lang="en-US" i="1" dirty="0" smtClean="0"/>
              <a:t>255.255.255.224</a:t>
            </a:r>
            <a:br>
              <a:rPr lang="en-US" i="1" dirty="0" smtClean="0"/>
            </a:br>
            <a:r>
              <a:rPr lang="en-US" i="1" dirty="0" smtClean="0"/>
              <a:t>Network		: </a:t>
            </a:r>
            <a:r>
              <a:rPr lang="en-US" i="1" dirty="0" smtClean="0"/>
              <a:t>192.168.0.0</a:t>
            </a:r>
            <a:br>
              <a:rPr lang="en-US" i="1" dirty="0" smtClean="0"/>
            </a:br>
            <a:r>
              <a:rPr lang="en-US" i="1" dirty="0" smtClean="0"/>
              <a:t>Broadcast 	</a:t>
            </a:r>
            <a:r>
              <a:rPr lang="en-US" i="1" dirty="0" smtClean="0"/>
              <a:t>	: </a:t>
            </a:r>
            <a:r>
              <a:rPr lang="en-US" i="1" dirty="0" smtClean="0"/>
              <a:t>192.168.0.3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just"/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network </a:t>
            </a:r>
            <a:r>
              <a:rPr lang="en-US" dirty="0" err="1" smtClean="0"/>
              <a:t>menjadi</a:t>
            </a:r>
            <a:r>
              <a:rPr lang="en-US" dirty="0" smtClean="0"/>
              <a:t> network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subnet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Network Administrator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network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IP Address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Internet Service Provider (ISP). </a:t>
            </a:r>
            <a:r>
              <a:rPr lang="en-US" dirty="0" err="1" smtClean="0"/>
              <a:t>Dikerenakan</a:t>
            </a:r>
            <a:r>
              <a:rPr lang="en-US" dirty="0" smtClean="0"/>
              <a:t> </a:t>
            </a:r>
            <a:r>
              <a:rPr lang="en-US" dirty="0" err="1" smtClean="0"/>
              <a:t>persedian</a:t>
            </a:r>
            <a:r>
              <a:rPr lang="en-US" dirty="0" smtClean="0"/>
              <a:t> IP Address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menjamurnya</a:t>
            </a:r>
            <a:r>
              <a:rPr lang="en-US" dirty="0" smtClean="0"/>
              <a:t> </a:t>
            </a:r>
            <a:r>
              <a:rPr lang="en-US" dirty="0" err="1" smtClean="0"/>
              <a:t>situs-situs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internet. Cara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network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subneting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228599" y="1676400"/>
          <a:ext cx="7486673" cy="4467244"/>
        </p:xfrm>
        <a:graphic>
          <a:graphicData uri="http://schemas.openxmlformats.org/presentationml/2006/ole">
            <p:oleObj spid="_x0000_s63489" name="Visio" r:id="rId4" imgW="6920360" imgH="213113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3" descr="924h"/>
          <p:cNvPicPr>
            <a:picLocks noChangeAspect="1" noChangeArrowheads="1"/>
          </p:cNvPicPr>
          <p:nvPr/>
        </p:nvPicPr>
        <p:blipFill>
          <a:blip r:embed="rId3"/>
          <a:srcRect l="1920" t="4839" r="2091" b="43549"/>
          <a:stretch>
            <a:fillRect/>
          </a:stretch>
        </p:blipFill>
        <p:spPr bwMode="auto">
          <a:xfrm>
            <a:off x="276789" y="1714488"/>
            <a:ext cx="870650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IP </a:t>
            </a:r>
            <a:r>
              <a:rPr lang="en-US" dirty="0" err="1" smtClean="0"/>
              <a:t>adress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ISP 160.100.0.0/16, </a:t>
            </a:r>
            <a:endParaRPr lang="en-US" dirty="0" smtClean="0"/>
          </a:p>
          <a:p>
            <a:pPr marL="273050" indent="-41275" algn="just">
              <a:buNone/>
            </a:pP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30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internet. </a:t>
            </a:r>
            <a:r>
              <a:rPr lang="en-US" dirty="0" err="1" smtClean="0"/>
              <a:t>Tentukan</a:t>
            </a:r>
            <a:r>
              <a:rPr lang="en-US" dirty="0" smtClean="0"/>
              <a:t> network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9113" indent="-273050">
              <a:buFont typeface="Wingdings" pitchFamily="2" charset="2"/>
              <a:buChar char="Ø"/>
            </a:pPr>
            <a:r>
              <a:rPr lang="en-US" dirty="0" err="1" smtClean="0"/>
              <a:t>kelas</a:t>
            </a:r>
            <a:r>
              <a:rPr lang="en-US" dirty="0" smtClean="0"/>
              <a:t> IP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19113" indent="-273050">
              <a:buFont typeface="Wingdings" pitchFamily="2" charset="2"/>
              <a:buChar char="Ø"/>
            </a:pPr>
            <a:r>
              <a:rPr lang="en-US" dirty="0" err="1" smtClean="0"/>
              <a:t>Submetmask</a:t>
            </a:r>
            <a:r>
              <a:rPr lang="en-US" dirty="0" smtClean="0"/>
              <a:t>?</a:t>
            </a:r>
          </a:p>
          <a:p>
            <a:pPr marL="519113" indent="-273050"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Subnet?</a:t>
            </a:r>
          </a:p>
          <a:p>
            <a:pPr marL="519113" indent="-273050">
              <a:buFont typeface="Wingdings" pitchFamily="2" charset="2"/>
              <a:buChar char="Ø"/>
            </a:pPr>
            <a:r>
              <a:rPr lang="en-US" dirty="0" err="1" smtClean="0"/>
              <a:t>Kelipatan</a:t>
            </a:r>
            <a:r>
              <a:rPr lang="en-US" dirty="0" smtClean="0"/>
              <a:t> per-Block Subnet?</a:t>
            </a:r>
          </a:p>
          <a:p>
            <a:pPr marL="519113" indent="-273050"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Host per-Block Subnet?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192.168.1.0/26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SubnetMask</a:t>
            </a:r>
            <a:r>
              <a:rPr lang="en-US" dirty="0" smtClean="0"/>
              <a:t> (SM) = 11111111.11111111.11111111.11000000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   = 255         .255         .255        .192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Subnet      = 2</a:t>
            </a:r>
            <a:r>
              <a:rPr lang="en-US" sz="2800" baseline="30000" dirty="0" smtClean="0"/>
              <a:t>n (n = </a:t>
            </a:r>
            <a:r>
              <a:rPr lang="en-US" sz="2800" baseline="30000" dirty="0" err="1" smtClean="0"/>
              <a:t>jumlah</a:t>
            </a:r>
            <a:r>
              <a:rPr lang="en-US" sz="2800" baseline="30000" dirty="0" smtClean="0"/>
              <a:t> bit 1) </a:t>
            </a:r>
            <a:r>
              <a:rPr lang="en-US" sz="2800" dirty="0" smtClean="0"/>
              <a:t>= 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= 4 Block Subnet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Kelipatan</a:t>
            </a:r>
            <a:r>
              <a:rPr lang="en-US" dirty="0" smtClean="0"/>
              <a:t> per-Block Subnet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    = 256 – 192 = 64 (.0    .64     .128     .192 )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Host Per-Block Subnet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    = 2</a:t>
            </a:r>
            <a:r>
              <a:rPr lang="en-US" sz="2400" baseline="30000" dirty="0" smtClean="0"/>
              <a:t>m</a:t>
            </a:r>
            <a:r>
              <a:rPr lang="en-US" sz="2400" baseline="30000" dirty="0" smtClean="0"/>
              <a:t> (m </a:t>
            </a:r>
            <a:r>
              <a:rPr lang="en-US" sz="2400" baseline="30000" dirty="0" smtClean="0"/>
              <a:t>= </a:t>
            </a:r>
            <a:r>
              <a:rPr lang="en-US" sz="2400" baseline="30000" dirty="0" err="1" smtClean="0"/>
              <a:t>jumlah</a:t>
            </a:r>
            <a:r>
              <a:rPr lang="en-US" sz="2400" baseline="30000" dirty="0" smtClean="0"/>
              <a:t> bit </a:t>
            </a:r>
            <a:r>
              <a:rPr lang="en-US" sz="2400" baseline="30000" dirty="0" smtClean="0"/>
              <a:t>0) </a:t>
            </a:r>
            <a:r>
              <a:rPr lang="en-US" sz="2800" dirty="0" smtClean="0"/>
              <a:t>=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- 2 = 62 Host</a:t>
            </a:r>
          </a:p>
          <a:p>
            <a:pPr>
              <a:buNone/>
            </a:pPr>
            <a:r>
              <a:rPr lang="en-US" sz="1600" i="1" dirty="0" smtClean="0"/>
              <a:t>					</a:t>
            </a:r>
          </a:p>
          <a:p>
            <a:pPr>
              <a:buNone/>
            </a:pPr>
            <a:r>
              <a:rPr lang="en-US" sz="1600" i="1" dirty="0" smtClean="0"/>
              <a:t>	</a:t>
            </a:r>
            <a:r>
              <a:rPr lang="en-US" sz="1600" i="1" dirty="0" smtClean="0"/>
              <a:t>					* 2 </a:t>
            </a:r>
            <a:r>
              <a:rPr lang="en-US" sz="1600" i="1" dirty="0" err="1" smtClean="0"/>
              <a:t>dari</a:t>
            </a:r>
            <a:r>
              <a:rPr lang="en-US" sz="1600" i="1" dirty="0" smtClean="0"/>
              <a:t>  = 1 IP network &amp; 1 IP Broadcast</a:t>
            </a:r>
            <a:endParaRPr lang="en-US" sz="1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643174" y="1571612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43174" y="1571612"/>
            <a:ext cx="42862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9058" y="1357298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6 digit </a:t>
            </a:r>
            <a:r>
              <a:rPr lang="en-US" dirty="0" err="1" smtClean="0"/>
              <a:t>biner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643570" y="2571744"/>
            <a:ext cx="1143008" cy="642942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643570" y="2571744"/>
            <a:ext cx="1285884" cy="642942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4357687" y="3071809"/>
            <a:ext cx="2643206" cy="107157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500694" y="3500438"/>
            <a:ext cx="642942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6143636" y="3500438"/>
            <a:ext cx="1571636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786446" y="3786190"/>
            <a:ext cx="64294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6143636" y="3500438"/>
            <a:ext cx="642942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036347" y="3036091"/>
            <a:ext cx="2500330" cy="157163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29256" y="2643182"/>
            <a:ext cx="2500330" cy="235745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5357818" y="550070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8507078">
            <a:off x="5500694" y="4241293"/>
            <a:ext cx="500066" cy="3571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8507078">
            <a:off x="6271972" y="4259781"/>
            <a:ext cx="500066" cy="3571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8507078">
            <a:off x="7129228" y="4259781"/>
            <a:ext cx="500066" cy="3571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280406" y="4621421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+64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137662" y="4621421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+64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700" i="1" dirty="0" smtClean="0"/>
          </a:p>
          <a:p>
            <a:endParaRPr lang="en-US" sz="1700" i="1" dirty="0" smtClean="0"/>
          </a:p>
          <a:p>
            <a:r>
              <a:rPr lang="en-US" sz="1700" i="1" dirty="0" err="1" smtClean="0"/>
              <a:t>Ip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pertama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didapat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dari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ip</a:t>
            </a:r>
            <a:r>
              <a:rPr lang="en-US" sz="1700" i="1" dirty="0" smtClean="0"/>
              <a:t> network + 1</a:t>
            </a:r>
          </a:p>
          <a:p>
            <a:r>
              <a:rPr lang="en-US" sz="1700" i="1" dirty="0" smtClean="0"/>
              <a:t>IP </a:t>
            </a:r>
            <a:r>
              <a:rPr lang="en-US" sz="1700" i="1" dirty="0" err="1" smtClean="0"/>
              <a:t>terakhir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didapat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dari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ip</a:t>
            </a:r>
            <a:r>
              <a:rPr lang="en-US" sz="1700" i="1" dirty="0" smtClean="0"/>
              <a:t> broadcast – 1</a:t>
            </a:r>
          </a:p>
          <a:p>
            <a:r>
              <a:rPr lang="en-US" sz="1700" i="1" dirty="0" err="1" smtClean="0"/>
              <a:t>Ip</a:t>
            </a:r>
            <a:r>
              <a:rPr lang="en-US" sz="1700" i="1" dirty="0" smtClean="0"/>
              <a:t> broadcast </a:t>
            </a:r>
            <a:r>
              <a:rPr lang="en-US" sz="1700" i="1" dirty="0" err="1" smtClean="0"/>
              <a:t>didapat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dari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ip</a:t>
            </a:r>
            <a:r>
              <a:rPr lang="en-US" sz="1700" i="1" dirty="0" smtClean="0"/>
              <a:t> network </a:t>
            </a:r>
            <a:r>
              <a:rPr lang="en-US" sz="1700" i="1" dirty="0" err="1" smtClean="0"/>
              <a:t>selanjutnya</a:t>
            </a:r>
            <a:r>
              <a:rPr lang="en-US" sz="1700" i="1" dirty="0" smtClean="0"/>
              <a:t> - 1</a:t>
            </a:r>
            <a:endParaRPr lang="en-US" sz="17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08" y="1397000"/>
          <a:ext cx="8001060" cy="374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7493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 Network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 </a:t>
                      </a:r>
                      <a:r>
                        <a:rPr lang="en-US" dirty="0" err="1" smtClean="0"/>
                        <a:t>Pertama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 </a:t>
                      </a:r>
                      <a:r>
                        <a:rPr lang="en-US" dirty="0" err="1" smtClean="0"/>
                        <a:t>Terakhir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 Broadcast</a:t>
                      </a:r>
                      <a:endParaRPr lang="en-US" dirty="0"/>
                    </a:p>
                  </a:txBody>
                  <a:tcPr anchor="ctr"/>
                </a:tc>
              </a:tr>
              <a:tr h="7493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192.168.1.63</a:t>
                      </a:r>
                      <a:endParaRPr lang="en-US" dirty="0"/>
                    </a:p>
                  </a:txBody>
                  <a:tcPr anchor="ctr"/>
                </a:tc>
              </a:tr>
              <a:tr h="7493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192.168.1.127</a:t>
                      </a:r>
                      <a:endParaRPr lang="en-US" dirty="0"/>
                    </a:p>
                  </a:txBody>
                  <a:tcPr anchor="ctr"/>
                </a:tc>
              </a:tr>
              <a:tr h="7493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192.168.1.191</a:t>
                      </a:r>
                      <a:endParaRPr lang="en-US" dirty="0"/>
                    </a:p>
                  </a:txBody>
                  <a:tcPr anchor="ctr"/>
                </a:tc>
              </a:tr>
              <a:tr h="7493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192.168.1.193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192.168.1.254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192.168.1.255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Subnetting</a:t>
            </a:r>
            <a:r>
              <a:rPr lang="en-US" sz="3600" b="1" dirty="0" smtClean="0"/>
              <a:t> </a:t>
            </a:r>
            <a:r>
              <a:rPr lang="en-US" sz="3600" b="1" dirty="0" smtClean="0"/>
              <a:t>VLSM (</a:t>
            </a:r>
            <a:r>
              <a:rPr lang="en-US" sz="3600" b="1" i="1" dirty="0" smtClean="0"/>
              <a:t>Variable </a:t>
            </a:r>
            <a:r>
              <a:rPr lang="en-US" sz="3600" b="1" i="1" dirty="0" err="1" smtClean="0"/>
              <a:t>Leght</a:t>
            </a:r>
            <a:r>
              <a:rPr lang="en-US" sz="3600" b="1" i="1" dirty="0" smtClean="0"/>
              <a:t> Subnet Mask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just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IP </a:t>
            </a:r>
            <a:r>
              <a:rPr lang="en-US" dirty="0" smtClean="0"/>
              <a:t>Address,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subnet yang </a:t>
            </a:r>
            <a:r>
              <a:rPr lang="en-US" dirty="0" err="1" smtClean="0"/>
              <a:t>terbuang</a:t>
            </a:r>
            <a:r>
              <a:rPr lang="en-US" dirty="0" smtClean="0"/>
              <a:t> </a:t>
            </a:r>
            <a:r>
              <a:rPr lang="en-US" dirty="0" err="1" smtClean="0"/>
              <a:t>sia-sia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subneting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host yang </a:t>
            </a:r>
            <a:r>
              <a:rPr lang="en-US" dirty="0" err="1" smtClean="0"/>
              <a:t>dibutuhkan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VLSM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host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7554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6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networknya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Departemen</a:t>
            </a:r>
            <a:r>
              <a:rPr lang="en-US" dirty="0" smtClean="0"/>
              <a:t> A = 100 host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Departemen</a:t>
            </a:r>
            <a:r>
              <a:rPr lang="en-US" dirty="0" smtClean="0"/>
              <a:t> B = </a:t>
            </a:r>
            <a:r>
              <a:rPr lang="en-US" dirty="0" smtClean="0"/>
              <a:t>500 </a:t>
            </a:r>
            <a:r>
              <a:rPr lang="en-US" dirty="0" smtClean="0"/>
              <a:t>host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Departemen</a:t>
            </a:r>
            <a:r>
              <a:rPr lang="en-US" dirty="0" smtClean="0"/>
              <a:t> C = 325 </a:t>
            </a:r>
            <a:r>
              <a:rPr lang="en-US" dirty="0" smtClean="0"/>
              <a:t>host</a:t>
            </a:r>
            <a:endParaRPr lang="en-US" dirty="0" smtClean="0"/>
          </a:p>
          <a:p>
            <a:r>
              <a:rPr lang="en-US" dirty="0" smtClean="0"/>
              <a:t>IP Address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ISP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160.100.0.0/16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3474</TotalTime>
  <Words>402</Words>
  <Application>Microsoft Office PowerPoint</Application>
  <PresentationFormat>On-screen Show (4:3)</PresentationFormat>
  <Paragraphs>130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Visio</vt:lpstr>
      <vt:lpstr>Jaringan Komputer</vt:lpstr>
      <vt:lpstr>Pengertian</vt:lpstr>
      <vt:lpstr>Slide 3</vt:lpstr>
      <vt:lpstr>Slide 4</vt:lpstr>
      <vt:lpstr>Slide 5</vt:lpstr>
      <vt:lpstr>Slide 6</vt:lpstr>
      <vt:lpstr>Slide 7</vt:lpstr>
      <vt:lpstr>Subnetting VLSM (Variable Leght Subnet Mask)</vt:lpstr>
      <vt:lpstr>Contoh :</vt:lpstr>
      <vt:lpstr>Penyelesaian</vt:lpstr>
      <vt:lpstr>Penyelesaian</vt:lpstr>
      <vt:lpstr>Penyelesaian</vt:lpstr>
      <vt:lpstr>Classless Inter-Domain Routing (CIDR)</vt:lpstr>
      <vt:lpstr>Classless Inter-Domain Routing (CIDR)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378</cp:revision>
  <dcterms:created xsi:type="dcterms:W3CDTF">2011-03-22T11:54:04Z</dcterms:created>
  <dcterms:modified xsi:type="dcterms:W3CDTF">2020-07-30T15:41:51Z</dcterms:modified>
</cp:coreProperties>
</file>