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16"/>
  </p:notesMasterIdLst>
  <p:handoutMasterIdLst>
    <p:handoutMasterId r:id="rId17"/>
  </p:handoutMasterIdLst>
  <p:sldIdLst>
    <p:sldId id="256" r:id="rId2"/>
    <p:sldId id="329" r:id="rId3"/>
    <p:sldId id="276" r:id="rId4"/>
    <p:sldId id="316" r:id="rId5"/>
    <p:sldId id="330" r:id="rId6"/>
    <p:sldId id="331" r:id="rId7"/>
    <p:sldId id="332" r:id="rId8"/>
    <p:sldId id="333" r:id="rId9"/>
    <p:sldId id="334" r:id="rId10"/>
    <p:sldId id="335" r:id="rId11"/>
    <p:sldId id="336" r:id="rId12"/>
    <p:sldId id="337" r:id="rId13"/>
    <p:sldId id="328" r:id="rId14"/>
    <p:sldId id="338" r:id="rId15"/>
  </p:sldIdLst>
  <p:sldSz cx="9144000" cy="6858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</p:presentationPr>
</file>

<file path=ppt/tableStyles.xml><?xml version="1.0" encoding="utf-8"?>
<a:tblStyleLst xmlns:a="http://schemas.openxmlformats.org/drawingml/2006/main" def="{5C22544A-7EE6-4342-B048-85BDC9FD1C3A}"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r>
              <a:rPr lang="en-US" smtClean="0"/>
              <a:t>3/30/2011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69C7B451-CF51-48FC-AE32-0C882622F9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r>
              <a:rPr lang="en-US" smtClean="0"/>
              <a:t>3/30/2011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3136EEE8-59B8-45D4-B00C-75EF1A17846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642918"/>
            <a:ext cx="8229600" cy="1057268"/>
          </a:xfrm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Jaringan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Komputer</a:t>
            </a:r>
            <a:endParaRPr lang="en-US" dirty="0">
              <a:solidFill>
                <a:srgbClr val="FFFF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00034" y="5929330"/>
            <a:ext cx="8072494" cy="5438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/>
        </p:nvSpPr>
        <p:spPr>
          <a:xfrm>
            <a:off x="428596" y="2443740"/>
            <a:ext cx="8229600" cy="1057268"/>
          </a:xfrm>
          <a:prstGeom prst="rect">
            <a:avLst/>
          </a:prstGeo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all" spc="0" normalizeH="0" baseline="0" noProof="0" dirty="0" err="1" smtClean="0">
                <a:ln w="6350">
                  <a:noFill/>
                </a:ln>
                <a:solidFill>
                  <a:srgbClr val="FFFF0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Subnetting</a:t>
            </a:r>
            <a:endParaRPr kumimoji="0" lang="en-US" sz="2800" b="1" i="0" u="none" strike="noStrike" kern="1200" cap="all" spc="0" normalizeH="0" baseline="0" noProof="0" dirty="0" smtClean="0">
              <a:ln w="6350">
                <a:noFill/>
              </a:ln>
              <a:solidFill>
                <a:srgbClr val="FFFF00"/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489790"/>
          </a:xfrm>
        </p:spPr>
        <p:txBody>
          <a:bodyPr>
            <a:normAutofit fontScale="90000"/>
          </a:bodyPr>
          <a:lstStyle/>
          <a:p>
            <a:r>
              <a:rPr lang="en-US" sz="3200" dirty="0" err="1" smtClean="0"/>
              <a:t>Penyelesaian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/>
          <a:lstStyle/>
          <a:p>
            <a:r>
              <a:rPr lang="en-US" b="1" dirty="0" smtClean="0"/>
              <a:t> </a:t>
            </a:r>
            <a:r>
              <a:rPr lang="en-US" b="1" dirty="0" err="1" smtClean="0"/>
              <a:t>Urutkan</a:t>
            </a:r>
            <a:r>
              <a:rPr lang="en-US" b="1" dirty="0" smtClean="0"/>
              <a:t> </a:t>
            </a:r>
            <a:r>
              <a:rPr lang="en-US" b="1" dirty="0" err="1" smtClean="0"/>
              <a:t>kebutuhan</a:t>
            </a:r>
            <a:r>
              <a:rPr lang="en-US" b="1" dirty="0" smtClean="0"/>
              <a:t> host yang </a:t>
            </a:r>
            <a:r>
              <a:rPr lang="en-US" b="1" dirty="0" err="1" smtClean="0"/>
              <a:t>diperlukan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1. </a:t>
            </a:r>
            <a:r>
              <a:rPr lang="en-US" dirty="0" err="1" smtClean="0"/>
              <a:t>Departemen</a:t>
            </a:r>
            <a:r>
              <a:rPr lang="en-US" dirty="0" smtClean="0"/>
              <a:t> </a:t>
            </a:r>
            <a:r>
              <a:rPr lang="en-US" dirty="0" smtClean="0"/>
              <a:t>B </a:t>
            </a:r>
            <a:r>
              <a:rPr lang="en-US" dirty="0" smtClean="0"/>
              <a:t>= 500 host</a:t>
            </a:r>
            <a:br>
              <a:rPr lang="en-US" dirty="0" smtClean="0"/>
            </a:br>
            <a:r>
              <a:rPr lang="en-US" dirty="0" smtClean="0"/>
              <a:t>2. </a:t>
            </a:r>
            <a:r>
              <a:rPr lang="en-US" dirty="0" err="1" smtClean="0"/>
              <a:t>Departemen</a:t>
            </a:r>
            <a:r>
              <a:rPr lang="en-US" dirty="0" smtClean="0"/>
              <a:t> C = 325 host</a:t>
            </a:r>
            <a:br>
              <a:rPr lang="en-US" dirty="0" smtClean="0"/>
            </a:br>
            <a:r>
              <a:rPr lang="en-US" dirty="0" smtClean="0"/>
              <a:t>3. </a:t>
            </a:r>
            <a:r>
              <a:rPr lang="en-US" dirty="0" err="1" smtClean="0"/>
              <a:t>Departemen</a:t>
            </a:r>
            <a:r>
              <a:rPr lang="en-US" dirty="0" smtClean="0"/>
              <a:t> A = 100 </a:t>
            </a:r>
            <a:r>
              <a:rPr lang="en-US" dirty="0" smtClean="0"/>
              <a:t>host</a:t>
            </a:r>
          </a:p>
          <a:p>
            <a:endParaRPr lang="en-US" dirty="0" smtClean="0"/>
          </a:p>
          <a:p>
            <a:r>
              <a:rPr lang="en-US" dirty="0" err="1" smtClean="0"/>
              <a:t>Selesaikan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host </a:t>
            </a:r>
            <a:r>
              <a:rPr lang="en-US" dirty="0" err="1" smtClean="0"/>
              <a:t>terbesar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489790"/>
          </a:xfrm>
        </p:spPr>
        <p:txBody>
          <a:bodyPr>
            <a:normAutofit fontScale="90000"/>
          </a:bodyPr>
          <a:lstStyle/>
          <a:p>
            <a:r>
              <a:rPr lang="en-US" sz="3200" dirty="0" err="1" smtClean="0"/>
              <a:t>Penyelesaian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err="1" smtClean="0"/>
              <a:t>Departemen</a:t>
            </a:r>
            <a:r>
              <a:rPr lang="en-US" dirty="0" smtClean="0"/>
              <a:t> B </a:t>
            </a:r>
            <a:r>
              <a:rPr lang="en-US" dirty="0" smtClean="0"/>
              <a:t>= 500 </a:t>
            </a:r>
            <a:r>
              <a:rPr lang="en-US" dirty="0" smtClean="0"/>
              <a:t>host</a:t>
            </a:r>
          </a:p>
          <a:p>
            <a:pPr marL="514350" indent="-514350">
              <a:buAutoNum type="arabicPeriod"/>
            </a:pPr>
            <a:r>
              <a:rPr lang="en-US" dirty="0" smtClean="0"/>
              <a:t>IP </a:t>
            </a:r>
            <a:r>
              <a:rPr lang="en-US" dirty="0" err="1" smtClean="0"/>
              <a:t>awal</a:t>
            </a:r>
            <a:r>
              <a:rPr lang="en-US" dirty="0" smtClean="0"/>
              <a:t> = 160.100.0.0</a:t>
            </a:r>
          </a:p>
          <a:p>
            <a:r>
              <a:rPr lang="en-US" dirty="0" err="1" smtClean="0"/>
              <a:t>Untuk</a:t>
            </a:r>
            <a:r>
              <a:rPr lang="en-US" dirty="0" smtClean="0"/>
              <a:t> 500 </a:t>
            </a:r>
            <a:r>
              <a:rPr lang="en-US" dirty="0" smtClean="0"/>
              <a:t>host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gunakan</a:t>
            </a:r>
            <a:r>
              <a:rPr lang="en-US" dirty="0" smtClean="0"/>
              <a:t> /23,  </a:t>
            </a:r>
            <a:r>
              <a:rPr lang="en-US" dirty="0" err="1" smtClean="0"/>
              <a:t>karna</a:t>
            </a:r>
            <a:r>
              <a:rPr lang="en-US" dirty="0" smtClean="0"/>
              <a:t> /23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menampung</a:t>
            </a:r>
            <a:r>
              <a:rPr lang="en-US" dirty="0" smtClean="0"/>
              <a:t> 510 host</a:t>
            </a:r>
          </a:p>
          <a:p>
            <a:r>
              <a:rPr lang="en-US" dirty="0" smtClean="0"/>
              <a:t>/23 = 11111111.11111111.11111110.00000000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2</a:t>
            </a:r>
            <a:r>
              <a:rPr lang="en-US" baseline="30000" dirty="0" smtClean="0"/>
              <a:t>n</a:t>
            </a:r>
            <a:r>
              <a:rPr lang="en-US" dirty="0" smtClean="0"/>
              <a:t> – 2 = 2</a:t>
            </a:r>
            <a:r>
              <a:rPr lang="en-US" baseline="30000" dirty="0" smtClean="0"/>
              <a:t>9</a:t>
            </a:r>
            <a:r>
              <a:rPr lang="en-US" dirty="0" smtClean="0"/>
              <a:t> – 2 = 510 host</a:t>
            </a:r>
            <a:endParaRPr lang="en-US" dirty="0" smtClean="0"/>
          </a:p>
          <a:p>
            <a:r>
              <a:rPr lang="en-US" dirty="0" err="1" smtClean="0"/>
              <a:t>Subnetmask</a:t>
            </a:r>
            <a:r>
              <a:rPr lang="en-US" dirty="0" smtClean="0"/>
              <a:t> = 255.255.254.0</a:t>
            </a:r>
            <a:endParaRPr lang="en-US" dirty="0" smtClean="0"/>
          </a:p>
          <a:p>
            <a:r>
              <a:rPr lang="en-US" dirty="0" smtClean="0"/>
              <a:t>Network </a:t>
            </a:r>
            <a:r>
              <a:rPr lang="en-US" dirty="0" smtClean="0"/>
              <a:t>– Range - Broadcast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160.100.0.0</a:t>
            </a:r>
            <a:r>
              <a:rPr lang="en-US" dirty="0" smtClean="0"/>
              <a:t>  | </a:t>
            </a:r>
            <a:r>
              <a:rPr lang="en-US" dirty="0" smtClean="0">
                <a:solidFill>
                  <a:schemeClr val="accent1"/>
                </a:solidFill>
              </a:rPr>
              <a:t>160.100.0.1 </a:t>
            </a:r>
            <a:r>
              <a:rPr lang="en-US" dirty="0" smtClean="0">
                <a:solidFill>
                  <a:schemeClr val="accent1"/>
                </a:solidFill>
              </a:rPr>
              <a:t>- </a:t>
            </a:r>
            <a:r>
              <a:rPr lang="en-US" dirty="0" smtClean="0">
                <a:solidFill>
                  <a:schemeClr val="accent1"/>
                </a:solidFill>
              </a:rPr>
              <a:t>160.100.1.254 </a:t>
            </a:r>
            <a:r>
              <a:rPr lang="en-US" dirty="0" smtClean="0"/>
              <a:t>| 160.100.1.255</a:t>
            </a:r>
          </a:p>
          <a:p>
            <a:r>
              <a:rPr lang="en-US" sz="2400" i="1" dirty="0" smtClean="0"/>
              <a:t>Next Network &gt;</a:t>
            </a:r>
            <a:r>
              <a:rPr lang="en-US" sz="2400" i="1" dirty="0" smtClean="0">
                <a:solidFill>
                  <a:srgbClr val="FF0000"/>
                </a:solidFill>
              </a:rPr>
              <a:t>160.100.2.0</a:t>
            </a:r>
            <a:endParaRPr lang="en-US" sz="2400" i="1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Arc 6"/>
          <p:cNvSpPr/>
          <p:nvPr/>
        </p:nvSpPr>
        <p:spPr>
          <a:xfrm rot="8095889">
            <a:off x="1049208" y="2835859"/>
            <a:ext cx="500066" cy="571504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c 7"/>
          <p:cNvSpPr/>
          <p:nvPr/>
        </p:nvSpPr>
        <p:spPr>
          <a:xfrm rot="10154090">
            <a:off x="998352" y="1853998"/>
            <a:ext cx="7149590" cy="141984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071670" y="3286124"/>
            <a:ext cx="2714644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071670" y="3286124"/>
            <a:ext cx="4000528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489790"/>
          </a:xfrm>
        </p:spPr>
        <p:txBody>
          <a:bodyPr>
            <a:normAutofit fontScale="90000"/>
          </a:bodyPr>
          <a:lstStyle/>
          <a:p>
            <a:r>
              <a:rPr lang="en-US" sz="3200" dirty="0" err="1" smtClean="0"/>
              <a:t>Penyelesaian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 </a:t>
            </a:r>
            <a:r>
              <a:rPr lang="en-US" dirty="0" smtClean="0"/>
              <a:t>2</a:t>
            </a:r>
            <a:r>
              <a:rPr lang="en-US" dirty="0" smtClean="0"/>
              <a:t>. </a:t>
            </a:r>
            <a:r>
              <a:rPr lang="en-US" dirty="0" err="1" smtClean="0"/>
              <a:t>Departemen</a:t>
            </a:r>
            <a:r>
              <a:rPr lang="en-US" dirty="0" smtClean="0"/>
              <a:t> C = 325 </a:t>
            </a:r>
            <a:r>
              <a:rPr lang="en-US" dirty="0" smtClean="0"/>
              <a:t>host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160.100.2.0/23 = 510 host</a:t>
            </a:r>
          </a:p>
          <a:p>
            <a:pPr>
              <a:buNone/>
            </a:pPr>
            <a:r>
              <a:rPr lang="en-US" dirty="0" smtClean="0"/>
              <a:t>	Network </a:t>
            </a:r>
            <a:r>
              <a:rPr lang="en-US" dirty="0" smtClean="0"/>
              <a:t>– Range - Broadcast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160.100.2.0</a:t>
            </a:r>
            <a:r>
              <a:rPr lang="en-US" dirty="0" smtClean="0"/>
              <a:t> | </a:t>
            </a:r>
            <a:r>
              <a:rPr lang="en-US" dirty="0" smtClean="0">
                <a:solidFill>
                  <a:schemeClr val="accent1"/>
                </a:solidFill>
              </a:rPr>
              <a:t>160.100.2.1 </a:t>
            </a:r>
            <a:r>
              <a:rPr lang="en-US" dirty="0" smtClean="0">
                <a:solidFill>
                  <a:schemeClr val="accent1"/>
                </a:solidFill>
              </a:rPr>
              <a:t>- </a:t>
            </a:r>
            <a:r>
              <a:rPr lang="en-US" dirty="0" smtClean="0">
                <a:solidFill>
                  <a:schemeClr val="accent1"/>
                </a:solidFill>
              </a:rPr>
              <a:t>160.100.3.254 </a:t>
            </a:r>
            <a:r>
              <a:rPr lang="en-US" dirty="0" smtClean="0"/>
              <a:t>| </a:t>
            </a:r>
            <a:r>
              <a:rPr lang="en-US" dirty="0" smtClean="0"/>
              <a:t> </a:t>
            </a:r>
            <a:r>
              <a:rPr lang="en-US" dirty="0" smtClean="0"/>
              <a:t>160.100.3.255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2000" i="1" dirty="0" smtClean="0"/>
              <a:t> Next Network &gt; </a:t>
            </a:r>
            <a:r>
              <a:rPr lang="en-US" sz="2000" i="1" dirty="0" smtClean="0">
                <a:solidFill>
                  <a:srgbClr val="FF0000"/>
                </a:solidFill>
              </a:rPr>
              <a:t>160.100.4.0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Departemen</a:t>
            </a:r>
            <a:r>
              <a:rPr lang="en-US" dirty="0" smtClean="0"/>
              <a:t> </a:t>
            </a:r>
            <a:r>
              <a:rPr lang="en-US" dirty="0" smtClean="0"/>
              <a:t>A = 100 </a:t>
            </a:r>
            <a:r>
              <a:rPr lang="en-US" dirty="0" smtClean="0"/>
              <a:t>host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160.100.4.0/24 = 100 Host</a:t>
            </a:r>
          </a:p>
          <a:p>
            <a:pPr>
              <a:buNone/>
            </a:pPr>
            <a:r>
              <a:rPr lang="en-US" dirty="0" smtClean="0"/>
              <a:t>	Network </a:t>
            </a:r>
            <a:r>
              <a:rPr lang="en-US" dirty="0" smtClean="0"/>
              <a:t>– Range </a:t>
            </a:r>
            <a:r>
              <a:rPr lang="en-US" dirty="0" smtClean="0"/>
              <a:t>– Broadcast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160.100.4.0</a:t>
            </a:r>
            <a:r>
              <a:rPr lang="en-US" dirty="0" smtClean="0"/>
              <a:t> | </a:t>
            </a:r>
            <a:r>
              <a:rPr lang="en-US" dirty="0" smtClean="0">
                <a:solidFill>
                  <a:schemeClr val="accent1"/>
                </a:solidFill>
              </a:rPr>
              <a:t>160.100.4.1 – 160.100.4.254 </a:t>
            </a:r>
            <a:r>
              <a:rPr lang="en-US" dirty="0" smtClean="0"/>
              <a:t>| 160.100.4.255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2000" i="1" dirty="0" smtClean="0"/>
              <a:t>Next Network &gt; </a:t>
            </a:r>
            <a:r>
              <a:rPr lang="en-US" sz="2000" i="1" dirty="0" smtClean="0">
                <a:solidFill>
                  <a:srgbClr val="FF0000"/>
                </a:solidFill>
              </a:rPr>
              <a:t>160.100.5.0</a:t>
            </a:r>
          </a:p>
          <a:p>
            <a:pPr>
              <a:buNone/>
            </a:pPr>
            <a:r>
              <a:rPr lang="en-US" dirty="0" smtClean="0"/>
              <a:t>	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56488"/>
          </a:xfrm>
        </p:spPr>
        <p:txBody>
          <a:bodyPr>
            <a:normAutofit fontScale="90000"/>
          </a:bodyPr>
          <a:lstStyle/>
          <a:p>
            <a:r>
              <a:rPr lang="en-US" i="1" dirty="0" smtClean="0"/>
              <a:t>Classless Inter-Domain Routing</a:t>
            </a:r>
            <a:r>
              <a:rPr lang="en-US" dirty="0" smtClean="0"/>
              <a:t> (CIDR)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Seiring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yang </a:t>
            </a:r>
            <a:r>
              <a:rPr lang="en-US" dirty="0" err="1" smtClean="0"/>
              <a:t>cukup</a:t>
            </a:r>
            <a:r>
              <a:rPr lang="en-US" dirty="0" smtClean="0"/>
              <a:t> </a:t>
            </a:r>
            <a:r>
              <a:rPr lang="en-US" dirty="0" err="1" smtClean="0"/>
              <a:t>pesat</a:t>
            </a:r>
            <a:r>
              <a:rPr lang="en-US" dirty="0" smtClean="0"/>
              <a:t>, </a:t>
            </a:r>
            <a:r>
              <a:rPr lang="en-US" dirty="0" err="1" smtClean="0"/>
              <a:t>pembagian</a:t>
            </a:r>
            <a:r>
              <a:rPr lang="en-US" dirty="0" smtClean="0"/>
              <a:t> IP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A, B, </a:t>
            </a:r>
            <a:r>
              <a:rPr lang="en-US" dirty="0" err="1" smtClean="0"/>
              <a:t>dan</a:t>
            </a:r>
            <a:r>
              <a:rPr lang="en-US" dirty="0" smtClean="0"/>
              <a:t> C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ditinggalkan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menyisakan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IP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. </a:t>
            </a:r>
          </a:p>
          <a:p>
            <a:pPr algn="just"/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 smtClean="0"/>
              <a:t>mengurangi</a:t>
            </a:r>
            <a:r>
              <a:rPr lang="en-US" dirty="0" smtClean="0"/>
              <a:t> </a:t>
            </a:r>
            <a:r>
              <a:rPr lang="en-US" dirty="0" err="1" smtClean="0"/>
              <a:t>alokasi</a:t>
            </a:r>
            <a:r>
              <a:rPr lang="en-US" dirty="0" smtClean="0"/>
              <a:t> IP address,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keperluan</a:t>
            </a:r>
            <a:r>
              <a:rPr lang="en-US" dirty="0" smtClean="0"/>
              <a:t> </a:t>
            </a:r>
            <a:r>
              <a:rPr lang="en-US" dirty="0" err="1" smtClean="0"/>
              <a:t>sebaliknya</a:t>
            </a:r>
            <a:r>
              <a:rPr lang="en-US" dirty="0" smtClean="0"/>
              <a:t>, </a:t>
            </a:r>
            <a:r>
              <a:rPr lang="en-US" dirty="0" err="1" smtClean="0"/>
              <a:t>yakni</a:t>
            </a:r>
            <a:r>
              <a:rPr lang="en-US" dirty="0" smtClean="0"/>
              <a:t> </a:t>
            </a:r>
            <a:r>
              <a:rPr lang="en-US" dirty="0" err="1" smtClean="0"/>
              <a:t>menambah</a:t>
            </a:r>
            <a:r>
              <a:rPr lang="en-US" dirty="0" smtClean="0"/>
              <a:t> </a:t>
            </a:r>
            <a:r>
              <a:rPr lang="en-US" dirty="0" err="1" smtClean="0"/>
              <a:t>alokasi</a:t>
            </a:r>
            <a:r>
              <a:rPr lang="en-US" dirty="0" smtClean="0"/>
              <a:t> IP address. </a:t>
            </a:r>
          </a:p>
          <a:p>
            <a:pPr algn="just"/>
            <a:r>
              <a:rPr lang="en-US" dirty="0" err="1" smtClean="0"/>
              <a:t>Contohnya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C yang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teoritis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mendukung</a:t>
            </a:r>
            <a:r>
              <a:rPr lang="en-US" dirty="0" smtClean="0"/>
              <a:t> 254 </a:t>
            </a:r>
            <a:r>
              <a:rPr lang="en-US" dirty="0" err="1" smtClean="0"/>
              <a:t>alamat</a:t>
            </a:r>
            <a:r>
              <a:rPr lang="en-US" dirty="0" smtClean="0"/>
              <a:t> </a:t>
            </a:r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,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CIDR,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hingga</a:t>
            </a:r>
            <a:r>
              <a:rPr lang="en-US" dirty="0" smtClean="0"/>
              <a:t> 32766 </a:t>
            </a:r>
            <a:r>
              <a:rPr lang="en-US" dirty="0" err="1" smtClean="0"/>
              <a:t>alamat</a:t>
            </a:r>
            <a:r>
              <a:rPr lang="en-US" dirty="0" smtClean="0"/>
              <a:t> IP, yang </a:t>
            </a:r>
            <a:r>
              <a:rPr lang="en-US" dirty="0" err="1" smtClean="0"/>
              <a:t>seharusnya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tersedia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alamat</a:t>
            </a:r>
            <a:r>
              <a:rPr lang="en-US" dirty="0" smtClean="0"/>
              <a:t> IP </a:t>
            </a:r>
            <a:r>
              <a:rPr lang="en-US" dirty="0" err="1" smtClean="0"/>
              <a:t>kelas</a:t>
            </a:r>
            <a:r>
              <a:rPr lang="en-US" dirty="0" smtClean="0"/>
              <a:t> B. </a:t>
            </a:r>
          </a:p>
          <a:p>
            <a:pPr algn="just"/>
            <a:r>
              <a:rPr lang="en-US" dirty="0" smtClean="0"/>
              <a:t>CIDR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b="1" dirty="0" smtClean="0"/>
              <a:t> </a:t>
            </a:r>
            <a:r>
              <a:rPr lang="en-US" dirty="0" err="1" smtClean="0"/>
              <a:t>alternatif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merepresentasikan</a:t>
            </a:r>
            <a:r>
              <a:rPr lang="en-US" dirty="0" smtClean="0"/>
              <a:t> </a:t>
            </a:r>
            <a:r>
              <a:rPr lang="en-US" dirty="0" err="1" smtClean="0"/>
              <a:t>alamat</a:t>
            </a:r>
            <a:r>
              <a:rPr lang="en-US" dirty="0" smtClean="0"/>
              <a:t> IP </a:t>
            </a:r>
            <a:r>
              <a:rPr lang="en-US" dirty="0" err="1" smtClean="0"/>
              <a:t>dan</a:t>
            </a:r>
            <a:r>
              <a:rPr lang="en-US" dirty="0" smtClean="0"/>
              <a:t> subnet IP. CIDR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Supernetting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b="1" i="1" dirty="0" smtClean="0"/>
              <a:t>Prefix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56488"/>
          </a:xfrm>
        </p:spPr>
        <p:txBody>
          <a:bodyPr>
            <a:normAutofit fontScale="90000"/>
          </a:bodyPr>
          <a:lstStyle/>
          <a:p>
            <a:r>
              <a:rPr lang="en-US" i="1" dirty="0" smtClean="0"/>
              <a:t>Classless Inter-Domain Routing</a:t>
            </a:r>
            <a:r>
              <a:rPr lang="en-US" dirty="0" smtClean="0"/>
              <a:t> (CIDR)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Contoh</a:t>
            </a:r>
            <a:r>
              <a:rPr lang="en-US" dirty="0" smtClean="0"/>
              <a:t>, </a:t>
            </a:r>
            <a:endParaRPr lang="en-US" dirty="0" smtClean="0"/>
          </a:p>
          <a:p>
            <a:pPr algn="just"/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smtClean="0"/>
              <a:t>subnet 192.168.0.0/27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dihitung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 smtClean="0"/>
              <a:t>:</a:t>
            </a:r>
          </a:p>
          <a:p>
            <a:pPr algn="just"/>
            <a:r>
              <a:rPr lang="en-US" dirty="0" smtClean="0"/>
              <a:t>2</a:t>
            </a:r>
            <a:r>
              <a:rPr lang="en-US" dirty="0" smtClean="0"/>
              <a:t> </a:t>
            </a:r>
            <a:r>
              <a:rPr lang="en-US" baseline="30000" dirty="0" smtClean="0"/>
              <a:t>(32-27)</a:t>
            </a:r>
            <a:r>
              <a:rPr lang="en-US" dirty="0" smtClean="0"/>
              <a:t> = 2 </a:t>
            </a:r>
            <a:r>
              <a:rPr lang="en-US" baseline="30000" dirty="0" smtClean="0"/>
              <a:t>(5)</a:t>
            </a:r>
            <a:r>
              <a:rPr lang="en-US" b="1" dirty="0" smtClean="0"/>
              <a:t>= </a:t>
            </a:r>
            <a:r>
              <a:rPr lang="en-US" dirty="0" smtClean="0"/>
              <a:t>32</a:t>
            </a:r>
            <a:endParaRPr lang="en-US" b="1" dirty="0" smtClean="0"/>
          </a:p>
          <a:p>
            <a:pPr algn="just"/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smtClean="0"/>
              <a:t>32 </a:t>
            </a:r>
            <a:r>
              <a:rPr lang="en-US" dirty="0" err="1" smtClean="0"/>
              <a:t>adalah</a:t>
            </a:r>
            <a:r>
              <a:rPr lang="en-US" dirty="0" smtClean="0"/>
              <a:t> total IP address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subnet </a:t>
            </a:r>
            <a:r>
              <a:rPr lang="en-US" dirty="0" err="1" smtClean="0"/>
              <a:t>tersebut</a:t>
            </a:r>
            <a:r>
              <a:rPr lang="en-US" dirty="0" smtClean="0"/>
              <a:t>. </a:t>
            </a:r>
            <a:r>
              <a:rPr lang="en-US" dirty="0" err="1" smtClean="0"/>
              <a:t>Dikurangi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network address </a:t>
            </a:r>
            <a:r>
              <a:rPr lang="en-US" dirty="0" err="1" smtClean="0"/>
              <a:t>dan</a:t>
            </a:r>
            <a:r>
              <a:rPr lang="en-US" dirty="0" smtClean="0"/>
              <a:t> broadcast address, </a:t>
            </a:r>
            <a:r>
              <a:rPr lang="en-US" dirty="0" err="1" smtClean="0"/>
              <a:t>maka</a:t>
            </a:r>
            <a:r>
              <a:rPr lang="en-US" dirty="0" smtClean="0"/>
              <a:t> IP yang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dipasang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30 </a:t>
            </a:r>
            <a:r>
              <a:rPr lang="en-US" dirty="0" err="1" smtClean="0"/>
              <a:t>ip</a:t>
            </a:r>
            <a:r>
              <a:rPr lang="en-US" dirty="0" smtClean="0"/>
              <a:t> address.</a:t>
            </a:r>
          </a:p>
          <a:p>
            <a:r>
              <a:rPr lang="en-US" i="1" dirty="0" smtClean="0"/>
              <a:t>Range </a:t>
            </a:r>
            <a:r>
              <a:rPr lang="en-US" i="1" dirty="0" smtClean="0"/>
              <a:t>IP </a:t>
            </a:r>
            <a:r>
              <a:rPr lang="en-US" i="1" dirty="0" smtClean="0"/>
              <a:t>Address	:</a:t>
            </a:r>
            <a:r>
              <a:rPr lang="en-US" i="1" dirty="0" smtClean="0"/>
              <a:t>  192.168.0.1 - 192.168.0.30</a:t>
            </a:r>
            <a:br>
              <a:rPr lang="en-US" i="1" dirty="0" smtClean="0"/>
            </a:br>
            <a:r>
              <a:rPr lang="en-US" i="1" dirty="0" err="1" smtClean="0"/>
              <a:t>Netmask</a:t>
            </a:r>
            <a:r>
              <a:rPr lang="en-US" i="1" dirty="0" smtClean="0"/>
              <a:t>		: </a:t>
            </a:r>
            <a:r>
              <a:rPr lang="en-US" i="1" dirty="0" smtClean="0"/>
              <a:t>255.255.255.224</a:t>
            </a:r>
            <a:br>
              <a:rPr lang="en-US" i="1" dirty="0" smtClean="0"/>
            </a:br>
            <a:r>
              <a:rPr lang="en-US" i="1" dirty="0" smtClean="0"/>
              <a:t>Network		: </a:t>
            </a:r>
            <a:r>
              <a:rPr lang="en-US" i="1" dirty="0" smtClean="0"/>
              <a:t>192.168.0.0</a:t>
            </a:r>
            <a:br>
              <a:rPr lang="en-US" i="1" dirty="0" smtClean="0"/>
            </a:br>
            <a:r>
              <a:rPr lang="en-US" i="1" dirty="0" smtClean="0"/>
              <a:t>Broadcast 	</a:t>
            </a:r>
            <a:r>
              <a:rPr lang="en-US" i="1" dirty="0" smtClean="0"/>
              <a:t>	: </a:t>
            </a:r>
            <a:r>
              <a:rPr lang="en-US" i="1" dirty="0" smtClean="0"/>
              <a:t>192.168.0.3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Pengertian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/>
          <a:lstStyle/>
          <a:p>
            <a:pPr algn="just"/>
            <a:r>
              <a:rPr lang="en-US" dirty="0" err="1" smtClean="0"/>
              <a:t>Subnetting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mekanisme</a:t>
            </a:r>
            <a:r>
              <a:rPr lang="en-US" dirty="0" smtClean="0"/>
              <a:t> </a:t>
            </a:r>
            <a:r>
              <a:rPr lang="en-US" dirty="0" err="1" smtClean="0"/>
              <a:t>perhitungan</a:t>
            </a:r>
            <a:r>
              <a:rPr lang="en-US" dirty="0" smtClean="0"/>
              <a:t> </a:t>
            </a:r>
            <a:r>
              <a:rPr lang="en-US" dirty="0" err="1" smtClean="0"/>
              <a:t>pembagian</a:t>
            </a:r>
            <a:r>
              <a:rPr lang="en-US" dirty="0" smtClean="0"/>
              <a:t> network </a:t>
            </a:r>
            <a:r>
              <a:rPr lang="en-US" dirty="0" err="1" smtClean="0"/>
              <a:t>menjadi</a:t>
            </a:r>
            <a:r>
              <a:rPr lang="en-US" dirty="0" smtClean="0"/>
              <a:t> network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skala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, </a:t>
            </a:r>
            <a:r>
              <a:rPr lang="en-US" dirty="0" err="1" smtClean="0"/>
              <a:t>biasa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subnet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Seorang</a:t>
            </a:r>
            <a:r>
              <a:rPr lang="en-US" dirty="0" smtClean="0"/>
              <a:t> Network Administrator </a:t>
            </a:r>
            <a:r>
              <a:rPr lang="en-US" dirty="0" err="1" smtClean="0"/>
              <a:t>sering</a:t>
            </a:r>
            <a:r>
              <a:rPr lang="en-US" dirty="0" smtClean="0"/>
              <a:t> kali </a:t>
            </a:r>
            <a:r>
              <a:rPr lang="en-US" dirty="0" err="1" smtClean="0"/>
              <a:t>membutuhkan</a:t>
            </a:r>
            <a:r>
              <a:rPr lang="en-US" dirty="0" smtClean="0"/>
              <a:t> </a:t>
            </a:r>
            <a:r>
              <a:rPr lang="en-US" dirty="0" err="1" smtClean="0"/>
              <a:t>pembagian</a:t>
            </a:r>
            <a:r>
              <a:rPr lang="en-US" dirty="0" smtClean="0"/>
              <a:t> network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IP Address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Internet Service Provider (ISP). </a:t>
            </a:r>
            <a:r>
              <a:rPr lang="en-US" dirty="0" err="1" smtClean="0"/>
              <a:t>Dikerenakan</a:t>
            </a:r>
            <a:r>
              <a:rPr lang="en-US" dirty="0" smtClean="0"/>
              <a:t> </a:t>
            </a:r>
            <a:r>
              <a:rPr lang="en-US" dirty="0" err="1" smtClean="0"/>
              <a:t>persedian</a:t>
            </a:r>
            <a:r>
              <a:rPr lang="en-US" dirty="0" smtClean="0"/>
              <a:t> IP Address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terbatas</a:t>
            </a:r>
            <a:r>
              <a:rPr lang="en-US" dirty="0" smtClean="0"/>
              <a:t> </a:t>
            </a:r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 smtClean="0"/>
              <a:t>menjamurnya</a:t>
            </a:r>
            <a:r>
              <a:rPr lang="en-US" dirty="0" smtClean="0"/>
              <a:t> </a:t>
            </a:r>
            <a:r>
              <a:rPr lang="en-US" dirty="0" err="1" smtClean="0"/>
              <a:t>situs-situs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internet. Cara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membagi</a:t>
            </a:r>
            <a:r>
              <a:rPr lang="en-US" dirty="0" smtClean="0"/>
              <a:t> network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subneting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3489" name="Object 1"/>
          <p:cNvGraphicFramePr>
            <a:graphicFrameLocks noChangeAspect="1"/>
          </p:cNvGraphicFramePr>
          <p:nvPr/>
        </p:nvGraphicFramePr>
        <p:xfrm>
          <a:off x="228599" y="1676400"/>
          <a:ext cx="7486673" cy="4467244"/>
        </p:xfrm>
        <a:graphic>
          <a:graphicData uri="http://schemas.openxmlformats.org/presentationml/2006/ole">
            <p:oleObj spid="_x0000_s63489" name="Visio" r:id="rId4" imgW="6920360" imgH="2131138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9232" y="6416167"/>
            <a:ext cx="487682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8" name="Picture 3" descr="924h"/>
          <p:cNvPicPr>
            <a:picLocks noChangeAspect="1" noChangeArrowheads="1"/>
          </p:cNvPicPr>
          <p:nvPr/>
        </p:nvPicPr>
        <p:blipFill>
          <a:blip r:embed="rId3"/>
          <a:srcRect l="1920" t="4839" r="2091" b="43549"/>
          <a:stretch>
            <a:fillRect/>
          </a:stretch>
        </p:blipFill>
        <p:spPr bwMode="auto">
          <a:xfrm>
            <a:off x="276789" y="1714488"/>
            <a:ext cx="8706507" cy="2786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smtClean="0"/>
              <a:t>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IP </a:t>
            </a:r>
            <a:r>
              <a:rPr lang="en-US" dirty="0" err="1" smtClean="0"/>
              <a:t>adress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ISP 160.100.0.0/16, </a:t>
            </a:r>
            <a:endParaRPr lang="en-US" dirty="0" smtClean="0"/>
          </a:p>
          <a:p>
            <a:pPr marL="273050" indent="-41275" algn="just">
              <a:buNone/>
            </a:pPr>
            <a:r>
              <a:rPr lang="en-US" dirty="0" err="1" smtClean="0"/>
              <a:t>perusahan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30 </a:t>
            </a:r>
            <a:r>
              <a:rPr lang="en-US" dirty="0" err="1" smtClean="0"/>
              <a:t>departemen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keseluruhan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departemen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akses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internet. </a:t>
            </a:r>
            <a:r>
              <a:rPr lang="en-US" dirty="0" err="1" smtClean="0"/>
              <a:t>Tentukan</a:t>
            </a:r>
            <a:r>
              <a:rPr lang="en-US" dirty="0" smtClean="0"/>
              <a:t> network </a:t>
            </a:r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dirty="0" err="1" smtClean="0"/>
              <a:t>departemen</a:t>
            </a:r>
            <a:r>
              <a:rPr lang="en-US" dirty="0" smtClean="0"/>
              <a:t> 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dicari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:</a:t>
            </a:r>
          </a:p>
          <a:p>
            <a:pPr marL="519113" indent="-273050">
              <a:buFont typeface="Wingdings" pitchFamily="2" charset="2"/>
              <a:buChar char="Ø"/>
            </a:pPr>
            <a:r>
              <a:rPr lang="en-US" dirty="0" err="1" smtClean="0"/>
              <a:t>kelas</a:t>
            </a:r>
            <a:r>
              <a:rPr lang="en-US" dirty="0" smtClean="0"/>
              <a:t> IP </a:t>
            </a:r>
            <a:r>
              <a:rPr lang="en-US" dirty="0" err="1" smtClean="0"/>
              <a:t>tersebut</a:t>
            </a:r>
            <a:r>
              <a:rPr lang="en-US" dirty="0" smtClean="0"/>
              <a:t>?</a:t>
            </a:r>
          </a:p>
          <a:p>
            <a:pPr marL="519113" indent="-273050">
              <a:buFont typeface="Wingdings" pitchFamily="2" charset="2"/>
              <a:buChar char="Ø"/>
            </a:pPr>
            <a:r>
              <a:rPr lang="en-US" dirty="0" err="1" smtClean="0"/>
              <a:t>Submetmask</a:t>
            </a:r>
            <a:r>
              <a:rPr lang="en-US" dirty="0" smtClean="0"/>
              <a:t>?</a:t>
            </a:r>
          </a:p>
          <a:p>
            <a:pPr marL="519113" indent="-273050">
              <a:buFont typeface="Wingdings" pitchFamily="2" charset="2"/>
              <a:buChar char="Ø"/>
            </a:pPr>
            <a:r>
              <a:rPr lang="en-US" dirty="0" err="1" smtClean="0"/>
              <a:t>Jumlah</a:t>
            </a:r>
            <a:r>
              <a:rPr lang="en-US" dirty="0" smtClean="0"/>
              <a:t> Subnet?</a:t>
            </a:r>
          </a:p>
          <a:p>
            <a:pPr marL="519113" indent="-273050">
              <a:buFont typeface="Wingdings" pitchFamily="2" charset="2"/>
              <a:buChar char="Ø"/>
            </a:pPr>
            <a:r>
              <a:rPr lang="en-US" dirty="0" err="1" smtClean="0"/>
              <a:t>Kelipatan</a:t>
            </a:r>
            <a:r>
              <a:rPr lang="en-US" dirty="0" smtClean="0"/>
              <a:t> per-Block Subnet?</a:t>
            </a:r>
          </a:p>
          <a:p>
            <a:pPr marL="519113" indent="-273050">
              <a:buFont typeface="Wingdings" pitchFamily="2" charset="2"/>
              <a:buChar char="Ø"/>
            </a:pPr>
            <a:r>
              <a:rPr lang="en-US" dirty="0" err="1" smtClean="0"/>
              <a:t>Jumlah</a:t>
            </a:r>
            <a:r>
              <a:rPr lang="en-US" dirty="0" smtClean="0"/>
              <a:t> Host per-Block Subnet?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/>
          <a:lstStyle/>
          <a:p>
            <a:r>
              <a:rPr lang="en-US" dirty="0" err="1" smtClean="0"/>
              <a:t>Penyelesaian</a:t>
            </a:r>
            <a:r>
              <a:rPr lang="en-US" dirty="0" smtClean="0"/>
              <a:t> : </a:t>
            </a:r>
          </a:p>
          <a:p>
            <a:r>
              <a:rPr lang="en-US" dirty="0" smtClean="0"/>
              <a:t>192.168.1.0/26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C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SubnetMask</a:t>
            </a:r>
            <a:r>
              <a:rPr lang="en-US" dirty="0" smtClean="0"/>
              <a:t> (SM) = 11111111.11111111.11111111.11000000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	         = 255         .255         .255        .192       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Jumlah</a:t>
            </a:r>
            <a:r>
              <a:rPr lang="en-US" dirty="0" smtClean="0"/>
              <a:t> Subnet      = 2</a:t>
            </a:r>
            <a:r>
              <a:rPr lang="en-US" sz="2800" baseline="30000" dirty="0" smtClean="0"/>
              <a:t>n (n = </a:t>
            </a:r>
            <a:r>
              <a:rPr lang="en-US" sz="2800" baseline="30000" dirty="0" err="1" smtClean="0"/>
              <a:t>jumlah</a:t>
            </a:r>
            <a:r>
              <a:rPr lang="en-US" sz="2800" baseline="30000" dirty="0" smtClean="0"/>
              <a:t> bit 1) </a:t>
            </a:r>
            <a:r>
              <a:rPr lang="en-US" sz="2800" dirty="0" smtClean="0"/>
              <a:t>= 2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 = 4 Block Subnet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Kelipatan</a:t>
            </a:r>
            <a:r>
              <a:rPr lang="en-US" dirty="0" smtClean="0"/>
              <a:t> per-Block Subnet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	          = 256 – 192 = 64 (.0    .64     .128     .192 )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Jumlah</a:t>
            </a:r>
            <a:r>
              <a:rPr lang="en-US" dirty="0" smtClean="0"/>
              <a:t> Host Per-Block Subnet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	          = 2</a:t>
            </a:r>
            <a:r>
              <a:rPr lang="en-US" sz="2400" baseline="30000" dirty="0" smtClean="0"/>
              <a:t>m</a:t>
            </a:r>
            <a:r>
              <a:rPr lang="en-US" sz="2400" baseline="30000" dirty="0" smtClean="0"/>
              <a:t> (m </a:t>
            </a:r>
            <a:r>
              <a:rPr lang="en-US" sz="2400" baseline="30000" dirty="0" smtClean="0"/>
              <a:t>= </a:t>
            </a:r>
            <a:r>
              <a:rPr lang="en-US" sz="2400" baseline="30000" dirty="0" err="1" smtClean="0"/>
              <a:t>jumlah</a:t>
            </a:r>
            <a:r>
              <a:rPr lang="en-US" sz="2400" baseline="30000" dirty="0" smtClean="0"/>
              <a:t> bit </a:t>
            </a:r>
            <a:r>
              <a:rPr lang="en-US" sz="2400" baseline="30000" dirty="0" smtClean="0"/>
              <a:t>0) </a:t>
            </a:r>
            <a:r>
              <a:rPr lang="en-US" sz="2800" dirty="0" smtClean="0"/>
              <a:t>= </a:t>
            </a:r>
            <a:r>
              <a:rPr lang="en-US" sz="2800" dirty="0" smtClean="0"/>
              <a:t>2</a:t>
            </a:r>
            <a:r>
              <a:rPr lang="en-US" sz="2800" baseline="30000" dirty="0" smtClean="0"/>
              <a:t>6</a:t>
            </a:r>
            <a:r>
              <a:rPr lang="en-US" sz="2800" dirty="0" smtClean="0"/>
              <a:t> - 2 = 62 Host</a:t>
            </a:r>
          </a:p>
          <a:p>
            <a:pPr>
              <a:buNone/>
            </a:pPr>
            <a:r>
              <a:rPr lang="en-US" sz="1600" i="1" dirty="0" smtClean="0"/>
              <a:t>					</a:t>
            </a:r>
          </a:p>
          <a:p>
            <a:pPr>
              <a:buNone/>
            </a:pPr>
            <a:r>
              <a:rPr lang="en-US" sz="1600" i="1" dirty="0" smtClean="0"/>
              <a:t>	</a:t>
            </a:r>
            <a:r>
              <a:rPr lang="en-US" sz="1600" i="1" dirty="0" smtClean="0"/>
              <a:t>					* 2 </a:t>
            </a:r>
            <a:r>
              <a:rPr lang="en-US" sz="1600" i="1" dirty="0" err="1" smtClean="0"/>
              <a:t>dari</a:t>
            </a:r>
            <a:r>
              <a:rPr lang="en-US" sz="1600" i="1" dirty="0" smtClean="0"/>
              <a:t>  = 1 IP network &amp; 1 IP Broadcast</a:t>
            </a:r>
            <a:endParaRPr lang="en-US" sz="160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6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643174" y="1571612"/>
            <a:ext cx="642942" cy="571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643174" y="1571612"/>
            <a:ext cx="4286280" cy="571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929058" y="1357298"/>
            <a:ext cx="1430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r>
              <a:rPr lang="en-US" dirty="0" smtClean="0"/>
              <a:t>6 digit </a:t>
            </a:r>
            <a:r>
              <a:rPr lang="en-US" dirty="0" err="1" smtClean="0"/>
              <a:t>biner</a:t>
            </a:r>
            <a:r>
              <a:rPr lang="en-US" dirty="0" smtClean="0"/>
              <a:t> 1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5643570" y="2571744"/>
            <a:ext cx="1143008" cy="642942"/>
          </a:xfrm>
          <a:prstGeom prst="line">
            <a:avLst/>
          </a:prstGeom>
          <a:ln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5643570" y="2571744"/>
            <a:ext cx="1285884" cy="642942"/>
          </a:xfrm>
          <a:prstGeom prst="line">
            <a:avLst/>
          </a:prstGeom>
          <a:ln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 flipV="1">
            <a:off x="4357687" y="3071809"/>
            <a:ext cx="2643206" cy="107157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 flipH="1" flipV="1">
            <a:off x="5500694" y="3500438"/>
            <a:ext cx="642942" cy="6429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0800000">
            <a:off x="6143636" y="3500438"/>
            <a:ext cx="1571636" cy="57150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5786446" y="3786190"/>
            <a:ext cx="642942" cy="714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16200000" flipH="1">
            <a:off x="6143636" y="3500438"/>
            <a:ext cx="642942" cy="6429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 flipH="1" flipV="1">
            <a:off x="5036347" y="3036091"/>
            <a:ext cx="2500330" cy="157163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 flipH="1" flipV="1">
            <a:off x="5429256" y="2643182"/>
            <a:ext cx="2500330" cy="2357454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10800000" flipV="1">
            <a:off x="5357818" y="5500702"/>
            <a:ext cx="428628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Arc 40"/>
          <p:cNvSpPr/>
          <p:nvPr/>
        </p:nvSpPr>
        <p:spPr>
          <a:xfrm rot="8507078">
            <a:off x="5500694" y="4241293"/>
            <a:ext cx="500066" cy="35719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Arc 41"/>
          <p:cNvSpPr/>
          <p:nvPr/>
        </p:nvSpPr>
        <p:spPr>
          <a:xfrm rot="8507078">
            <a:off x="6271972" y="4259781"/>
            <a:ext cx="500066" cy="35719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Arc 42"/>
          <p:cNvSpPr/>
          <p:nvPr/>
        </p:nvSpPr>
        <p:spPr>
          <a:xfrm rot="8507078">
            <a:off x="7129228" y="4259781"/>
            <a:ext cx="500066" cy="35719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6280406" y="4621421"/>
            <a:ext cx="434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+64</a:t>
            </a:r>
            <a:endParaRPr lang="en-US" sz="1400" dirty="0"/>
          </a:p>
        </p:txBody>
      </p:sp>
      <p:sp>
        <p:nvSpPr>
          <p:cNvPr id="45" name="TextBox 44"/>
          <p:cNvSpPr txBox="1"/>
          <p:nvPr/>
        </p:nvSpPr>
        <p:spPr>
          <a:xfrm>
            <a:off x="7137662" y="4621421"/>
            <a:ext cx="434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+64</a:t>
            </a:r>
            <a:endParaRPr lang="en-US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>
            <a:normAutofit/>
          </a:bodyPr>
          <a:lstStyle/>
          <a:p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1700" i="1" dirty="0" smtClean="0"/>
          </a:p>
          <a:p>
            <a:endParaRPr lang="en-US" sz="1700" i="1" dirty="0" smtClean="0"/>
          </a:p>
          <a:p>
            <a:r>
              <a:rPr lang="en-US" sz="1700" i="1" dirty="0" err="1" smtClean="0"/>
              <a:t>Ip</a:t>
            </a:r>
            <a:r>
              <a:rPr lang="en-US" sz="1700" i="1" dirty="0" smtClean="0"/>
              <a:t> </a:t>
            </a:r>
            <a:r>
              <a:rPr lang="en-US" sz="1700" i="1" dirty="0" err="1" smtClean="0"/>
              <a:t>pertama</a:t>
            </a:r>
            <a:r>
              <a:rPr lang="en-US" sz="1700" i="1" dirty="0" smtClean="0"/>
              <a:t> </a:t>
            </a:r>
            <a:r>
              <a:rPr lang="en-US" sz="1700" i="1" dirty="0" err="1" smtClean="0"/>
              <a:t>didapat</a:t>
            </a:r>
            <a:r>
              <a:rPr lang="en-US" sz="1700" i="1" dirty="0" smtClean="0"/>
              <a:t> </a:t>
            </a:r>
            <a:r>
              <a:rPr lang="en-US" sz="1700" i="1" dirty="0" err="1" smtClean="0"/>
              <a:t>dari</a:t>
            </a:r>
            <a:r>
              <a:rPr lang="en-US" sz="1700" i="1" dirty="0" smtClean="0"/>
              <a:t> </a:t>
            </a:r>
            <a:r>
              <a:rPr lang="en-US" sz="1700" i="1" dirty="0" err="1" smtClean="0"/>
              <a:t>ip</a:t>
            </a:r>
            <a:r>
              <a:rPr lang="en-US" sz="1700" i="1" dirty="0" smtClean="0"/>
              <a:t> network + 1</a:t>
            </a:r>
          </a:p>
          <a:p>
            <a:r>
              <a:rPr lang="en-US" sz="1700" i="1" dirty="0" smtClean="0"/>
              <a:t>IP </a:t>
            </a:r>
            <a:r>
              <a:rPr lang="en-US" sz="1700" i="1" dirty="0" err="1" smtClean="0"/>
              <a:t>terakhir</a:t>
            </a:r>
            <a:r>
              <a:rPr lang="en-US" sz="1700" i="1" dirty="0" smtClean="0"/>
              <a:t> </a:t>
            </a:r>
            <a:r>
              <a:rPr lang="en-US" sz="1700" i="1" dirty="0" err="1" smtClean="0"/>
              <a:t>didapat</a:t>
            </a:r>
            <a:r>
              <a:rPr lang="en-US" sz="1700" i="1" dirty="0" smtClean="0"/>
              <a:t> </a:t>
            </a:r>
            <a:r>
              <a:rPr lang="en-US" sz="1700" i="1" dirty="0" err="1" smtClean="0"/>
              <a:t>dari</a:t>
            </a:r>
            <a:r>
              <a:rPr lang="en-US" sz="1700" i="1" dirty="0" smtClean="0"/>
              <a:t> </a:t>
            </a:r>
            <a:r>
              <a:rPr lang="en-US" sz="1700" i="1" dirty="0" err="1" smtClean="0"/>
              <a:t>ip</a:t>
            </a:r>
            <a:r>
              <a:rPr lang="en-US" sz="1700" i="1" dirty="0" smtClean="0"/>
              <a:t> broadcast – 1</a:t>
            </a:r>
          </a:p>
          <a:p>
            <a:r>
              <a:rPr lang="en-US" sz="1700" i="1" dirty="0" err="1" smtClean="0"/>
              <a:t>Ip</a:t>
            </a:r>
            <a:r>
              <a:rPr lang="en-US" sz="1700" i="1" dirty="0" smtClean="0"/>
              <a:t> broadcast </a:t>
            </a:r>
            <a:r>
              <a:rPr lang="en-US" sz="1700" i="1" dirty="0" err="1" smtClean="0"/>
              <a:t>didapat</a:t>
            </a:r>
            <a:r>
              <a:rPr lang="en-US" sz="1700" i="1" dirty="0" smtClean="0"/>
              <a:t> </a:t>
            </a:r>
            <a:r>
              <a:rPr lang="en-US" sz="1700" i="1" dirty="0" err="1" smtClean="0"/>
              <a:t>dari</a:t>
            </a:r>
            <a:r>
              <a:rPr lang="en-US" sz="1700" i="1" dirty="0" smtClean="0"/>
              <a:t> </a:t>
            </a:r>
            <a:r>
              <a:rPr lang="en-US" sz="1700" i="1" dirty="0" err="1" smtClean="0"/>
              <a:t>ip</a:t>
            </a:r>
            <a:r>
              <a:rPr lang="en-US" sz="1700" i="1" dirty="0" smtClean="0"/>
              <a:t> network </a:t>
            </a:r>
            <a:r>
              <a:rPr lang="en-US" sz="1700" i="1" dirty="0" err="1" smtClean="0"/>
              <a:t>selanjutnya</a:t>
            </a:r>
            <a:r>
              <a:rPr lang="en-US" sz="1700" i="1" dirty="0" smtClean="0"/>
              <a:t> - 1</a:t>
            </a:r>
            <a:endParaRPr lang="en-US" sz="170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42908" y="1397000"/>
          <a:ext cx="8001060" cy="3746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65"/>
                <a:gridCol w="2000265"/>
                <a:gridCol w="2000265"/>
                <a:gridCol w="2000265"/>
              </a:tblGrid>
              <a:tr h="74930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IP Network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IP </a:t>
                      </a:r>
                      <a:r>
                        <a:rPr lang="en-US" dirty="0" err="1" smtClean="0"/>
                        <a:t>Pertama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IP </a:t>
                      </a:r>
                      <a:r>
                        <a:rPr lang="en-US" dirty="0" err="1" smtClean="0"/>
                        <a:t>Terakhir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IP Broadcast</a:t>
                      </a:r>
                      <a:endParaRPr lang="en-US" dirty="0"/>
                    </a:p>
                  </a:txBody>
                  <a:tcPr anchor="ctr"/>
                </a:tc>
              </a:tr>
              <a:tr h="74930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192.168.1.0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192.168.1.1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192.168.1.62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192.168.1.63</a:t>
                      </a:r>
                      <a:endParaRPr lang="en-US" dirty="0"/>
                    </a:p>
                  </a:txBody>
                  <a:tcPr anchor="ctr"/>
                </a:tc>
              </a:tr>
              <a:tr h="74930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192.168.1.64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192.168.1.65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192.168.1.126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192.168.1.127</a:t>
                      </a:r>
                      <a:endParaRPr lang="en-US" dirty="0"/>
                    </a:p>
                  </a:txBody>
                  <a:tcPr anchor="ctr"/>
                </a:tc>
              </a:tr>
              <a:tr h="74930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192.168.1.128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192.168.1.127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192.168.1.190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192.168.1.191</a:t>
                      </a:r>
                      <a:endParaRPr lang="en-US" dirty="0"/>
                    </a:p>
                  </a:txBody>
                  <a:tcPr anchor="ctr"/>
                </a:tc>
              </a:tr>
              <a:tr h="74930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192.168.1.192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192.168.1.193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192.168.1.254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192.168.1.255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775542"/>
          </a:xfrm>
        </p:spPr>
        <p:txBody>
          <a:bodyPr>
            <a:normAutofit fontScale="90000"/>
          </a:bodyPr>
          <a:lstStyle/>
          <a:p>
            <a:r>
              <a:rPr lang="en-US" sz="3600" b="1" dirty="0" err="1" smtClean="0"/>
              <a:t>Subnetting</a:t>
            </a:r>
            <a:r>
              <a:rPr lang="en-US" sz="3600" b="1" dirty="0" smtClean="0"/>
              <a:t> </a:t>
            </a:r>
            <a:r>
              <a:rPr lang="en-US" sz="3600" b="1" dirty="0" smtClean="0"/>
              <a:t>VLSM (</a:t>
            </a:r>
            <a:r>
              <a:rPr lang="en-US" sz="3600" b="1" i="1" dirty="0" smtClean="0"/>
              <a:t>Variable </a:t>
            </a:r>
            <a:r>
              <a:rPr lang="en-US" sz="3600" b="1" i="1" dirty="0" err="1" smtClean="0"/>
              <a:t>Leght</a:t>
            </a:r>
            <a:r>
              <a:rPr lang="en-US" sz="3600" b="1" i="1" dirty="0" smtClean="0"/>
              <a:t> Subnet Mask</a:t>
            </a:r>
            <a:r>
              <a:rPr lang="en-US" sz="3600" b="1" dirty="0" smtClean="0"/>
              <a:t>)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/>
          <a:lstStyle/>
          <a:p>
            <a:pPr algn="just"/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subnetting</a:t>
            </a:r>
            <a:r>
              <a:rPr lang="en-US" dirty="0" smtClean="0"/>
              <a:t> </a:t>
            </a:r>
            <a:r>
              <a:rPr lang="en-US" dirty="0" err="1" smtClean="0"/>
              <a:t>biasa</a:t>
            </a:r>
            <a:r>
              <a:rPr lang="en-US" dirty="0" smtClean="0"/>
              <a:t> </a:t>
            </a:r>
            <a:r>
              <a:rPr lang="en-US" dirty="0" err="1" smtClean="0"/>
              <a:t>memang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solusi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mengatasi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pemakaian</a:t>
            </a:r>
            <a:r>
              <a:rPr lang="en-US" dirty="0" smtClean="0"/>
              <a:t> IP </a:t>
            </a:r>
            <a:r>
              <a:rPr lang="en-US" dirty="0" smtClean="0"/>
              <a:t>Address,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kalau</a:t>
            </a:r>
            <a:r>
              <a:rPr lang="en-US" dirty="0" smtClean="0"/>
              <a:t> </a:t>
            </a:r>
            <a:r>
              <a:rPr lang="en-US" dirty="0" err="1" smtClean="0"/>
              <a:t>diperhatikan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subnet yang </a:t>
            </a:r>
            <a:r>
              <a:rPr lang="en-US" dirty="0" err="1" smtClean="0"/>
              <a:t>terbuang</a:t>
            </a:r>
            <a:r>
              <a:rPr lang="en-US" dirty="0" smtClean="0"/>
              <a:t> </a:t>
            </a:r>
            <a:r>
              <a:rPr lang="en-US" dirty="0" err="1" smtClean="0"/>
              <a:t>sia-sia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subneting</a:t>
            </a:r>
            <a:r>
              <a:rPr lang="en-US" dirty="0" smtClean="0"/>
              <a:t> </a:t>
            </a:r>
            <a:r>
              <a:rPr lang="en-US" dirty="0" err="1" smtClean="0"/>
              <a:t>terlalu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daripada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host yang </a:t>
            </a:r>
            <a:r>
              <a:rPr lang="en-US" dirty="0" err="1" smtClean="0"/>
              <a:t>dibutuhkan</a:t>
            </a:r>
            <a:r>
              <a:rPr lang="en-US" dirty="0" smtClean="0"/>
              <a:t>. </a:t>
            </a:r>
            <a:endParaRPr lang="en-US" dirty="0" smtClean="0"/>
          </a:p>
          <a:p>
            <a:pPr algn="just"/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perhitungan</a:t>
            </a:r>
            <a:r>
              <a:rPr lang="en-US" dirty="0" smtClean="0"/>
              <a:t> VLSM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menyesuaikan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host yang </a:t>
            </a:r>
            <a:r>
              <a:rPr lang="en-US" dirty="0" err="1" smtClean="0"/>
              <a:t>ada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775542"/>
          </a:xfrm>
        </p:spPr>
        <p:txBody>
          <a:bodyPr>
            <a:normAutofit/>
          </a:bodyPr>
          <a:lstStyle/>
          <a:p>
            <a:r>
              <a:rPr lang="en-US" sz="3600" b="1" dirty="0" err="1" smtClean="0"/>
              <a:t>Contoh</a:t>
            </a:r>
            <a:r>
              <a:rPr lang="en-US" sz="3600" b="1" dirty="0" smtClean="0"/>
              <a:t> :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/>
          <a:lstStyle/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yang </a:t>
            </a:r>
            <a:r>
              <a:rPr lang="en-US" dirty="0" err="1" smtClean="0"/>
              <a:t>mempunyai</a:t>
            </a:r>
            <a:r>
              <a:rPr lang="en-US" dirty="0" smtClean="0"/>
              <a:t> 6 </a:t>
            </a:r>
            <a:r>
              <a:rPr lang="en-US" dirty="0" err="1" smtClean="0"/>
              <a:t>departemen</a:t>
            </a:r>
            <a:r>
              <a:rPr lang="en-US" dirty="0" smtClean="0"/>
              <a:t>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membagi</a:t>
            </a:r>
            <a:r>
              <a:rPr lang="en-US" dirty="0" smtClean="0"/>
              <a:t> </a:t>
            </a:r>
            <a:r>
              <a:rPr lang="en-US" dirty="0" err="1" smtClean="0"/>
              <a:t>networknya</a:t>
            </a:r>
            <a:r>
              <a:rPr lang="en-US" dirty="0" smtClean="0"/>
              <a:t>, </a:t>
            </a:r>
            <a:r>
              <a:rPr lang="en-US" dirty="0" err="1" smtClean="0"/>
              <a:t>antara</a:t>
            </a:r>
            <a:r>
              <a:rPr lang="en-US" dirty="0" smtClean="0"/>
              <a:t> lain :</a:t>
            </a:r>
            <a:br>
              <a:rPr lang="en-US" dirty="0" smtClean="0"/>
            </a:br>
            <a:r>
              <a:rPr lang="en-US" dirty="0" smtClean="0"/>
              <a:t>1. </a:t>
            </a:r>
            <a:r>
              <a:rPr lang="en-US" dirty="0" err="1" smtClean="0"/>
              <a:t>Departemen</a:t>
            </a:r>
            <a:r>
              <a:rPr lang="en-US" dirty="0" smtClean="0"/>
              <a:t> A = 100 host</a:t>
            </a:r>
            <a:br>
              <a:rPr lang="en-US" dirty="0" smtClean="0"/>
            </a:br>
            <a:r>
              <a:rPr lang="en-US" dirty="0" smtClean="0"/>
              <a:t>2. </a:t>
            </a:r>
            <a:r>
              <a:rPr lang="en-US" dirty="0" err="1" smtClean="0"/>
              <a:t>Departemen</a:t>
            </a:r>
            <a:r>
              <a:rPr lang="en-US" dirty="0" smtClean="0"/>
              <a:t> B = </a:t>
            </a:r>
            <a:r>
              <a:rPr lang="en-US" dirty="0" smtClean="0"/>
              <a:t>500 </a:t>
            </a:r>
            <a:r>
              <a:rPr lang="en-US" dirty="0" smtClean="0"/>
              <a:t>host</a:t>
            </a:r>
            <a:br>
              <a:rPr lang="en-US" dirty="0" smtClean="0"/>
            </a:br>
            <a:r>
              <a:rPr lang="en-US" dirty="0" smtClean="0"/>
              <a:t>3. </a:t>
            </a:r>
            <a:r>
              <a:rPr lang="en-US" dirty="0" err="1" smtClean="0"/>
              <a:t>Departemen</a:t>
            </a:r>
            <a:r>
              <a:rPr lang="en-US" dirty="0" smtClean="0"/>
              <a:t> C = 325 </a:t>
            </a:r>
            <a:r>
              <a:rPr lang="en-US" dirty="0" smtClean="0"/>
              <a:t>host</a:t>
            </a:r>
            <a:endParaRPr lang="en-US" dirty="0" smtClean="0"/>
          </a:p>
          <a:p>
            <a:r>
              <a:rPr lang="en-US" dirty="0" smtClean="0"/>
              <a:t>IP Address yang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ISP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smtClean="0"/>
              <a:t>160.100.0.0/16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ustom 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3474</TotalTime>
  <Words>402</Words>
  <Application>Microsoft Office PowerPoint</Application>
  <PresentationFormat>On-screen Show (4:3)</PresentationFormat>
  <Paragraphs>130</Paragraphs>
  <Slides>14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Flow</vt:lpstr>
      <vt:lpstr>Visio</vt:lpstr>
      <vt:lpstr>Jaringan Komputer</vt:lpstr>
      <vt:lpstr>Pengertian</vt:lpstr>
      <vt:lpstr>Slide 3</vt:lpstr>
      <vt:lpstr>Slide 4</vt:lpstr>
      <vt:lpstr>Slide 5</vt:lpstr>
      <vt:lpstr>Slide 6</vt:lpstr>
      <vt:lpstr>Slide 7</vt:lpstr>
      <vt:lpstr>Subnetting VLSM (Variable Leght Subnet Mask)</vt:lpstr>
      <vt:lpstr>Contoh :</vt:lpstr>
      <vt:lpstr>Penyelesaian</vt:lpstr>
      <vt:lpstr>Penyelesaian</vt:lpstr>
      <vt:lpstr>Penyelesaian</vt:lpstr>
      <vt:lpstr>Classless Inter-Domain Routing (CIDR)</vt:lpstr>
      <vt:lpstr>Classless Inter-Domain Routing (CIDR)</vt:lpstr>
    </vt:vector>
  </TitlesOfParts>
  <Company>Caraka Media Persada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Jaringan Komputer</dc:title>
  <dc:creator>Yuli Haryanto</dc:creator>
  <cp:lastModifiedBy>A R F I</cp:lastModifiedBy>
  <cp:revision>378</cp:revision>
  <dcterms:created xsi:type="dcterms:W3CDTF">2011-03-22T11:54:04Z</dcterms:created>
  <dcterms:modified xsi:type="dcterms:W3CDTF">2020-07-30T15:41:51Z</dcterms:modified>
</cp:coreProperties>
</file>