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6" r:id="rId3"/>
    <p:sldId id="277" r:id="rId4"/>
    <p:sldId id="278" r:id="rId5"/>
    <p:sldId id="279" r:id="rId6"/>
    <p:sldId id="280" r:id="rId7"/>
    <p:sldId id="257" r:id="rId8"/>
    <p:sldId id="259" r:id="rId9"/>
    <p:sldId id="258" r:id="rId10"/>
    <p:sldId id="260" r:id="rId11"/>
    <p:sldId id="261" r:id="rId12"/>
    <p:sldId id="281" r:id="rId13"/>
    <p:sldId id="262" r:id="rId14"/>
    <p:sldId id="263" r:id="rId15"/>
    <p:sldId id="264" r:id="rId16"/>
    <p:sldId id="265" r:id="rId17"/>
    <p:sldId id="267" r:id="rId18"/>
    <p:sldId id="268" r:id="rId19"/>
    <p:sldId id="266" r:id="rId20"/>
    <p:sldId id="269" r:id="rId21"/>
    <p:sldId id="271" r:id="rId22"/>
    <p:sldId id="270" r:id="rId23"/>
    <p:sldId id="272" r:id="rId24"/>
    <p:sldId id="273" r:id="rId25"/>
    <p:sldId id="282" r:id="rId26"/>
    <p:sldId id="274" r:id="rId27"/>
    <p:sldId id="283" r:id="rId28"/>
    <p:sldId id="275" r:id="rId29"/>
    <p:sldId id="284" r:id="rId30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9C7B451-CF51-48FC-AE32-0C882622F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136EEE8-59B8-45D4-B00C-75EF1A178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1057268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Jaringan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Komputer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0034" y="5929330"/>
            <a:ext cx="8072494" cy="543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28596" y="2443740"/>
            <a:ext cx="8229600" cy="1057268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Network Layer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Packet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3528" y="1712997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+mj-lt"/>
              </a:rPr>
              <a:t>Penggunaan</a:t>
            </a:r>
            <a:r>
              <a:rPr lang="en-US" sz="2400" dirty="0" smtClean="0">
                <a:latin typeface="+mj-lt"/>
              </a:rPr>
              <a:t> Data Switching </a:t>
            </a:r>
            <a:r>
              <a:rPr lang="en-US" sz="2400" dirty="0" err="1" smtClean="0">
                <a:latin typeface="+mj-lt"/>
              </a:rPr>
              <a:t>mempunyai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keuntungan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dibandingkan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penggunaan</a:t>
            </a:r>
            <a:r>
              <a:rPr lang="en-US" sz="2400" dirty="0" smtClean="0">
                <a:latin typeface="+mj-lt"/>
              </a:rPr>
              <a:t> Circuit switching </a:t>
            </a:r>
            <a:r>
              <a:rPr lang="en-US" sz="2400" dirty="0" err="1" smtClean="0">
                <a:latin typeface="+mj-lt"/>
              </a:rPr>
              <a:t>antara</a:t>
            </a:r>
            <a:r>
              <a:rPr lang="en-US" sz="2400" dirty="0" smtClean="0">
                <a:latin typeface="+mj-lt"/>
              </a:rPr>
              <a:t> lain :</a:t>
            </a:r>
          </a:p>
          <a:p>
            <a:endParaRPr lang="en-US" sz="2400" dirty="0" smtClean="0">
              <a:latin typeface="+mj-lt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latin typeface="+mj-lt"/>
              </a:rPr>
              <a:t>Efisiensi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jalur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lebih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besar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karena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hubungan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antar</a:t>
            </a:r>
            <a:r>
              <a:rPr lang="en-US" sz="2400" dirty="0" smtClean="0">
                <a:latin typeface="+mj-lt"/>
              </a:rPr>
              <a:t> node </a:t>
            </a:r>
            <a:r>
              <a:rPr lang="en-US" sz="2400" dirty="0" err="1" smtClean="0">
                <a:latin typeface="+mj-lt"/>
              </a:rPr>
              <a:t>dapat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menggunakan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jalur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dipakai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bersama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secara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dianmis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tergantung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banyakanya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dikirm</a:t>
            </a:r>
            <a:r>
              <a:rPr lang="en-US" sz="2400" dirty="0" smtClean="0">
                <a:latin typeface="+mj-lt"/>
              </a:rPr>
              <a:t>. </a:t>
            </a:r>
          </a:p>
          <a:p>
            <a:pPr marL="457200" indent="-457200"/>
            <a:endParaRPr lang="en-US" sz="2400" dirty="0" smtClean="0">
              <a:latin typeface="+mj-lt"/>
            </a:endParaRPr>
          </a:p>
          <a:p>
            <a:pPr marL="352425" indent="-352425"/>
            <a:r>
              <a:rPr lang="en-US" sz="2400" dirty="0" smtClean="0">
                <a:latin typeface="+mj-lt"/>
              </a:rPr>
              <a:t>2. </a:t>
            </a:r>
            <a:r>
              <a:rPr lang="en-US" sz="2400" dirty="0" err="1" smtClean="0">
                <a:latin typeface="+mj-lt"/>
              </a:rPr>
              <a:t>Bisa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mengatasi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permasalah</a:t>
            </a:r>
            <a:r>
              <a:rPr lang="en-US" sz="2400" dirty="0" smtClean="0">
                <a:latin typeface="+mj-lt"/>
              </a:rPr>
              <a:t> data rate yang </a:t>
            </a:r>
            <a:r>
              <a:rPr lang="en-US" sz="2400" dirty="0" err="1" smtClean="0">
                <a:latin typeface="+mj-lt"/>
              </a:rPr>
              <a:t>berbeda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antara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dua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jenis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jaringan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berbeda</a:t>
            </a:r>
            <a:r>
              <a:rPr lang="en-US" sz="2400" dirty="0" smtClean="0">
                <a:latin typeface="+mj-lt"/>
              </a:rPr>
              <a:t> data rate-</a:t>
            </a:r>
            <a:r>
              <a:rPr lang="en-US" sz="2400" dirty="0" err="1" smtClean="0">
                <a:latin typeface="+mj-lt"/>
              </a:rPr>
              <a:t>nya</a:t>
            </a:r>
            <a:r>
              <a:rPr lang="en-US" sz="2400" dirty="0" smtClean="0">
                <a:latin typeface="+mj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Packet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646505"/>
            <a:ext cx="7560840" cy="4456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2425" indent="-352425">
              <a:lnSpc>
                <a:spcPct val="150000"/>
              </a:lnSpc>
            </a:pPr>
            <a:r>
              <a:rPr lang="en-US" sz="2400" dirty="0" smtClean="0">
                <a:latin typeface="+mj-lt"/>
              </a:rPr>
              <a:t>3. </a:t>
            </a:r>
            <a:r>
              <a:rPr lang="en-US" sz="2400" dirty="0" err="1" smtClean="0">
                <a:latin typeface="+mj-lt"/>
              </a:rPr>
              <a:t>Saat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beban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lalulintas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meningkat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pada</a:t>
            </a:r>
            <a:r>
              <a:rPr lang="en-US" sz="2400" dirty="0" smtClean="0">
                <a:latin typeface="+mj-lt"/>
              </a:rPr>
              <a:t> model </a:t>
            </a:r>
            <a:r>
              <a:rPr lang="en-US" sz="2400" i="1" dirty="0" smtClean="0">
                <a:latin typeface="+mj-lt"/>
              </a:rPr>
              <a:t>circuit switching, </a:t>
            </a:r>
            <a:r>
              <a:rPr lang="en-US" sz="2400" i="1" dirty="0" err="1" smtClean="0">
                <a:latin typeface="+mj-lt"/>
              </a:rPr>
              <a:t>beberapa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pesan</a:t>
            </a:r>
            <a:r>
              <a:rPr lang="en-US" sz="2400" i="1" dirty="0" smtClean="0">
                <a:latin typeface="+mj-lt"/>
              </a:rPr>
              <a:t> yang </a:t>
            </a:r>
            <a:r>
              <a:rPr lang="en-US" sz="2400" i="1" dirty="0" err="1" smtClean="0">
                <a:latin typeface="+mj-lt"/>
              </a:rPr>
              <a:t>akan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ditransfer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dikenai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pemblokiran</a:t>
            </a:r>
            <a:r>
              <a:rPr lang="en-US" sz="2400" i="1" dirty="0" smtClean="0">
                <a:latin typeface="+mj-lt"/>
              </a:rPr>
              <a:t>. </a:t>
            </a:r>
          </a:p>
          <a:p>
            <a:pPr marL="352425" indent="-352425">
              <a:lnSpc>
                <a:spcPct val="150000"/>
              </a:lnSpc>
            </a:pPr>
            <a:r>
              <a:rPr lang="en-US" sz="2400" i="1" dirty="0" err="1" smtClean="0">
                <a:latin typeface="+mj-lt"/>
              </a:rPr>
              <a:t>Transmisi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baru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dapat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dilakukan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apabila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beban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lalu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lintas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mulai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menurun</a:t>
            </a:r>
            <a:r>
              <a:rPr lang="en-US" sz="2400" i="1" dirty="0" smtClean="0">
                <a:latin typeface="+mj-lt"/>
              </a:rPr>
              <a:t>. </a:t>
            </a:r>
            <a:r>
              <a:rPr lang="en-US" sz="2400" i="1" dirty="0" err="1" smtClean="0">
                <a:latin typeface="+mj-lt"/>
              </a:rPr>
              <a:t>Sedangkan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pada</a:t>
            </a:r>
            <a:r>
              <a:rPr lang="en-US" sz="2400" i="1" dirty="0" smtClean="0">
                <a:latin typeface="+mj-lt"/>
              </a:rPr>
              <a:t> model data switching, </a:t>
            </a:r>
            <a:r>
              <a:rPr lang="en-US" sz="2400" i="1" dirty="0" err="1" smtClean="0">
                <a:latin typeface="+mj-lt"/>
              </a:rPr>
              <a:t>paket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tetap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bisa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dikirimkan</a:t>
            </a:r>
            <a:r>
              <a:rPr lang="en-US" sz="2400" i="1" dirty="0" smtClean="0">
                <a:latin typeface="+mj-lt"/>
              </a:rPr>
              <a:t>, </a:t>
            </a:r>
            <a:r>
              <a:rPr lang="en-US" sz="2400" i="1" dirty="0" err="1" smtClean="0">
                <a:latin typeface="+mj-lt"/>
              </a:rPr>
              <a:t>tetapi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akan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lambat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sampai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ke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tujuan</a:t>
            </a:r>
            <a:r>
              <a:rPr lang="en-US" sz="2400" i="1" dirty="0" smtClean="0">
                <a:latin typeface="+mj-lt"/>
              </a:rPr>
              <a:t> (delivery delay </a:t>
            </a:r>
            <a:r>
              <a:rPr lang="en-US" sz="2400" i="1" dirty="0" err="1" smtClean="0">
                <a:latin typeface="+mj-lt"/>
              </a:rPr>
              <a:t>meningkat</a:t>
            </a:r>
            <a:r>
              <a:rPr lang="en-US" sz="2400" i="1" dirty="0" smtClean="0">
                <a:latin typeface="+mj-lt"/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Packet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484784"/>
            <a:ext cx="7560840" cy="501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2425" indent="-352425">
              <a:lnSpc>
                <a:spcPct val="150000"/>
              </a:lnSpc>
            </a:pPr>
            <a:r>
              <a:rPr lang="en-US" sz="2400" dirty="0" smtClean="0">
                <a:latin typeface="+mj-lt"/>
              </a:rPr>
              <a:t>4. </a:t>
            </a:r>
            <a:r>
              <a:rPr lang="en-US" sz="2400" dirty="0" err="1" smtClean="0">
                <a:latin typeface="+mj-lt"/>
              </a:rPr>
              <a:t>Pengiriman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dapat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dilakukan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berdasarkan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prioritas</a:t>
            </a:r>
            <a:r>
              <a:rPr lang="en-US" sz="2400" dirty="0" smtClean="0">
                <a:latin typeface="+mj-lt"/>
              </a:rPr>
              <a:t> data. </a:t>
            </a:r>
          </a:p>
          <a:p>
            <a:pPr marL="352425" indent="-352425"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Jadi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dalam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suatu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antrian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dikirim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sebuah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dapat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diberi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prioritas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lebih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tinggi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untuk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dikirm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dibanding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yang lain. </a:t>
            </a:r>
          </a:p>
          <a:p>
            <a:pPr marL="352425" indent="-352425"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Dalam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hal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ini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prioritas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lebih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tinggi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mempunyai</a:t>
            </a:r>
            <a:r>
              <a:rPr lang="en-US" sz="2400" dirty="0" smtClean="0">
                <a:latin typeface="+mj-lt"/>
              </a:rPr>
              <a:t> delivery delay yang </a:t>
            </a:r>
            <a:r>
              <a:rPr lang="en-US" sz="2400" dirty="0" err="1" smtClean="0">
                <a:latin typeface="+mj-lt"/>
              </a:rPr>
              <a:t>lebih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kecil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dibandingkan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prioritas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lebih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rendah</a:t>
            </a:r>
            <a:r>
              <a:rPr lang="en-US" sz="2400" dirty="0" smtClean="0">
                <a:latin typeface="+mj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Virtual Circuit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46505"/>
            <a:ext cx="69127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+mj-lt"/>
              </a:rPr>
              <a:t>Virtual Circuit </a:t>
            </a:r>
            <a:r>
              <a:rPr lang="en-US" sz="2400" dirty="0" err="1" smtClean="0">
                <a:latin typeface="+mj-lt"/>
              </a:rPr>
              <a:t>pada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dasarnya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adalah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suatu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hubungan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secara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logik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dibentuk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untuk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menyambungkan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dua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stasiun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dilabelkan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nomor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sirkit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maya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nomor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urut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dikirimkan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datang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secara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berurutan</a:t>
            </a:r>
            <a:r>
              <a:rPr lang="en-US" sz="2400" dirty="0" smtClean="0">
                <a:latin typeface="+mj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Virtual Circuit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772816"/>
            <a:ext cx="701005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83568" y="5589240"/>
            <a:ext cx="7632848" cy="576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Sirkuit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maya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eksternal</a:t>
            </a: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Virtual Circuit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3568" y="558924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Sirkuit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maya</a:t>
            </a:r>
            <a:r>
              <a:rPr lang="en-US" sz="2400" dirty="0" smtClean="0">
                <a:latin typeface="+mj-lt"/>
              </a:rPr>
              <a:t> Internal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65" y="1924050"/>
            <a:ext cx="7272609" cy="316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Datagram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46505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6100" indent="-5461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 smtClean="0">
                <a:latin typeface="+mj-lt"/>
              </a:rPr>
              <a:t>Setiap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dikirimkan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secara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independen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546100" indent="-5461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 smtClean="0">
                <a:latin typeface="+mj-lt"/>
              </a:rPr>
              <a:t>Setiap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diberi</a:t>
            </a:r>
            <a:r>
              <a:rPr lang="en-US" sz="2400" dirty="0" smtClean="0">
                <a:latin typeface="+mj-lt"/>
              </a:rPr>
              <a:t> label </a:t>
            </a:r>
            <a:r>
              <a:rPr lang="en-US" sz="2400" dirty="0" err="1" smtClean="0">
                <a:latin typeface="+mj-lt"/>
              </a:rPr>
              <a:t>alamat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tujuan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546100" indent="-5461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Datagram </a:t>
            </a:r>
            <a:r>
              <a:rPr lang="en-US" sz="2400" dirty="0" err="1" smtClean="0">
                <a:latin typeface="+mj-lt"/>
              </a:rPr>
              <a:t>memungkinkan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diterima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berbeda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urutan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urutan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saat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paket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tersebut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dikirim</a:t>
            </a:r>
            <a:r>
              <a:rPr lang="en-US" sz="2400" dirty="0" smtClean="0">
                <a:latin typeface="+mj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Datagram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9" y="1844824"/>
            <a:ext cx="726938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Datagram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518" y="1957388"/>
            <a:ext cx="7247580" cy="3127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Datagram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46505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Fungsi</a:t>
            </a:r>
            <a:r>
              <a:rPr lang="en-US" sz="2400" dirty="0" smtClean="0">
                <a:latin typeface="+mj-lt"/>
              </a:rPr>
              <a:t> routing </a:t>
            </a:r>
            <a:r>
              <a:rPr lang="en-US" sz="2400" dirty="0" err="1" smtClean="0">
                <a:latin typeface="+mj-lt"/>
              </a:rPr>
              <a:t>sendiri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harus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mengacu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kepada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nilai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nilai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antara</a:t>
            </a:r>
            <a:r>
              <a:rPr lang="en-US" sz="2400" dirty="0" smtClean="0">
                <a:latin typeface="+mj-lt"/>
              </a:rPr>
              <a:t> lain :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tanpa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kesalahan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sederhana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kokoh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stabil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adil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dan</a:t>
            </a:r>
            <a:r>
              <a:rPr lang="en-US" sz="2400" dirty="0" smtClean="0">
                <a:latin typeface="+mj-lt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optimal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Fungsi</a:t>
            </a:r>
            <a:r>
              <a:rPr lang="en-US" dirty="0" smtClean="0">
                <a:solidFill>
                  <a:srgbClr val="FFFF00"/>
                </a:solidFill>
              </a:rPr>
              <a:t> Network Layer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426706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err="1" smtClean="0">
                <a:latin typeface="+mj-lt"/>
              </a:rPr>
              <a:t>Pengalamatan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Logis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melakukan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pemetaan</a:t>
            </a:r>
            <a:r>
              <a:rPr lang="en-US" sz="2400" b="1" dirty="0" smtClean="0">
                <a:latin typeface="+mj-lt"/>
              </a:rPr>
              <a:t> (</a:t>
            </a:r>
            <a:r>
              <a:rPr lang="en-US" sz="2400" b="1" i="1" dirty="0" smtClean="0">
                <a:latin typeface="+mj-lt"/>
              </a:rPr>
              <a:t>Routing</a:t>
            </a:r>
            <a:r>
              <a:rPr lang="en-US" sz="2400" b="1" dirty="0" smtClean="0">
                <a:latin typeface="+mj-lt"/>
              </a:rPr>
              <a:t>) </a:t>
            </a:r>
            <a:r>
              <a:rPr lang="en-US" sz="2400" b="1" dirty="0" err="1" smtClean="0">
                <a:latin typeface="+mj-lt"/>
              </a:rPr>
              <a:t>terhadap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paket-paket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melalui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.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err="1" smtClean="0">
                <a:latin typeface="+mj-lt"/>
              </a:rPr>
              <a:t>Membuat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menghapus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koneksi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jalur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koneksi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antara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dua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i="1" dirty="0" smtClean="0">
                <a:latin typeface="+mj-lt"/>
              </a:rPr>
              <a:t>node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dalam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sebuah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.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err="1" smtClean="0">
                <a:latin typeface="+mj-lt"/>
              </a:rPr>
              <a:t>Mentransfer</a:t>
            </a:r>
            <a:r>
              <a:rPr lang="en-US" sz="2400" b="1" dirty="0" smtClean="0">
                <a:latin typeface="+mj-lt"/>
              </a:rPr>
              <a:t> data, </a:t>
            </a:r>
            <a:r>
              <a:rPr lang="en-US" sz="2400" b="1" dirty="0" err="1" smtClean="0">
                <a:latin typeface="+mj-lt"/>
              </a:rPr>
              <a:t>membuat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mengkonfirmasi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penerimaan</a:t>
            </a:r>
            <a:r>
              <a:rPr lang="en-US" sz="2400" b="1" dirty="0" smtClean="0">
                <a:latin typeface="+mj-lt"/>
              </a:rPr>
              <a:t>,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mengeset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ulang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koneksi</a:t>
            </a:r>
            <a:r>
              <a:rPr lang="en-US" sz="2400" b="1" dirty="0" smtClean="0">
                <a:latin typeface="+mj-lt"/>
              </a:rPr>
              <a:t>.</a:t>
            </a:r>
            <a:endParaRPr lang="en-US" sz="2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46505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+mj-lt"/>
              </a:rPr>
              <a:t>Fungsi</a:t>
            </a:r>
            <a:r>
              <a:rPr lang="en-US" sz="2400" dirty="0" smtClean="0">
                <a:latin typeface="+mj-lt"/>
              </a:rPr>
              <a:t> routing </a:t>
            </a:r>
            <a:r>
              <a:rPr lang="en-US" sz="2400" dirty="0" err="1" smtClean="0">
                <a:latin typeface="+mj-lt"/>
              </a:rPr>
              <a:t>sendiri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harus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mengacu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kepada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nilai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nilai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antara</a:t>
            </a:r>
            <a:r>
              <a:rPr lang="en-US" sz="2400" dirty="0" smtClean="0">
                <a:latin typeface="+mj-lt"/>
              </a:rPr>
              <a:t> lain :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tanpa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kesalahan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sederhana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kokoh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stabil</a:t>
            </a:r>
            <a:r>
              <a:rPr lang="en-US" sz="2400" dirty="0" smtClean="0">
                <a:latin typeface="+mj-lt"/>
              </a:rPr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adil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dan</a:t>
            </a:r>
            <a:r>
              <a:rPr lang="en-US" sz="2400" dirty="0" smtClean="0">
                <a:latin typeface="+mj-lt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+mj-lt"/>
              </a:rPr>
              <a:t>  optimal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Unsur-unsur</a:t>
            </a:r>
            <a:r>
              <a:rPr lang="en-US" dirty="0" smtClean="0">
                <a:solidFill>
                  <a:srgbClr val="FFFF00"/>
                </a:solidFill>
              </a:rPr>
              <a:t> 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46505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/>
              <a:t>  </a:t>
            </a:r>
            <a:r>
              <a:rPr lang="en-US" sz="2400" dirty="0" err="1" smtClean="0"/>
              <a:t>Kriteria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: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/>
              <a:t>Jumlah</a:t>
            </a:r>
            <a:r>
              <a:rPr lang="en-US" sz="2400" dirty="0" smtClean="0"/>
              <a:t> hop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Cost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Delay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/>
              <a:t>Througput</a:t>
            </a:r>
            <a:r>
              <a:rPr lang="en-US" sz="2400" dirty="0" smtClean="0"/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/>
              <a:t>   Decision Time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/>
              <a:t>Paket</a:t>
            </a:r>
            <a:r>
              <a:rPr lang="en-US" sz="2400" dirty="0" smtClean="0"/>
              <a:t> (datagram) </a:t>
            </a:r>
          </a:p>
          <a:p>
            <a:pPr marL="801688" indent="-352425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Session (virtual Circuit)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Unsur-unsur</a:t>
            </a:r>
            <a:r>
              <a:rPr lang="en-US" dirty="0" smtClean="0">
                <a:solidFill>
                  <a:srgbClr val="FFFF00"/>
                </a:solidFill>
              </a:rPr>
              <a:t> 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772816"/>
            <a:ext cx="684076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 smtClean="0"/>
              <a:t>   Decision Place </a:t>
            </a:r>
          </a:p>
          <a:p>
            <a:pPr marL="1171575" indent="-449263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Each Node (</a:t>
            </a:r>
            <a:r>
              <a:rPr lang="en-US" sz="2400" dirty="0" err="1" smtClean="0"/>
              <a:t>terdistribusi</a:t>
            </a:r>
            <a:r>
              <a:rPr lang="en-US" sz="2400" dirty="0" smtClean="0"/>
              <a:t>) </a:t>
            </a:r>
          </a:p>
          <a:p>
            <a:pPr marL="1171575" indent="-449263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Central Node (</a:t>
            </a:r>
            <a:r>
              <a:rPr lang="en-US" sz="2400" dirty="0" err="1" smtClean="0"/>
              <a:t>terpusat</a:t>
            </a:r>
            <a:r>
              <a:rPr lang="en-US" sz="2400" dirty="0" smtClean="0"/>
              <a:t> ) </a:t>
            </a:r>
          </a:p>
          <a:p>
            <a:pPr marL="1171575" indent="-449263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Originating Node </a:t>
            </a:r>
          </a:p>
          <a:p>
            <a:pPr marL="1171575" indent="-449263">
              <a:spcAft>
                <a:spcPts val="600"/>
              </a:spcAft>
            </a:pPr>
            <a:endParaRPr lang="en-US" sz="2400" dirty="0" smtClean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 smtClean="0"/>
              <a:t>   Network Information source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None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Local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Adjacent nodes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Nodes along route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All Nodes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Unsur-unsur</a:t>
            </a:r>
            <a:r>
              <a:rPr lang="en-US" dirty="0" smtClean="0">
                <a:solidFill>
                  <a:srgbClr val="FFFF00"/>
                </a:solidFill>
              </a:rPr>
              <a:t> Routing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576" y="1615147"/>
            <a:ext cx="640871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 smtClean="0"/>
              <a:t>  Routing Strategy </a:t>
            </a:r>
          </a:p>
          <a:p>
            <a:pPr marL="977900" indent="-43180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Fixed </a:t>
            </a:r>
          </a:p>
          <a:p>
            <a:pPr marL="977900" indent="-43180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Flooding </a:t>
            </a:r>
          </a:p>
          <a:p>
            <a:pPr marL="977900" indent="-43180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Random </a:t>
            </a:r>
          </a:p>
          <a:p>
            <a:pPr marL="977900" indent="-43180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Adaptive </a:t>
            </a:r>
          </a:p>
          <a:p>
            <a:pPr marL="977900" indent="-431800">
              <a:spcAft>
                <a:spcPts val="600"/>
              </a:spcAft>
            </a:pPr>
            <a:endParaRPr lang="en-US" sz="2400" dirty="0" smtClean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 smtClean="0"/>
              <a:t>  Adaptive Routing Update Time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Continuous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Periodic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Major load change </a:t>
            </a:r>
          </a:p>
          <a:p>
            <a:pPr marL="977900" indent="-528638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 smtClean="0"/>
              <a:t>Topology change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1916832"/>
            <a:ext cx="727280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smtClean="0">
                <a:latin typeface="+mj-lt"/>
              </a:rPr>
              <a:t>Flow Control </a:t>
            </a:r>
            <a:r>
              <a:rPr lang="en-US" sz="2400" b="1" dirty="0" err="1" smtClean="0">
                <a:latin typeface="+mj-lt"/>
              </a:rPr>
              <a:t>digunakan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mengatur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aliran</a:t>
            </a:r>
            <a:r>
              <a:rPr lang="en-US" sz="2400" b="1" dirty="0" smtClean="0">
                <a:latin typeface="+mj-lt"/>
              </a:rPr>
              <a:t> data </a:t>
            </a:r>
            <a:r>
              <a:rPr lang="en-US" sz="2400" b="1" dirty="0" err="1" smtClean="0">
                <a:latin typeface="+mj-lt"/>
              </a:rPr>
              <a:t>dari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dua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titik</a:t>
            </a:r>
            <a:r>
              <a:rPr lang="en-US" sz="2400" b="1" dirty="0" smtClean="0">
                <a:latin typeface="+mj-lt"/>
              </a:rPr>
              <a:t>. </a:t>
            </a:r>
          </a:p>
          <a:p>
            <a:pPr marL="449263" indent="-449263">
              <a:lnSpc>
                <a:spcPct val="150000"/>
              </a:lnSpc>
              <a:spcAft>
                <a:spcPts val="600"/>
              </a:spcAft>
            </a:pPr>
            <a:endParaRPr lang="en-US" sz="2400" b="1" dirty="0" smtClean="0">
              <a:latin typeface="+mj-lt"/>
            </a:endParaRPr>
          </a:p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smtClean="0">
                <a:latin typeface="+mj-lt"/>
              </a:rPr>
              <a:t>Flow control </a:t>
            </a:r>
            <a:r>
              <a:rPr lang="en-US" sz="2400" b="1" dirty="0" err="1" smtClean="0">
                <a:latin typeface="+mj-lt"/>
              </a:rPr>
              <a:t>juga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hubungan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bersifat</a:t>
            </a:r>
            <a:r>
              <a:rPr lang="en-US" sz="2400" b="1" dirty="0" smtClean="0">
                <a:latin typeface="+mj-lt"/>
              </a:rPr>
              <a:t> indirect, </a:t>
            </a:r>
            <a:r>
              <a:rPr lang="en-US" sz="2400" b="1" dirty="0" err="1" smtClean="0">
                <a:latin typeface="+mj-lt"/>
              </a:rPr>
              <a:t>seperti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misal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dua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titik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dalam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sebuah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packet-switching </a:t>
            </a:r>
            <a:r>
              <a:rPr lang="en-US" sz="2400" b="1" dirty="0" err="1" smtClean="0">
                <a:latin typeface="+mj-lt"/>
              </a:rPr>
              <a:t>di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kedua</a:t>
            </a:r>
            <a:r>
              <a:rPr lang="en-US" sz="2400" b="1" dirty="0" smtClean="0">
                <a:latin typeface="+mj-lt"/>
              </a:rPr>
              <a:t> endpoint-</a:t>
            </a:r>
            <a:r>
              <a:rPr lang="en-US" sz="2400" b="1" dirty="0" err="1" smtClean="0">
                <a:latin typeface="+mj-lt"/>
              </a:rPr>
              <a:t>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merupakan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sirkit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maya</a:t>
            </a:r>
            <a:r>
              <a:rPr lang="en-US" sz="2400" b="1" dirty="0" smtClean="0">
                <a:latin typeface="+mj-lt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211960" y="1412776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Flow Control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060847"/>
            <a:ext cx="7272808" cy="2794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Fungsi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dari</a:t>
            </a:r>
            <a:r>
              <a:rPr lang="en-US" sz="2400" b="1" dirty="0" smtClean="0">
                <a:latin typeface="+mj-lt"/>
              </a:rPr>
              <a:t> flow control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memberi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kesempatan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kepada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penerima</a:t>
            </a:r>
            <a:r>
              <a:rPr lang="en-US" sz="2400" b="1" dirty="0" smtClean="0">
                <a:latin typeface="+mj-lt"/>
              </a:rPr>
              <a:t> (receiver) agar </a:t>
            </a:r>
            <a:r>
              <a:rPr lang="en-US" sz="2400" b="1" dirty="0" err="1" smtClean="0">
                <a:latin typeface="+mj-lt"/>
              </a:rPr>
              <a:t>dapat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mengendalikan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laju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penerimaan</a:t>
            </a:r>
            <a:r>
              <a:rPr lang="en-US" sz="2400" b="1" dirty="0" smtClean="0">
                <a:latin typeface="+mj-lt"/>
              </a:rPr>
              <a:t> data, </a:t>
            </a:r>
            <a:r>
              <a:rPr lang="en-US" sz="2400" b="1" dirty="0" err="1" smtClean="0">
                <a:latin typeface="+mj-lt"/>
              </a:rPr>
              <a:t>sehingga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ia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tidak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terbanjiri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oleh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limpahan</a:t>
            </a:r>
            <a:r>
              <a:rPr lang="en-US" sz="2400" b="1" dirty="0" smtClean="0">
                <a:latin typeface="+mj-lt"/>
              </a:rPr>
              <a:t> data.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211960" y="1412776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Flow Control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348880"/>
            <a:ext cx="7344816" cy="3425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Digunakan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menangani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terjadinya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kemacetan</a:t>
            </a:r>
            <a:r>
              <a:rPr lang="en-US" sz="2400" b="1" dirty="0" smtClean="0">
                <a:latin typeface="+mj-lt"/>
              </a:rPr>
              <a:t>.</a:t>
            </a:r>
          </a:p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Pada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dasarnya</a:t>
            </a:r>
            <a:r>
              <a:rPr lang="en-US" sz="2400" b="1" dirty="0" smtClean="0">
                <a:latin typeface="+mj-lt"/>
              </a:rPr>
              <a:t>, </a:t>
            </a:r>
            <a:r>
              <a:rPr lang="en-US" sz="2400" b="1" dirty="0" err="1" smtClean="0">
                <a:latin typeface="+mj-lt"/>
              </a:rPr>
              <a:t>sebuah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packet-switched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antrian</a:t>
            </a:r>
            <a:r>
              <a:rPr lang="en-US" sz="2400" b="1" dirty="0" smtClean="0">
                <a:latin typeface="+mj-lt"/>
              </a:rPr>
              <a:t>. </a:t>
            </a:r>
            <a:r>
              <a:rPr lang="en-US" sz="2400" b="1" dirty="0" err="1" smtClean="0">
                <a:latin typeface="+mj-lt"/>
              </a:rPr>
              <a:t>Pada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masing-masing</a:t>
            </a:r>
            <a:r>
              <a:rPr lang="en-US" sz="2400" b="1" dirty="0" smtClean="0">
                <a:latin typeface="+mj-lt"/>
              </a:rPr>
              <a:t> node, </a:t>
            </a:r>
            <a:r>
              <a:rPr lang="en-US" sz="2400" b="1" dirty="0" err="1" smtClean="0">
                <a:latin typeface="+mj-lt"/>
              </a:rPr>
              <a:t>terdapat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sebuah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antrian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paket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dikirimkan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kanal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tertentu</a:t>
            </a:r>
            <a:r>
              <a:rPr lang="en-US" sz="2400" b="1" dirty="0" smtClean="0">
                <a:latin typeface="+mj-lt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635896" y="1556792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Congestion  Control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348880"/>
            <a:ext cx="7344816" cy="390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Apabila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kecepatan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datangya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suatu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paket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dalam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sebuah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antrian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lebih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besar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dibandingkan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kecepatan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pentransferan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paket</a:t>
            </a:r>
            <a:r>
              <a:rPr lang="en-US" sz="2400" b="1" dirty="0" smtClean="0">
                <a:latin typeface="+mj-lt"/>
              </a:rPr>
              <a:t>, </a:t>
            </a:r>
            <a:r>
              <a:rPr lang="en-US" sz="2400" b="1" dirty="0" err="1" smtClean="0">
                <a:latin typeface="+mj-lt"/>
              </a:rPr>
              <a:t>maka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muncul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efek</a:t>
            </a:r>
            <a:r>
              <a:rPr lang="en-US" sz="2400" b="1" dirty="0" smtClean="0">
                <a:latin typeface="+mj-lt"/>
              </a:rPr>
              <a:t> bottleneck. </a:t>
            </a:r>
            <a:r>
              <a:rPr lang="en-US" sz="2400" b="1" dirty="0" err="1" smtClean="0">
                <a:latin typeface="+mj-lt"/>
              </a:rPr>
              <a:t>Apabila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antrian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makin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panjang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jumlah</a:t>
            </a:r>
            <a:r>
              <a:rPr lang="en-US" sz="2400" b="1" dirty="0" smtClean="0">
                <a:latin typeface="+mj-lt"/>
              </a:rPr>
              <a:t> node yang </a:t>
            </a:r>
            <a:r>
              <a:rPr lang="en-US" sz="2400" b="1" dirty="0" err="1" smtClean="0">
                <a:latin typeface="+mj-lt"/>
              </a:rPr>
              <a:t>menggunakn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kanal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juga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bertambah</a:t>
            </a:r>
            <a:r>
              <a:rPr lang="en-US" sz="2400" b="1" dirty="0" smtClean="0">
                <a:latin typeface="+mj-lt"/>
              </a:rPr>
              <a:t>, </a:t>
            </a:r>
            <a:r>
              <a:rPr lang="en-US" sz="2400" b="1" dirty="0" err="1" smtClean="0">
                <a:latin typeface="+mj-lt"/>
              </a:rPr>
              <a:t>maka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kemungkinan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terjadi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kemacetan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sangat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besar</a:t>
            </a:r>
            <a:r>
              <a:rPr lang="en-US" sz="2400" b="1" dirty="0" smtClean="0">
                <a:latin typeface="+mj-lt"/>
              </a:rPr>
              <a:t>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635896" y="1556792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Congestion  Control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276872"/>
            <a:ext cx="7416824" cy="390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Permasalahan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serius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diakibatkan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efek</a:t>
            </a:r>
            <a:r>
              <a:rPr lang="en-US" sz="2400" b="1" dirty="0" smtClean="0">
                <a:latin typeface="+mj-lt"/>
              </a:rPr>
              <a:t> congestion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deadlock, </a:t>
            </a:r>
            <a:r>
              <a:rPr lang="en-US" sz="2400" b="1" dirty="0" err="1" smtClean="0">
                <a:latin typeface="+mj-lt"/>
              </a:rPr>
              <a:t>yaitu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suatu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kondisi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sekelompok</a:t>
            </a:r>
            <a:r>
              <a:rPr lang="en-US" sz="2400" b="1" dirty="0" smtClean="0">
                <a:latin typeface="+mj-lt"/>
              </a:rPr>
              <a:t> node </a:t>
            </a:r>
            <a:r>
              <a:rPr lang="en-US" sz="2400" b="1" dirty="0" err="1" smtClean="0">
                <a:latin typeface="+mj-lt"/>
              </a:rPr>
              <a:t>tidak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bisa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meneruskan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pengiriman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paket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karena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tidak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</a:t>
            </a:r>
            <a:r>
              <a:rPr lang="en-US" sz="2400" b="1" dirty="0" smtClean="0">
                <a:latin typeface="+mj-lt"/>
              </a:rPr>
              <a:t> buffer yang </a:t>
            </a:r>
            <a:r>
              <a:rPr lang="en-US" sz="2400" b="1" dirty="0" err="1" smtClean="0">
                <a:latin typeface="+mj-lt"/>
              </a:rPr>
              <a:t>tersedia</a:t>
            </a:r>
            <a:r>
              <a:rPr lang="en-US" sz="2400" b="1" dirty="0" smtClean="0">
                <a:latin typeface="+mj-lt"/>
              </a:rPr>
              <a:t>. </a:t>
            </a:r>
            <a:r>
              <a:rPr lang="en-US" sz="2400" b="1" dirty="0" err="1" smtClean="0">
                <a:latin typeface="+mj-lt"/>
              </a:rPr>
              <a:t>Teknik</a:t>
            </a:r>
            <a:r>
              <a:rPr lang="en-US" sz="2400" b="1" dirty="0" smtClean="0">
                <a:latin typeface="+mj-lt"/>
              </a:rPr>
              <a:t> deadlock avoidance </a:t>
            </a:r>
            <a:r>
              <a:rPr lang="en-US" sz="2400" b="1" dirty="0" err="1" smtClean="0">
                <a:latin typeface="+mj-lt"/>
              </a:rPr>
              <a:t>digunakan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mendisain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sehingga</a:t>
            </a:r>
            <a:r>
              <a:rPr lang="en-US" sz="2400" b="1" dirty="0" smtClean="0">
                <a:latin typeface="+mj-lt"/>
              </a:rPr>
              <a:t> deadlock </a:t>
            </a:r>
            <a:r>
              <a:rPr lang="en-US" sz="2400" b="1" dirty="0" err="1" smtClean="0">
                <a:latin typeface="+mj-lt"/>
              </a:rPr>
              <a:t>tidak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terjadi</a:t>
            </a:r>
            <a:r>
              <a:rPr lang="en-US" sz="2400" b="1" dirty="0" smtClean="0">
                <a:latin typeface="+mj-lt"/>
              </a:rPr>
              <a:t>.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635896" y="1556792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Deadlock Avoidance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Kendali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Lalu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Lintas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276872"/>
            <a:ext cx="7344816" cy="3348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Bentuk</a:t>
            </a:r>
            <a:r>
              <a:rPr lang="en-US" sz="2400" b="1" dirty="0" smtClean="0">
                <a:latin typeface="+mj-lt"/>
              </a:rPr>
              <a:t> deadlock yang paling </a:t>
            </a:r>
            <a:r>
              <a:rPr lang="en-US" sz="2400" b="1" dirty="0" err="1" smtClean="0">
                <a:latin typeface="+mj-lt"/>
              </a:rPr>
              <a:t>sederhana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direct store-and-forward deadlock.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Bentuk</a:t>
            </a:r>
            <a:r>
              <a:rPr lang="en-US" sz="2400" b="1" dirty="0" smtClean="0">
                <a:latin typeface="+mj-lt"/>
              </a:rPr>
              <a:t> deadlock </a:t>
            </a:r>
            <a:r>
              <a:rPr lang="en-US" sz="2400" b="1" dirty="0" err="1" smtClean="0">
                <a:latin typeface="+mj-lt"/>
              </a:rPr>
              <a:t>kedua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indirect store-and-forward deadlock. 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Bentuk</a:t>
            </a:r>
            <a:r>
              <a:rPr lang="en-US" sz="2400" b="1" dirty="0" smtClean="0">
                <a:latin typeface="+mj-lt"/>
              </a:rPr>
              <a:t> deadlock yang </a:t>
            </a:r>
            <a:r>
              <a:rPr lang="en-US" sz="2400" b="1" dirty="0" err="1" smtClean="0">
                <a:latin typeface="+mj-lt"/>
              </a:rPr>
              <a:t>ketiga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reassembly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707904" y="1556792"/>
            <a:ext cx="4032448" cy="720080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Deadlock Avoidance</a:t>
            </a:r>
            <a:endParaRPr kumimoji="0" lang="en-US" sz="3200" b="1" i="0" u="none" strike="noStrike" kern="1200" cap="none" spc="0" normalizeH="0" baseline="0" noProof="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Pengalamatan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Jaringan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397370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1844824"/>
            <a:ext cx="7272808" cy="1686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6100" indent="-5461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 smtClean="0"/>
              <a:t>Pengalamatan</a:t>
            </a:r>
            <a:r>
              <a:rPr lang="en-US" sz="2400" dirty="0" smtClean="0"/>
              <a:t> </a:t>
            </a: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Pengalamatan</a:t>
            </a:r>
            <a:r>
              <a:rPr lang="en-US" sz="2400" dirty="0" smtClean="0"/>
              <a:t> </a:t>
            </a:r>
            <a:r>
              <a:rPr lang="en-US" sz="2400" dirty="0" err="1" smtClean="0"/>
              <a:t>Fisik</a:t>
            </a:r>
            <a:r>
              <a:rPr lang="en-US" sz="2400" dirty="0" smtClean="0"/>
              <a:t> (MAC Address)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Pengalamatan</a:t>
            </a:r>
            <a:r>
              <a:rPr lang="en-US" sz="2400" dirty="0" smtClean="0"/>
              <a:t> </a:t>
            </a:r>
            <a:r>
              <a:rPr lang="en-US" sz="2400" dirty="0" err="1" smtClean="0"/>
              <a:t>Logik</a:t>
            </a:r>
            <a:r>
              <a:rPr lang="en-US" sz="2400" dirty="0" smtClean="0"/>
              <a:t> (IP Address)</a:t>
            </a:r>
            <a:endParaRPr lang="sv-SE" sz="24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Pengalamatan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Logis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7544" y="1426706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6100" indent="-5461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err="1" smtClean="0">
                <a:latin typeface="+mj-lt"/>
              </a:rPr>
              <a:t>Biasa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disebut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dengan</a:t>
            </a:r>
            <a:r>
              <a:rPr lang="en-US" sz="2400" b="1" dirty="0" smtClean="0">
                <a:latin typeface="+mj-lt"/>
              </a:rPr>
              <a:t> IP Address (</a:t>
            </a:r>
            <a:r>
              <a:rPr lang="en-US" sz="2400" b="1" dirty="0" err="1" smtClean="0">
                <a:latin typeface="+mj-lt"/>
              </a:rPr>
              <a:t>nomor</a:t>
            </a:r>
            <a:r>
              <a:rPr lang="en-US" sz="2400" b="1" dirty="0" smtClean="0">
                <a:latin typeface="+mj-lt"/>
              </a:rPr>
              <a:t> IP)</a:t>
            </a:r>
          </a:p>
          <a:p>
            <a:pPr marL="546100" indent="-546100">
              <a:lnSpc>
                <a:spcPct val="150000"/>
              </a:lnSpc>
              <a:buFont typeface="Wingdings" pitchFamily="2" charset="2"/>
              <a:buChar char="Ø"/>
            </a:pPr>
            <a:r>
              <a:rPr lang="sv-SE" sz="2400" b="1" dirty="0" smtClean="0">
                <a:latin typeface="+mj-lt"/>
              </a:rPr>
              <a:t>Nomor IP diperlukan oleh perangkat lunak untuk mengidentifikasi komputer pada jaringan</a:t>
            </a:r>
          </a:p>
          <a:p>
            <a:pPr marL="546100" indent="-546100">
              <a:lnSpc>
                <a:spcPct val="150000"/>
              </a:lnSpc>
              <a:buFont typeface="Wingdings" pitchFamily="2" charset="2"/>
              <a:buChar char="Ø"/>
            </a:pPr>
            <a:r>
              <a:rPr lang="sv-SE" sz="2400" b="1" dirty="0" smtClean="0">
                <a:latin typeface="+mj-lt"/>
              </a:rPr>
              <a:t>Nomor identitas yang sebenarnya diatur oleh </a:t>
            </a:r>
            <a:r>
              <a:rPr lang="sv-SE" sz="2400" b="1" i="1" dirty="0" smtClean="0">
                <a:latin typeface="+mj-lt"/>
              </a:rPr>
              <a:t>NIC  (Network Interface Card)</a:t>
            </a:r>
            <a:r>
              <a:rPr lang="sv-SE" sz="2400" b="1" dirty="0" smtClean="0">
                <a:latin typeface="+mj-lt"/>
              </a:rPr>
              <a:t> atau kartu Jaringan yang juga mempunyai nomor unik.</a:t>
            </a:r>
            <a:r>
              <a:rPr lang="en-US" sz="2400" b="1" dirty="0" smtClean="0"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Deskripsi</a:t>
            </a:r>
            <a:r>
              <a:rPr lang="en-US" dirty="0" smtClean="0">
                <a:solidFill>
                  <a:srgbClr val="FFFF00"/>
                </a:solidFill>
              </a:rPr>
              <a:t> IP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44824"/>
            <a:ext cx="7318933" cy="18825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344" y="4026049"/>
            <a:ext cx="6967062" cy="20672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Circuit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7544" y="1700808"/>
            <a:ext cx="72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+mj-lt"/>
              </a:rPr>
              <a:t>Koneksi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biasanya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terjadi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secara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fisik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bersifat</a:t>
            </a:r>
            <a:r>
              <a:rPr lang="en-US" sz="2400" dirty="0" smtClean="0">
                <a:latin typeface="+mj-lt"/>
              </a:rPr>
              <a:t> point to point. 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+mj-lt"/>
              </a:rPr>
              <a:t>Penggunaan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jalur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bertambah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banyak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untuk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jumlah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hubungan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meningkat</a:t>
            </a:r>
            <a:endParaRPr lang="en-US" sz="2400" dirty="0" smtClean="0">
              <a:latin typeface="+mj-lt"/>
            </a:endParaRP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+mj-lt"/>
              </a:rPr>
              <a:t>Cost yang </a:t>
            </a:r>
            <a:r>
              <a:rPr lang="en-US" sz="2400" dirty="0" err="1" smtClean="0">
                <a:latin typeface="+mj-lt"/>
              </a:rPr>
              <a:t>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semakin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meningkat</a:t>
            </a: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Circuit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1426706"/>
            <a:ext cx="7416824" cy="501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+mj-lt"/>
              </a:rPr>
              <a:t>Pengaturan</a:t>
            </a:r>
            <a:r>
              <a:rPr lang="en-US" sz="2400" dirty="0" smtClean="0">
                <a:latin typeface="+mj-lt"/>
              </a:rPr>
              <a:t> switching </a:t>
            </a:r>
            <a:r>
              <a:rPr lang="en-US" sz="2400" dirty="0" err="1" smtClean="0">
                <a:latin typeface="+mj-lt"/>
              </a:rPr>
              <a:t>menjadi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sangat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komplek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+mj-lt"/>
              </a:rPr>
              <a:t>Munculnya</a:t>
            </a:r>
            <a:r>
              <a:rPr lang="en-US" sz="2400" dirty="0" smtClean="0">
                <a:latin typeface="+mj-lt"/>
              </a:rPr>
              <a:t> idle time </a:t>
            </a:r>
            <a:r>
              <a:rPr lang="en-US" sz="2400" dirty="0" err="1" smtClean="0">
                <a:latin typeface="+mj-lt"/>
              </a:rPr>
              <a:t>bagi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jalur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tidak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digunakan</a:t>
            </a:r>
            <a:r>
              <a:rPr lang="en-US" sz="2400" dirty="0" smtClean="0">
                <a:latin typeface="+mj-lt"/>
              </a:rPr>
              <a:t>. Hal </a:t>
            </a:r>
            <a:r>
              <a:rPr lang="en-US" sz="2400" dirty="0" err="1" smtClean="0">
                <a:latin typeface="+mj-lt"/>
              </a:rPr>
              <a:t>ini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tentu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menambah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inefisiensi</a:t>
            </a:r>
            <a:r>
              <a:rPr lang="en-US" sz="2400" dirty="0" smtClean="0">
                <a:latin typeface="+mj-lt"/>
              </a:rPr>
              <a:t> Model circuit switching, </a:t>
            </a:r>
            <a:r>
              <a:rPr lang="en-US" sz="2400" dirty="0" err="1" smtClean="0">
                <a:latin typeface="+mj-lt"/>
              </a:rPr>
              <a:t>karena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sifatnya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biasanya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mentransmisikan</a:t>
            </a:r>
            <a:r>
              <a:rPr lang="en-US" sz="2400" dirty="0" smtClean="0">
                <a:latin typeface="+mj-lt"/>
              </a:rPr>
              <a:t> data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kecepatan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konstan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sehingga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untuk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menggabungkan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suatu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jaringan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jaringan</a:t>
            </a:r>
            <a:r>
              <a:rPr lang="en-US" sz="2400" dirty="0" smtClean="0">
                <a:latin typeface="+mj-lt"/>
              </a:rPr>
              <a:t> lain yang </a:t>
            </a:r>
            <a:r>
              <a:rPr lang="en-US" sz="2400" dirty="0" err="1" smtClean="0">
                <a:latin typeface="+mj-lt"/>
              </a:rPr>
              <a:t>berbeda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kecepatan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tentu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sulit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diwujudkan</a:t>
            </a:r>
            <a:r>
              <a:rPr lang="en-US" sz="2400" dirty="0" smtClean="0">
                <a:latin typeface="+mj-lt"/>
              </a:rPr>
              <a:t>. 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Packet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7544" y="1700808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+mj-lt"/>
              </a:rPr>
              <a:t>Pesan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dikirim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dipecah-pecah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besar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tertentu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449263" indent="-44926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+mj-lt"/>
              </a:rPr>
              <a:t>Pada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tiap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pecahan</a:t>
            </a:r>
            <a:r>
              <a:rPr lang="en-US" sz="2400" dirty="0" smtClean="0">
                <a:latin typeface="+mj-lt"/>
              </a:rPr>
              <a:t> data </a:t>
            </a:r>
            <a:r>
              <a:rPr lang="en-US" sz="2400" dirty="0" err="1" smtClean="0">
                <a:latin typeface="+mj-lt"/>
              </a:rPr>
              <a:t>ditambahkan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informasi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kendali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dirty="0" err="1" smtClean="0">
                <a:latin typeface="+mj-lt"/>
              </a:rPr>
              <a:t>Informasi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kendali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ini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dalam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bentuk</a:t>
            </a:r>
            <a:r>
              <a:rPr lang="en-US" sz="2400" dirty="0" smtClean="0">
                <a:latin typeface="+mj-lt"/>
              </a:rPr>
              <a:t> yang paling minim, </a:t>
            </a:r>
            <a:r>
              <a:rPr lang="en-US" sz="2400" dirty="0" err="1" smtClean="0">
                <a:latin typeface="+mj-lt"/>
              </a:rPr>
              <a:t>digunakan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untuk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membantu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proses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pencarian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rute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dalam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suatu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jaringan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sehingga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pesan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dapat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sampai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alamat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tujuan</a:t>
            </a:r>
            <a:r>
              <a:rPr lang="en-US" sz="2400" dirty="0" smtClean="0">
                <a:latin typeface="+mj-lt"/>
              </a:rPr>
              <a:t> 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Packet Switching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556792"/>
            <a:ext cx="6962521" cy="471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2271</TotalTime>
  <Words>933</Words>
  <Application>Microsoft Office PowerPoint</Application>
  <PresentationFormat>On-screen Show (4:3)</PresentationFormat>
  <Paragraphs>207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Jaringan Komputer</vt:lpstr>
      <vt:lpstr>Fungsi Network Layer</vt:lpstr>
      <vt:lpstr>Pengalamatan Jaringan</vt:lpstr>
      <vt:lpstr>Pengalamatan Logis</vt:lpstr>
      <vt:lpstr>Deskripsi IP</vt:lpstr>
      <vt:lpstr>Circuit Switching</vt:lpstr>
      <vt:lpstr>Circuit Switching</vt:lpstr>
      <vt:lpstr>Packet Switching</vt:lpstr>
      <vt:lpstr>Packet Switching</vt:lpstr>
      <vt:lpstr>Packet Switching</vt:lpstr>
      <vt:lpstr>Packet Switching</vt:lpstr>
      <vt:lpstr>Packet Switching</vt:lpstr>
      <vt:lpstr>Virtual Circuit</vt:lpstr>
      <vt:lpstr>Virtual Circuit</vt:lpstr>
      <vt:lpstr>Virtual Circuit</vt:lpstr>
      <vt:lpstr>Datagram</vt:lpstr>
      <vt:lpstr>Datagram</vt:lpstr>
      <vt:lpstr>Datagram</vt:lpstr>
      <vt:lpstr>Datagram</vt:lpstr>
      <vt:lpstr>Routing</vt:lpstr>
      <vt:lpstr>Unsur-unsur Routing</vt:lpstr>
      <vt:lpstr>Unsur-unsur Routing</vt:lpstr>
      <vt:lpstr>Unsur-unsur Routing</vt:lpstr>
      <vt:lpstr>Kendali Lalu Lintas</vt:lpstr>
      <vt:lpstr>Kendali Lalu Lintas</vt:lpstr>
      <vt:lpstr>Kendali Lalu Lintas</vt:lpstr>
      <vt:lpstr>Kendali Lalu Lintas</vt:lpstr>
      <vt:lpstr>Kendali Lalu Lintas</vt:lpstr>
      <vt:lpstr>Kendali Lalu Lintas</vt:lpstr>
    </vt:vector>
  </TitlesOfParts>
  <Company>Caraka Media Persada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Yuli Haryanto</dc:creator>
  <cp:lastModifiedBy>A R F I</cp:lastModifiedBy>
  <cp:revision>238</cp:revision>
  <dcterms:created xsi:type="dcterms:W3CDTF">2011-03-22T11:54:04Z</dcterms:created>
  <dcterms:modified xsi:type="dcterms:W3CDTF">2020-07-24T00:40:27Z</dcterms:modified>
</cp:coreProperties>
</file>