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6" r:id="rId3"/>
    <p:sldId id="290" r:id="rId4"/>
    <p:sldId id="291" r:id="rId5"/>
    <p:sldId id="277" r:id="rId6"/>
    <p:sldId id="292" r:id="rId7"/>
    <p:sldId id="278" r:id="rId8"/>
    <p:sldId id="279" r:id="rId9"/>
    <p:sldId id="280" r:id="rId10"/>
    <p:sldId id="257" r:id="rId11"/>
    <p:sldId id="289" r:id="rId12"/>
    <p:sldId id="259" r:id="rId13"/>
    <p:sldId id="258" r:id="rId14"/>
    <p:sldId id="260" r:id="rId15"/>
    <p:sldId id="261" r:id="rId16"/>
    <p:sldId id="281" r:id="rId17"/>
    <p:sldId id="293" r:id="rId18"/>
    <p:sldId id="262" r:id="rId19"/>
    <p:sldId id="263" r:id="rId20"/>
    <p:sldId id="294" r:id="rId21"/>
    <p:sldId id="264" r:id="rId22"/>
    <p:sldId id="265" r:id="rId23"/>
    <p:sldId id="267" r:id="rId24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r>
              <a:rPr lang="en-US" smtClean="0"/>
              <a:t>3/30/2011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9C7B451-CF51-48FC-AE32-0C882622F9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r>
              <a:rPr lang="en-US" smtClean="0"/>
              <a:t>3/30/2011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3136EEE8-59B8-45D4-B00C-75EF1A1784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8229600" cy="1057268"/>
          </a:xfrm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Jaringan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Komputer</a:t>
            </a:r>
            <a:endParaRPr lang="en-US" dirty="0">
              <a:solidFill>
                <a:srgbClr val="FFFF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00034" y="5929330"/>
            <a:ext cx="8072494" cy="543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428596" y="2443740"/>
            <a:ext cx="8229600" cy="1057268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 dirty="0" smtClean="0">
                <a:ln w="6350">
                  <a:noFill/>
                </a:ln>
                <a:solidFill>
                  <a:srgbClr val="FFFF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Internetworking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Arsitektur</a:t>
            </a:r>
            <a:r>
              <a:rPr lang="en-US" dirty="0" smtClean="0">
                <a:solidFill>
                  <a:srgbClr val="FFFF00"/>
                </a:solidFill>
              </a:rPr>
              <a:t> Internetworking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 l="1767" r="60305"/>
          <a:stretch>
            <a:fillRect/>
          </a:stretch>
        </p:blipFill>
        <p:spPr bwMode="auto">
          <a:xfrm>
            <a:off x="2214546" y="1643050"/>
            <a:ext cx="3429024" cy="4914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Arsitektur</a:t>
            </a:r>
            <a:r>
              <a:rPr lang="en-US" dirty="0" smtClean="0">
                <a:solidFill>
                  <a:srgbClr val="FFFF00"/>
                </a:solidFill>
              </a:rPr>
              <a:t> Internetworking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 l="50125" r="9102"/>
          <a:stretch>
            <a:fillRect/>
          </a:stretch>
        </p:blipFill>
        <p:spPr bwMode="auto">
          <a:xfrm>
            <a:off x="2071670" y="1643049"/>
            <a:ext cx="3643338" cy="4857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Arsitektur</a:t>
            </a:r>
            <a:r>
              <a:rPr lang="en-US" dirty="0" smtClean="0">
                <a:solidFill>
                  <a:srgbClr val="FFFF00"/>
                </a:solidFill>
              </a:rPr>
              <a:t> Internetworking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6503" y="1657350"/>
            <a:ext cx="7624485" cy="4057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Network Service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1472" y="1643050"/>
            <a:ext cx="6929486" cy="4537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LAN, </a:t>
            </a:r>
            <a:r>
              <a:rPr lang="en-US" sz="2800" dirty="0" err="1" smtClean="0"/>
              <a:t>Alamat</a:t>
            </a:r>
            <a:r>
              <a:rPr lang="en-US" sz="2800" dirty="0" smtClean="0"/>
              <a:t> </a:t>
            </a:r>
            <a:r>
              <a:rPr lang="en-US" sz="2800" dirty="0" err="1" smtClean="0"/>
              <a:t>sublayer</a:t>
            </a:r>
            <a:r>
              <a:rPr lang="en-US" sz="2800" dirty="0" smtClean="0"/>
              <a:t> MAC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mengidentifikasi</a:t>
            </a:r>
            <a:r>
              <a:rPr lang="en-US" sz="2800" dirty="0" smtClean="0"/>
              <a:t> ES (</a:t>
            </a:r>
            <a:r>
              <a:rPr lang="en-US" sz="2800" dirty="0" err="1" smtClean="0"/>
              <a:t>stasiun</a:t>
            </a:r>
            <a:r>
              <a:rPr lang="en-US" sz="2800" dirty="0" smtClean="0"/>
              <a:t> / DTE),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membentuk</a:t>
            </a:r>
            <a:r>
              <a:rPr lang="en-US" sz="2800" dirty="0" smtClean="0"/>
              <a:t> </a:t>
            </a:r>
            <a:r>
              <a:rPr lang="en-US" sz="2800" dirty="0" err="1" smtClean="0"/>
              <a:t>rute</a:t>
            </a:r>
            <a:r>
              <a:rPr lang="en-US" sz="2800" dirty="0" smtClean="0"/>
              <a:t> </a:t>
            </a:r>
            <a:r>
              <a:rPr lang="en-US" sz="2800" dirty="0" err="1" smtClean="0"/>
              <a:t>bagi</a:t>
            </a:r>
            <a:r>
              <a:rPr lang="en-US" sz="2800" dirty="0" smtClean="0"/>
              <a:t> frame </a:t>
            </a:r>
            <a:r>
              <a:rPr lang="en-US" sz="2800" dirty="0" err="1" smtClean="0"/>
              <a:t>antar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.</a:t>
            </a:r>
          </a:p>
          <a:p>
            <a:pPr marL="354013" indent="-354013">
              <a:lnSpc>
                <a:spcPct val="150000"/>
              </a:lnSpc>
              <a:buFont typeface="Wingdings" pitchFamily="2" charset="2"/>
              <a:buChar char="Ø"/>
            </a:pPr>
            <a:endParaRPr lang="en-US" sz="2800" dirty="0" smtClean="0"/>
          </a:p>
          <a:p>
            <a:pPr marL="354013" indent="-354013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err="1" smtClean="0"/>
              <a:t>Kebanyakan</a:t>
            </a:r>
            <a:r>
              <a:rPr lang="en-US" sz="2800" dirty="0" smtClean="0"/>
              <a:t> LAN </a:t>
            </a:r>
            <a:r>
              <a:rPr lang="en-US" sz="2800" dirty="0" err="1" smtClean="0"/>
              <a:t>berbasis</a:t>
            </a:r>
            <a:r>
              <a:rPr lang="en-US" sz="2800" dirty="0" smtClean="0"/>
              <a:t> </a:t>
            </a:r>
            <a:r>
              <a:rPr lang="en-US" sz="2800" dirty="0" err="1" smtClean="0"/>
              <a:t>jaringan</a:t>
            </a:r>
            <a:r>
              <a:rPr lang="en-US" sz="2800" dirty="0" smtClean="0"/>
              <a:t> </a:t>
            </a:r>
            <a:r>
              <a:rPr lang="en-US" sz="2800" b="1" i="1" dirty="0" smtClean="0"/>
              <a:t>connectionless network access (CLNS)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Network Service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0652" y="1428736"/>
            <a:ext cx="76774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err="1" smtClean="0"/>
              <a:t>Alamat-alamat</a:t>
            </a:r>
            <a:r>
              <a:rPr lang="en-US" sz="2800" dirty="0" smtClean="0"/>
              <a:t> </a:t>
            </a:r>
            <a:r>
              <a:rPr lang="en-US" sz="2800" dirty="0" err="1" smtClean="0"/>
              <a:t>lapisan</a:t>
            </a:r>
            <a:r>
              <a:rPr lang="en-US" sz="2800" dirty="0" smtClean="0"/>
              <a:t> link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kebanyakan</a:t>
            </a:r>
            <a:r>
              <a:rPr lang="en-US" sz="2800" dirty="0" smtClean="0"/>
              <a:t> WAN </a:t>
            </a:r>
            <a:r>
              <a:rPr lang="en-US" sz="2800" dirty="0" err="1" smtClean="0"/>
              <a:t>lapisan</a:t>
            </a:r>
            <a:r>
              <a:rPr lang="en-US" sz="2800" dirty="0" smtClean="0"/>
              <a:t> network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mengidentifikasi</a:t>
            </a:r>
            <a:r>
              <a:rPr lang="en-US" sz="2800" dirty="0" smtClean="0"/>
              <a:t> ED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membentuk</a:t>
            </a:r>
            <a:r>
              <a:rPr lang="en-US" sz="2800" dirty="0" smtClean="0"/>
              <a:t> </a:t>
            </a:r>
            <a:r>
              <a:rPr lang="en-US" sz="2800" dirty="0" err="1" smtClean="0"/>
              <a:t>rute</a:t>
            </a:r>
            <a:r>
              <a:rPr lang="en-US" sz="2800" dirty="0" smtClean="0"/>
              <a:t> </a:t>
            </a:r>
            <a:r>
              <a:rPr lang="en-US" sz="2800" dirty="0" err="1" smtClean="0"/>
              <a:t>bagi</a:t>
            </a:r>
            <a:r>
              <a:rPr lang="en-US" sz="2800" dirty="0" smtClean="0"/>
              <a:t> </a:t>
            </a:r>
            <a:r>
              <a:rPr lang="en-US" sz="2800" dirty="0" err="1" smtClean="0"/>
              <a:t>paket</a:t>
            </a:r>
            <a:r>
              <a:rPr lang="en-US" sz="2800" dirty="0" smtClean="0"/>
              <a:t> </a:t>
            </a:r>
            <a:r>
              <a:rPr lang="en-US" sz="2800" dirty="0" err="1" smtClean="0"/>
              <a:t>didalam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jaringan</a:t>
            </a:r>
            <a:r>
              <a:rPr lang="en-US" sz="2800" dirty="0" smtClean="0"/>
              <a:t>.</a:t>
            </a: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Ø"/>
            </a:pPr>
            <a:endParaRPr lang="en-US" sz="2800" dirty="0" smtClean="0"/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err="1" smtClean="0"/>
              <a:t>Kebanyakan</a:t>
            </a:r>
            <a:r>
              <a:rPr lang="en-US" sz="2800" dirty="0" smtClean="0"/>
              <a:t> WAN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</a:t>
            </a:r>
            <a:r>
              <a:rPr lang="en-US" sz="2800" b="1" i="1" dirty="0" smtClean="0"/>
              <a:t>connection-oriented network service (CONS)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FFFF00"/>
                </a:solidFill>
              </a:rPr>
              <a:t>Skema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Pelayanan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Jaringan</a:t>
            </a:r>
            <a:r>
              <a:rPr lang="en-US" sz="2800" dirty="0" smtClean="0">
                <a:solidFill>
                  <a:srgbClr val="FFFF00"/>
                </a:solidFill>
              </a:rPr>
              <a:t> Internet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53" y="1762124"/>
            <a:ext cx="7360955" cy="466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Pengalamatan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1785926"/>
            <a:ext cx="774950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err="1" smtClean="0"/>
              <a:t>Alamat</a:t>
            </a:r>
            <a:r>
              <a:rPr lang="en-US" sz="2800" dirty="0" smtClean="0"/>
              <a:t> Network Service Access Point (NSAP) </a:t>
            </a:r>
            <a:r>
              <a:rPr lang="en-US" sz="2800" dirty="0" err="1" smtClean="0"/>
              <a:t>dipakai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mengidentifikasi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NS user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end system (ES)</a:t>
            </a:r>
          </a:p>
          <a:p>
            <a:pPr marL="354013" indent="-354013">
              <a:lnSpc>
                <a:spcPct val="150000"/>
              </a:lnSpc>
              <a:buFont typeface="Wingdings" pitchFamily="2" charset="2"/>
              <a:buChar char="ü"/>
            </a:pPr>
            <a:endParaRPr lang="en-US" sz="2800" dirty="0" smtClean="0"/>
          </a:p>
          <a:p>
            <a:pPr marL="354013" indent="-354013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LAN </a:t>
            </a:r>
            <a:r>
              <a:rPr lang="en-US" sz="2800" dirty="0" err="1" smtClean="0"/>
              <a:t>atau</a:t>
            </a:r>
            <a:r>
              <a:rPr lang="en-US" sz="2800" dirty="0" smtClean="0"/>
              <a:t> WAN, </a:t>
            </a:r>
            <a:r>
              <a:rPr lang="en-US" sz="2800" dirty="0" err="1" smtClean="0"/>
              <a:t>alamat</a:t>
            </a:r>
            <a:r>
              <a:rPr lang="en-US" sz="2800" dirty="0" smtClean="0"/>
              <a:t> NSAP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unik</a:t>
            </a:r>
            <a:r>
              <a:rPr lang="en-US" sz="2800" dirty="0" smtClean="0"/>
              <a:t> (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batasan</a:t>
            </a:r>
            <a:r>
              <a:rPr lang="en-US" sz="2800" dirty="0" smtClean="0"/>
              <a:t>)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domain </a:t>
            </a:r>
            <a:r>
              <a:rPr lang="en-US" sz="2800" dirty="0" err="1" smtClean="0"/>
              <a:t>pengalamatan</a:t>
            </a:r>
            <a:r>
              <a:rPr lang="en-US" sz="2800" dirty="0" smtClean="0"/>
              <a:t> </a:t>
            </a:r>
            <a:r>
              <a:rPr lang="en-US" sz="2800" dirty="0" err="1" smtClean="0"/>
              <a:t>jaringan</a:t>
            </a:r>
            <a:r>
              <a:rPr lang="en-US" sz="2800" dirty="0" smtClean="0"/>
              <a:t> </a:t>
            </a:r>
            <a:r>
              <a:rPr lang="en-US" sz="2800" dirty="0" err="1" smtClean="0"/>
              <a:t>tunggal</a:t>
            </a:r>
            <a:r>
              <a:rPr lang="en-US" sz="28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Pengalamatan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1690767"/>
            <a:ext cx="7560840" cy="324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err="1" smtClean="0"/>
              <a:t>Alamat</a:t>
            </a:r>
            <a:r>
              <a:rPr lang="en-US" sz="2800" dirty="0" smtClean="0"/>
              <a:t> NSAP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NS_user</a:t>
            </a:r>
            <a:r>
              <a:rPr lang="en-US" sz="2800" dirty="0" smtClean="0"/>
              <a:t> </a:t>
            </a:r>
            <a:r>
              <a:rPr lang="en-US" sz="2800" dirty="0" err="1" smtClean="0"/>
              <a:t>dibangun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alamat</a:t>
            </a:r>
            <a:r>
              <a:rPr lang="en-US" sz="2800" dirty="0" smtClean="0"/>
              <a:t> point of </a:t>
            </a:r>
            <a:r>
              <a:rPr lang="en-US" sz="2800" dirty="0" err="1" smtClean="0"/>
              <a:t>attachtment</a:t>
            </a:r>
            <a:r>
              <a:rPr lang="en-US" sz="2800" dirty="0" smtClean="0"/>
              <a:t> (PA) yang </a:t>
            </a:r>
            <a:r>
              <a:rPr lang="en-US" sz="2800" dirty="0" err="1" smtClean="0"/>
              <a:t>digabung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LSAP (link) </a:t>
            </a:r>
            <a:r>
              <a:rPr lang="en-US" sz="2800" dirty="0" err="1" smtClean="0"/>
              <a:t>dan</a:t>
            </a:r>
            <a:r>
              <a:rPr lang="en-US" sz="2800" dirty="0" smtClean="0"/>
              <a:t> selector </a:t>
            </a:r>
            <a:r>
              <a:rPr lang="en-US" sz="2800" dirty="0" err="1" smtClean="0"/>
              <a:t>alamat</a:t>
            </a:r>
            <a:r>
              <a:rPr lang="en-US" sz="2800" dirty="0" smtClean="0"/>
              <a:t> interlayer NSAP (network)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Hubungan</a:t>
            </a:r>
            <a:r>
              <a:rPr lang="en-US" dirty="0" smtClean="0">
                <a:solidFill>
                  <a:srgbClr val="FFFF00"/>
                </a:solidFill>
              </a:rPr>
              <a:t> NSAP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NPA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5286" y="1571624"/>
            <a:ext cx="7032796" cy="4968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Susunan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Lapisan</a:t>
            </a:r>
            <a:r>
              <a:rPr lang="en-US" dirty="0" smtClean="0">
                <a:solidFill>
                  <a:srgbClr val="FFFF00"/>
                </a:solidFill>
              </a:rPr>
              <a:t> Network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14282" y="1500174"/>
            <a:ext cx="7572428" cy="5010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lapisan</a:t>
            </a:r>
            <a:r>
              <a:rPr lang="en-US" sz="2400" dirty="0" smtClean="0"/>
              <a:t> </a:t>
            </a:r>
            <a:r>
              <a:rPr lang="en-US" sz="2400" dirty="0" err="1" smtClean="0"/>
              <a:t>jaringan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tiap-tiap</a:t>
            </a:r>
            <a:r>
              <a:rPr lang="en-US" sz="2400" dirty="0" smtClean="0"/>
              <a:t> End System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membentuk</a:t>
            </a:r>
            <a:r>
              <a:rPr lang="en-US" sz="2400" dirty="0" smtClean="0"/>
              <a:t> </a:t>
            </a:r>
            <a:r>
              <a:rPr lang="en-US" sz="2400" dirty="0" err="1" smtClean="0"/>
              <a:t>hubungan</a:t>
            </a:r>
            <a:r>
              <a:rPr lang="en-US" sz="2400" dirty="0" smtClean="0"/>
              <a:t> end to end.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diperlukan</a:t>
            </a:r>
            <a:r>
              <a:rPr lang="en-US" sz="2400" dirty="0" smtClean="0"/>
              <a:t> router.</a:t>
            </a:r>
          </a:p>
          <a:p>
            <a:pPr marL="265113" indent="-265113">
              <a:lnSpc>
                <a:spcPct val="150000"/>
              </a:lnSpc>
              <a:buFont typeface="Wingdings" pitchFamily="2" charset="2"/>
              <a:buChar char="v"/>
            </a:pPr>
            <a:endParaRPr lang="en-US" sz="2400" dirty="0" smtClean="0"/>
          </a:p>
          <a:p>
            <a:pPr marL="265113" indent="-265113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interkloneksi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model </a:t>
            </a:r>
            <a:r>
              <a:rPr lang="en-US" sz="2400" dirty="0" err="1" smtClean="0"/>
              <a:t>referensi</a:t>
            </a:r>
            <a:r>
              <a:rPr lang="en-US" sz="2400" dirty="0" smtClean="0"/>
              <a:t> OSI, </a:t>
            </a:r>
            <a:r>
              <a:rPr lang="en-US" sz="2400" dirty="0" err="1" smtClean="0"/>
              <a:t>lapisan</a:t>
            </a:r>
            <a:r>
              <a:rPr lang="en-US" sz="2400" dirty="0" smtClean="0"/>
              <a:t> network </a:t>
            </a:r>
            <a:r>
              <a:rPr lang="en-US" sz="2400" dirty="0" err="1" smtClean="0"/>
              <a:t>tiap-tiap</a:t>
            </a:r>
            <a:r>
              <a:rPr lang="en-US" sz="2400" dirty="0" smtClean="0"/>
              <a:t> ES </a:t>
            </a:r>
            <a:r>
              <a:rPr lang="en-US" sz="2400" dirty="0" err="1" smtClean="0"/>
              <a:t>dan</a:t>
            </a:r>
            <a:r>
              <a:rPr lang="en-US" sz="2400" dirty="0" smtClean="0"/>
              <a:t> IS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protokol</a:t>
            </a:r>
            <a:r>
              <a:rPr lang="en-US" sz="2400" dirty="0" smtClean="0"/>
              <a:t>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paling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tiga</a:t>
            </a:r>
            <a:r>
              <a:rPr lang="en-US" sz="2400" dirty="0" smtClean="0"/>
              <a:t> (</a:t>
            </a:r>
            <a:r>
              <a:rPr lang="en-US" sz="2400" dirty="0" err="1" smtClean="0"/>
              <a:t>sublayer</a:t>
            </a:r>
            <a:r>
              <a:rPr lang="en-US" sz="2400" dirty="0" smtClean="0"/>
              <a:t>) </a:t>
            </a:r>
            <a:r>
              <a:rPr lang="en-US" sz="2400" dirty="0" err="1" smtClean="0"/>
              <a:t>protokol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Pengantar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1619329"/>
            <a:ext cx="7704856" cy="3695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200" dirty="0" err="1" smtClean="0"/>
              <a:t>Ketika</a:t>
            </a:r>
            <a:r>
              <a:rPr lang="en-US" sz="3200" dirty="0" smtClean="0"/>
              <a:t> </a:t>
            </a:r>
            <a:r>
              <a:rPr lang="en-US" sz="3200" dirty="0" err="1" smtClean="0"/>
              <a:t>dua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lebih</a:t>
            </a:r>
            <a:r>
              <a:rPr lang="en-US" sz="3200" dirty="0" smtClean="0"/>
              <a:t> </a:t>
            </a:r>
            <a:r>
              <a:rPr lang="en-US" sz="3200" dirty="0" err="1" smtClean="0"/>
              <a:t>jaringan</a:t>
            </a:r>
            <a:r>
              <a:rPr lang="en-US" sz="3200" dirty="0" smtClean="0"/>
              <a:t> </a:t>
            </a:r>
            <a:r>
              <a:rPr lang="en-US" sz="3200" dirty="0" err="1" smtClean="0"/>
              <a:t>bergabung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sebuah</a:t>
            </a:r>
            <a:r>
              <a:rPr lang="en-US" sz="3200" dirty="0" smtClean="0"/>
              <a:t> </a:t>
            </a:r>
            <a:r>
              <a:rPr lang="en-US" sz="3200" dirty="0" err="1" smtClean="0"/>
              <a:t>aplikasi</a:t>
            </a:r>
            <a:r>
              <a:rPr lang="en-US" sz="3200" dirty="0" smtClean="0"/>
              <a:t>, </a:t>
            </a:r>
            <a:r>
              <a:rPr lang="en-US" sz="3200" dirty="0" err="1" smtClean="0"/>
              <a:t>biasanya</a:t>
            </a:r>
            <a:r>
              <a:rPr lang="en-US" sz="3200" dirty="0" smtClean="0"/>
              <a:t> </a:t>
            </a:r>
            <a:r>
              <a:rPr lang="en-US" sz="3200" dirty="0" err="1" smtClean="0"/>
              <a:t>kita</a:t>
            </a:r>
            <a:r>
              <a:rPr lang="en-US" sz="3200" dirty="0" smtClean="0"/>
              <a:t> </a:t>
            </a:r>
            <a:r>
              <a:rPr lang="en-US" sz="3200" dirty="0" err="1" smtClean="0"/>
              <a:t>sebut</a:t>
            </a:r>
            <a:r>
              <a:rPr lang="en-US" sz="3200" dirty="0" smtClean="0"/>
              <a:t> </a:t>
            </a:r>
            <a:r>
              <a:rPr lang="en-US" sz="3200" dirty="0" err="1" smtClean="0"/>
              <a:t>ragam</a:t>
            </a:r>
            <a:r>
              <a:rPr lang="en-US" sz="3200" dirty="0" smtClean="0"/>
              <a:t> </a:t>
            </a:r>
            <a:r>
              <a:rPr lang="en-US" sz="3200" dirty="0" err="1" smtClean="0"/>
              <a:t>kerja</a:t>
            </a:r>
            <a:r>
              <a:rPr lang="en-US" sz="3200" dirty="0" smtClean="0"/>
              <a:t> </a:t>
            </a:r>
            <a:r>
              <a:rPr lang="en-US" sz="3200" dirty="0" err="1" smtClean="0"/>
              <a:t>antar</a:t>
            </a:r>
            <a:r>
              <a:rPr lang="en-US" sz="3200" dirty="0" smtClean="0"/>
              <a:t> </a:t>
            </a:r>
            <a:r>
              <a:rPr lang="en-US" sz="3200" dirty="0" err="1" smtClean="0"/>
              <a:t>sistem</a:t>
            </a:r>
            <a:r>
              <a:rPr lang="en-US" sz="3200" dirty="0" smtClean="0"/>
              <a:t> </a:t>
            </a:r>
            <a:r>
              <a:rPr lang="en-US" sz="3200" dirty="0" err="1" smtClean="0"/>
              <a:t>seperti</a:t>
            </a:r>
            <a:r>
              <a:rPr lang="en-US" sz="3200" dirty="0" smtClean="0"/>
              <a:t> </a:t>
            </a:r>
            <a:r>
              <a:rPr lang="en-US" sz="3200" dirty="0" err="1" smtClean="0"/>
              <a:t>ini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sebuah</a:t>
            </a:r>
            <a:r>
              <a:rPr lang="en-US" sz="3200" dirty="0" smtClean="0"/>
              <a:t> internetworking.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Susunan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Lapisan</a:t>
            </a:r>
            <a:r>
              <a:rPr lang="en-US" dirty="0" smtClean="0">
                <a:solidFill>
                  <a:srgbClr val="FFFF00"/>
                </a:solidFill>
              </a:rPr>
              <a:t> Network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14282" y="1643050"/>
            <a:ext cx="7572428" cy="3406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800" dirty="0" err="1" smtClean="0"/>
              <a:t>Masing-masing</a:t>
            </a:r>
            <a:r>
              <a:rPr lang="en-US" sz="2800" dirty="0" smtClean="0"/>
              <a:t> </a:t>
            </a:r>
            <a:r>
              <a:rPr lang="en-US" sz="2800" dirty="0" err="1" smtClean="0"/>
              <a:t>protokol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membentuk</a:t>
            </a:r>
            <a:r>
              <a:rPr lang="en-US" sz="2800" dirty="0" smtClean="0"/>
              <a:t> </a:t>
            </a:r>
            <a:r>
              <a:rPr lang="en-US" sz="2800" dirty="0" err="1" smtClean="0"/>
              <a:t>aturan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lengkap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pelayanan</a:t>
            </a:r>
            <a:r>
              <a:rPr lang="en-US" sz="2800" dirty="0" smtClean="0"/>
              <a:t> </a:t>
            </a:r>
            <a:r>
              <a:rPr lang="en-US" sz="2800" dirty="0" err="1" smtClean="0"/>
              <a:t>antar</a:t>
            </a:r>
            <a:r>
              <a:rPr lang="en-US" sz="2800" dirty="0" smtClean="0"/>
              <a:t> </a:t>
            </a:r>
            <a:r>
              <a:rPr lang="en-US" sz="2800" dirty="0" err="1" smtClean="0"/>
              <a:t>lapisan</a:t>
            </a:r>
            <a:r>
              <a:rPr lang="en-US" sz="2800" dirty="0" smtClean="0"/>
              <a:t> </a:t>
            </a:r>
            <a:r>
              <a:rPr lang="en-US" sz="2800" dirty="0" err="1" smtClean="0"/>
              <a:t>jaringan</a:t>
            </a:r>
            <a:r>
              <a:rPr lang="en-US" sz="2800" dirty="0" smtClean="0"/>
              <a:t>. </a:t>
            </a:r>
          </a:p>
          <a:p>
            <a:pPr marL="265113" indent="-265113">
              <a:lnSpc>
                <a:spcPct val="200000"/>
              </a:lnSpc>
              <a:buFont typeface="Wingdings" pitchFamily="2" charset="2"/>
              <a:buChar char="v"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Susunan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Lapisan</a:t>
            </a:r>
            <a:r>
              <a:rPr lang="en-US" dirty="0" smtClean="0">
                <a:solidFill>
                  <a:srgbClr val="FFFF00"/>
                </a:solidFill>
              </a:rPr>
              <a:t> Network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0034" y="1785926"/>
            <a:ext cx="735811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/>
              <a:t>Masing-masing</a:t>
            </a:r>
            <a:r>
              <a:rPr lang="en-US" sz="2800" dirty="0" smtClean="0"/>
              <a:t> </a:t>
            </a:r>
            <a:r>
              <a:rPr lang="en-US" sz="2800" dirty="0" err="1" smtClean="0"/>
              <a:t>jaringan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membangun</a:t>
            </a:r>
            <a:r>
              <a:rPr lang="en-US" sz="2800" dirty="0" smtClean="0"/>
              <a:t> internet yang </a:t>
            </a:r>
            <a:r>
              <a:rPr lang="en-US" sz="2800" dirty="0" err="1" smtClean="0"/>
              <a:t>dikenal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subnet, </a:t>
            </a:r>
            <a:r>
              <a:rPr lang="en-US" sz="2800" dirty="0" err="1" smtClean="0"/>
              <a:t>mem</a:t>
            </a:r>
            <a:r>
              <a:rPr lang="id-ID" sz="2800" dirty="0" smtClean="0"/>
              <a:t>i</a:t>
            </a:r>
            <a:r>
              <a:rPr lang="en-US" sz="2800" dirty="0" err="1" smtClean="0"/>
              <a:t>liki</a:t>
            </a:r>
            <a:r>
              <a:rPr lang="en-US" sz="2800" dirty="0" smtClean="0"/>
              <a:t> </a:t>
            </a:r>
            <a:r>
              <a:rPr lang="en-US" sz="2800" dirty="0" err="1" smtClean="0"/>
              <a:t>tiga</a:t>
            </a:r>
            <a:r>
              <a:rPr lang="en-US" sz="2800" dirty="0" smtClean="0"/>
              <a:t> </a:t>
            </a:r>
            <a:r>
              <a:rPr lang="en-US" sz="2800" dirty="0" err="1" smtClean="0"/>
              <a:t>protokol</a:t>
            </a:r>
            <a:r>
              <a:rPr lang="en-US" sz="2800" dirty="0" smtClean="0"/>
              <a:t> </a:t>
            </a:r>
            <a:r>
              <a:rPr lang="en-US" sz="2800" dirty="0" err="1" smtClean="0"/>
              <a:t>penting</a:t>
            </a:r>
            <a:r>
              <a:rPr lang="en-US" sz="2800" dirty="0" smtClean="0"/>
              <a:t> </a:t>
            </a:r>
            <a:r>
              <a:rPr lang="en-US" sz="2800" dirty="0" err="1" smtClean="0"/>
              <a:t>yaitu</a:t>
            </a:r>
            <a:r>
              <a:rPr lang="en-US" sz="2800" dirty="0" smtClean="0"/>
              <a:t> :</a:t>
            </a:r>
          </a:p>
          <a:p>
            <a:r>
              <a:rPr lang="en-US" sz="2800" dirty="0" smtClean="0"/>
              <a:t> </a:t>
            </a:r>
          </a:p>
          <a:p>
            <a:pPr marL="442913" indent="-442913"/>
            <a:r>
              <a:rPr lang="en-US" sz="2800" i="1" dirty="0" smtClean="0"/>
              <a:t>a. </a:t>
            </a:r>
            <a:r>
              <a:rPr lang="en-US" sz="2800" i="1" dirty="0" err="1" smtClean="0"/>
              <a:t>Subnetwork</a:t>
            </a:r>
            <a:r>
              <a:rPr lang="en-US" sz="2800" i="1" dirty="0" smtClean="0"/>
              <a:t> independent convergence Protocol (SNICP) </a:t>
            </a:r>
          </a:p>
          <a:p>
            <a:pPr marL="442913" indent="-442913"/>
            <a:r>
              <a:rPr lang="en-US" sz="2800" i="1" dirty="0" smtClean="0"/>
              <a:t>b. </a:t>
            </a:r>
            <a:r>
              <a:rPr lang="en-US" sz="2800" i="1" dirty="0" err="1" smtClean="0"/>
              <a:t>Subnetwork</a:t>
            </a:r>
            <a:r>
              <a:rPr lang="en-US" sz="2800" i="1" dirty="0" smtClean="0"/>
              <a:t> dependent convergence protocol (SNDCP) </a:t>
            </a:r>
          </a:p>
          <a:p>
            <a:pPr marL="442913" indent="-442913"/>
            <a:r>
              <a:rPr lang="en-US" sz="2800" i="1" dirty="0" smtClean="0"/>
              <a:t>c. </a:t>
            </a:r>
            <a:r>
              <a:rPr lang="en-US" sz="2800" i="1" dirty="0" err="1" smtClean="0"/>
              <a:t>Subnetwork</a:t>
            </a:r>
            <a:r>
              <a:rPr lang="en-US" sz="2800" i="1" dirty="0" smtClean="0"/>
              <a:t> dependent access protocol (SNDAP) 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Protokol</a:t>
            </a:r>
            <a:r>
              <a:rPr lang="en-US" dirty="0" smtClean="0">
                <a:solidFill>
                  <a:srgbClr val="FFFF00"/>
                </a:solidFill>
              </a:rPr>
              <a:t> NL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658" y="1500174"/>
            <a:ext cx="7437842" cy="5051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Struktur</a:t>
            </a:r>
            <a:r>
              <a:rPr lang="en-US" dirty="0" smtClean="0">
                <a:solidFill>
                  <a:srgbClr val="FFFF00"/>
                </a:solidFill>
              </a:rPr>
              <a:t> IS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779" y="1671638"/>
            <a:ext cx="7528886" cy="4614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Pengantar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1619329"/>
            <a:ext cx="7704856" cy="3695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200" dirty="0" err="1" smtClean="0"/>
              <a:t>Penggunaaan</a:t>
            </a:r>
            <a:r>
              <a:rPr lang="en-US" sz="3200" dirty="0" smtClean="0"/>
              <a:t> </a:t>
            </a:r>
            <a:r>
              <a:rPr lang="en-US" sz="3200" dirty="0" err="1" smtClean="0"/>
              <a:t>istilah</a:t>
            </a:r>
            <a:r>
              <a:rPr lang="en-US" sz="3200" dirty="0" smtClean="0"/>
              <a:t> </a:t>
            </a:r>
            <a:r>
              <a:rPr lang="en-US" sz="3200" b="1" dirty="0" smtClean="0"/>
              <a:t>internetwork (</a:t>
            </a:r>
            <a:r>
              <a:rPr lang="en-US" sz="3200" b="1" dirty="0" err="1" smtClean="0"/>
              <a:t>atau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juga</a:t>
            </a:r>
            <a:r>
              <a:rPr lang="en-US" sz="3200" b="1" dirty="0" smtClean="0"/>
              <a:t> internet) </a:t>
            </a:r>
            <a:r>
              <a:rPr lang="en-US" sz="3200" b="1" dirty="0" err="1" smtClean="0"/>
              <a:t>mengacu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pada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perpaduan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jaringan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misalnya</a:t>
            </a:r>
            <a:r>
              <a:rPr lang="en-US" sz="3200" b="1" dirty="0" smtClean="0"/>
              <a:t> LAN- WAN-LAN, yang </a:t>
            </a:r>
            <a:r>
              <a:rPr lang="en-US" sz="3200" b="1" dirty="0" err="1" smtClean="0"/>
              <a:t>digunakan</a:t>
            </a:r>
            <a:r>
              <a:rPr lang="en-US" sz="3200" b="1" dirty="0" smtClean="0"/>
              <a:t>,</a:t>
            </a:r>
          </a:p>
          <a:p>
            <a:pPr marL="442913" indent="-442913">
              <a:lnSpc>
                <a:spcPct val="150000"/>
              </a:lnSpc>
            </a:pPr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Pengantar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1619329"/>
            <a:ext cx="7704856" cy="2956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200" b="1" dirty="0" err="1" smtClean="0"/>
              <a:t>Masing-masing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jaringan</a:t>
            </a:r>
            <a:r>
              <a:rPr lang="en-US" sz="3200" b="1" dirty="0" smtClean="0"/>
              <a:t> (LAN </a:t>
            </a:r>
            <a:r>
              <a:rPr lang="en-US" sz="3200" b="1" dirty="0" err="1" smtClean="0"/>
              <a:t>atau</a:t>
            </a:r>
            <a:r>
              <a:rPr lang="en-US" sz="3200" b="1" dirty="0" smtClean="0"/>
              <a:t> WAN) yang </a:t>
            </a:r>
            <a:r>
              <a:rPr lang="en-US" sz="3200" b="1" dirty="0" err="1" smtClean="0"/>
              <a:t>terlibat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dalam</a:t>
            </a:r>
            <a:r>
              <a:rPr lang="en-US" sz="3200" b="1" dirty="0" smtClean="0"/>
              <a:t> internetwork </a:t>
            </a:r>
            <a:r>
              <a:rPr lang="en-US" sz="3200" b="1" dirty="0" err="1" smtClean="0"/>
              <a:t>disebut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sebagai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subnetwork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atau</a:t>
            </a:r>
            <a:r>
              <a:rPr lang="en-US" sz="3200" b="1" dirty="0" smtClean="0"/>
              <a:t> subnet.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Pengantar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397370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6" y="1844824"/>
            <a:ext cx="7272808" cy="4433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200" dirty="0" err="1" smtClean="0"/>
              <a:t>Piranti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digunakan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menghubungkan</a:t>
            </a:r>
            <a:r>
              <a:rPr lang="en-US" sz="3200" dirty="0" smtClean="0"/>
              <a:t> </a:t>
            </a:r>
            <a:r>
              <a:rPr lang="en-US" sz="3200" dirty="0" err="1" smtClean="0"/>
              <a:t>antara</a:t>
            </a:r>
            <a:r>
              <a:rPr lang="en-US" sz="3200" dirty="0" smtClean="0"/>
              <a:t> </a:t>
            </a:r>
            <a:r>
              <a:rPr lang="en-US" sz="3200" dirty="0" err="1" smtClean="0"/>
              <a:t>dua</a:t>
            </a:r>
            <a:r>
              <a:rPr lang="en-US" sz="3200" dirty="0" smtClean="0"/>
              <a:t> </a:t>
            </a:r>
            <a:r>
              <a:rPr lang="en-US" sz="3200" dirty="0" err="1" smtClean="0"/>
              <a:t>jaringan</a:t>
            </a:r>
            <a:r>
              <a:rPr lang="en-US" sz="3200" dirty="0" smtClean="0"/>
              <a:t>, </a:t>
            </a:r>
            <a:r>
              <a:rPr lang="en-US" sz="3200" dirty="0" err="1" smtClean="0"/>
              <a:t>disebut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intermmediate</a:t>
            </a:r>
            <a:r>
              <a:rPr lang="en-US" sz="3200" b="1" dirty="0" smtClean="0">
                <a:solidFill>
                  <a:srgbClr val="FF0000"/>
                </a:solidFill>
              </a:rPr>
              <a:t> system </a:t>
            </a:r>
            <a:r>
              <a:rPr lang="en-US" sz="3200" b="1" dirty="0" smtClean="0"/>
              <a:t>(IS) </a:t>
            </a:r>
            <a:r>
              <a:rPr lang="en-US" sz="3200" b="1" dirty="0" err="1" smtClean="0"/>
              <a:t>atau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sebuah</a:t>
            </a: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internetworking</a:t>
            </a: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unit</a:t>
            </a:r>
            <a:r>
              <a:rPr lang="en-US" sz="3200" b="1" dirty="0" smtClean="0"/>
              <a:t> (IWU).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Pengantar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397370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6" y="1643050"/>
            <a:ext cx="7272808" cy="4537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b="1" dirty="0" err="1" smtClean="0"/>
              <a:t>Apabila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fungsi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utama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dari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sebuah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intermmediate</a:t>
            </a:r>
            <a:r>
              <a:rPr lang="en-US" sz="2800" b="1" dirty="0" smtClean="0"/>
              <a:t> system </a:t>
            </a:r>
            <a:r>
              <a:rPr lang="en-US" sz="2800" b="1" dirty="0" err="1" smtClean="0"/>
              <a:t>adalah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melakukan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routing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maka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piranti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dimaksud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disebut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sebagai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router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sedangkan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apabila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tugas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piranti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adalah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menghubungkan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antara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dua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tipe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jaringan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maka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disebut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sebagai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gateway</a:t>
            </a:r>
            <a:r>
              <a:rPr lang="en-US" sz="2800" b="1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Pengantar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785926"/>
            <a:ext cx="7114418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071670" y="5786454"/>
            <a:ext cx="361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Internetworking Router/Gateway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Pengantar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7158" y="1812748"/>
            <a:ext cx="764386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protocol converter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adalah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sebuah</a:t>
            </a:r>
            <a:r>
              <a:rPr lang="en-US" sz="2800" b="1" dirty="0" smtClean="0"/>
              <a:t> IS yang </a:t>
            </a:r>
            <a:r>
              <a:rPr lang="en-US" sz="2800" b="1" dirty="0" err="1" smtClean="0"/>
              <a:t>menghubungkan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dua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jaringan</a:t>
            </a:r>
            <a:r>
              <a:rPr lang="en-US" sz="2800" b="1" dirty="0" smtClean="0"/>
              <a:t> yang </a:t>
            </a:r>
            <a:r>
              <a:rPr lang="en-US" sz="2800" b="1" dirty="0" err="1" smtClean="0"/>
              <a:t>bekerja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dengan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susunan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protokol</a:t>
            </a:r>
            <a:r>
              <a:rPr lang="en-US" sz="2800" b="1" dirty="0" smtClean="0"/>
              <a:t> yang </a:t>
            </a:r>
            <a:r>
              <a:rPr lang="en-US" sz="2800" b="1" dirty="0" err="1" smtClean="0"/>
              <a:t>sangat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berlainan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misalnya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menghubungkan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antara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sebuah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susunan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protokol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standar</a:t>
            </a:r>
            <a:r>
              <a:rPr lang="en-US" sz="2800" b="1" dirty="0" smtClean="0"/>
              <a:t> ISO </a:t>
            </a:r>
            <a:r>
              <a:rPr lang="en-US" sz="2800" b="1" dirty="0" err="1" smtClean="0"/>
              <a:t>dengan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susunan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protokol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khusus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dari</a:t>
            </a:r>
            <a:r>
              <a:rPr lang="en-US" sz="2800" b="1" dirty="0" smtClean="0"/>
              <a:t> vendor </a:t>
            </a:r>
            <a:r>
              <a:rPr lang="en-US" sz="2800" b="1" dirty="0" err="1" smtClean="0"/>
              <a:t>dengan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susunan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tertentu</a:t>
            </a:r>
            <a:r>
              <a:rPr lang="en-US" sz="2800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Pengantar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389" y="1971677"/>
            <a:ext cx="6944850" cy="381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071670" y="5988626"/>
            <a:ext cx="3851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Internetworking Protocol Converter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2466</TotalTime>
  <Words>526</Words>
  <Application>Microsoft Office PowerPoint</Application>
  <PresentationFormat>On-screen Show (4:3)</PresentationFormat>
  <Paragraphs>119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Flow</vt:lpstr>
      <vt:lpstr>Jaringan Komputer</vt:lpstr>
      <vt:lpstr>Pengantar</vt:lpstr>
      <vt:lpstr>Pengantar</vt:lpstr>
      <vt:lpstr>Pengantar</vt:lpstr>
      <vt:lpstr>Pengantar</vt:lpstr>
      <vt:lpstr>Pengantar</vt:lpstr>
      <vt:lpstr>Pengantar</vt:lpstr>
      <vt:lpstr>Pengantar</vt:lpstr>
      <vt:lpstr>Pengantar</vt:lpstr>
      <vt:lpstr>Arsitektur Internetworking</vt:lpstr>
      <vt:lpstr>Arsitektur Internetworking</vt:lpstr>
      <vt:lpstr>Arsitektur Internetworking</vt:lpstr>
      <vt:lpstr>Network Service</vt:lpstr>
      <vt:lpstr>Network Service</vt:lpstr>
      <vt:lpstr>Skema Pelayanan Jaringan Internet</vt:lpstr>
      <vt:lpstr>Pengalamatan</vt:lpstr>
      <vt:lpstr>Pengalamatan</vt:lpstr>
      <vt:lpstr>Hubungan NSAP dan NPA</vt:lpstr>
      <vt:lpstr>Susunan Lapisan Network</vt:lpstr>
      <vt:lpstr>Susunan Lapisan Network</vt:lpstr>
      <vt:lpstr>Susunan Lapisan Network</vt:lpstr>
      <vt:lpstr>Protokol NL</vt:lpstr>
      <vt:lpstr>Struktur IS</vt:lpstr>
    </vt:vector>
  </TitlesOfParts>
  <Company>Caraka Media Persada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Jaringan Komputer</dc:title>
  <dc:creator>Yuli Haryanto</dc:creator>
  <cp:lastModifiedBy>A R F I</cp:lastModifiedBy>
  <cp:revision>258</cp:revision>
  <dcterms:created xsi:type="dcterms:W3CDTF">2011-03-22T11:54:04Z</dcterms:created>
  <dcterms:modified xsi:type="dcterms:W3CDTF">2020-07-24T00:24:02Z</dcterms:modified>
</cp:coreProperties>
</file>