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 horzBarState="maximized">
    <p:restoredLeft sz="32787" autoAdjust="0"/>
    <p:restoredTop sz="90929" autoAdjust="0"/>
  </p:normalViewPr>
  <p:slideViewPr>
    <p:cSldViewPr>
      <p:cViewPr>
        <p:scale>
          <a:sx n="66" d="100"/>
          <a:sy n="66" d="100"/>
        </p:scale>
        <p:origin x="-1188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5A366FC-FD58-45EA-81F8-EA7E1C21E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C4CD1-9170-4C0E-824A-C7247BEC6FAA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F1C75-BE0F-448C-9187-1371E2E13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BAC09-8015-4F86-B2E0-E147D4B584DF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BA42C-98ED-49AC-9D6C-37130BAB7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521E2-9F44-49F0-9F43-3AC00406CE6F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7F99F-26D1-408E-8A03-5C442DD80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C89A0-C74C-45A3-AC46-531BD4D73FE9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71E1B-842F-4FA6-817B-2425D282D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77BFA-9428-47BB-9914-218846DE8CF5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E2ACB-4506-4118-B4A9-B50FD9D03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C782D-2933-424C-9E3A-6E7D36CFB78C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5D1A6-1226-4AC7-BD7D-C9B07A737F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C3D68-44FE-412A-A0FB-25F024BFAEF8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0555F-B714-4511-A43C-2D2F5DB34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3DE45-E1EE-4EFF-A874-779839232BF7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B77C7-5B87-4846-96BA-25DBBE9D3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14F9F-CFCB-4D00-AD1E-68E8E16563D2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B765E-3280-41A5-9532-8D9967B54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5A864-F7B9-4BAB-8E66-5EA758EFF9E6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4ECB7-98D0-45D8-AE6D-F396FC275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6BE30-EA49-46BC-A3D6-DC8A6F6B7B49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E56F4-5E66-40E4-BC78-70313974FE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2C0477B-8BD9-4D0E-940A-4F6FA619B3B0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IP Routing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4E6579D-165E-4655-99F9-BF532F7EE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 Narrow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b-NO" dirty="0" smtClean="0"/>
              <a:t>Jaringan komputer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en-US" sz="4400" smtClean="0"/>
              <a:t>ROUTING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/>
              <a:t>Static Routing</a:t>
            </a:r>
            <a:br>
              <a:rPr lang="nb-NO"/>
            </a:b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772400" cy="1981200"/>
          </a:xfrm>
        </p:spPr>
        <p:txBody>
          <a:bodyPr/>
          <a:lstStyle/>
          <a:p>
            <a:r>
              <a:rPr lang="nb-NO" sz="2800" smtClean="0"/>
              <a:t>Router 2621 hanya tersambung langsung dengan 172.16.10.0. Network-network yang lain harus dikonfigurasi</a:t>
            </a:r>
          </a:p>
          <a:p>
            <a:r>
              <a:rPr lang="nb-NO" sz="2800" smtClean="0"/>
              <a:t>Tabel Routing untuk 2621A</a:t>
            </a:r>
          </a:p>
        </p:txBody>
      </p:sp>
      <p:sp>
        <p:nvSpPr>
          <p:cNvPr id="3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C6C9BF-CCDA-4755-9B52-FC45883445DA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5F010-4BD0-43B9-A5AE-F78A0DD20238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06363" y="61913"/>
            <a:ext cx="22907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/>
              <a:t>C = connected, S = static]</a:t>
            </a:r>
            <a:endParaRPr lang="en-US" sz="1600"/>
          </a:p>
        </p:txBody>
      </p:sp>
      <p:graphicFrame>
        <p:nvGraphicFramePr>
          <p:cNvPr id="12344" name="Group 56"/>
          <p:cNvGraphicFramePr>
            <a:graphicFrameLocks noGrp="1"/>
          </p:cNvGraphicFramePr>
          <p:nvPr/>
        </p:nvGraphicFramePr>
        <p:xfrm>
          <a:off x="1447800" y="3581400"/>
          <a:ext cx="6096000" cy="237744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Network Number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Hope/Port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Keterangan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172.16.50.0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172.16.10.2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172.16.40.0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172.16.10.2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172.16.30.0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172.16.10.2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172.16.20.0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172.16.10.2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172.16.10.0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F0/0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/>
              <a:t>Static Routing</a:t>
            </a:r>
            <a:br>
              <a:rPr lang="nb-NO"/>
            </a:br>
            <a:endParaRPr lang="en-US"/>
          </a:p>
        </p:txBody>
      </p:sp>
      <p:sp>
        <p:nvSpPr>
          <p:cNvPr id="15363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1905000"/>
          </a:xfrm>
        </p:spPr>
        <p:txBody>
          <a:bodyPr/>
          <a:lstStyle/>
          <a:p>
            <a:r>
              <a:rPr lang="nb-NO" sz="2800" smtClean="0"/>
              <a:t>Router 2501A tersambung langsung dengan 172.16.10.0 dan 172.16.20.0. Network-network yang lain harus dikonfigurasi</a:t>
            </a:r>
          </a:p>
          <a:p>
            <a:r>
              <a:rPr lang="nb-NO" sz="2800" smtClean="0"/>
              <a:t>Tabel Routing 2501A</a:t>
            </a:r>
          </a:p>
        </p:txBody>
      </p:sp>
      <p:sp>
        <p:nvSpPr>
          <p:cNvPr id="3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7DA01F0-0A2C-4A8D-97AC-C11EF3BBFBAF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CF20A-3739-4B77-B4ED-C3F9B9AE085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13317" name="Group 5"/>
          <p:cNvGraphicFramePr>
            <a:graphicFrameLocks noGrp="1"/>
          </p:cNvGraphicFramePr>
          <p:nvPr/>
        </p:nvGraphicFramePr>
        <p:xfrm>
          <a:off x="1447800" y="3724275"/>
          <a:ext cx="6096000" cy="237744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Network Number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Hope/Port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Keterangan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172.16.50.0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172.16.20.2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172.16.40.0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172.16.20.2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172.16.30.0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172.16.20.2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172.16.20.0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172.16.10.0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/>
              <a:t>Static Routing</a:t>
            </a:r>
            <a:br>
              <a:rPr lang="nb-NO"/>
            </a:b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91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b-NO" sz="2800" smtClean="0"/>
              <a:t>Dengan cara yang sama, 2501B dan 2501C dapat dikonfigurasi</a:t>
            </a:r>
          </a:p>
        </p:txBody>
      </p:sp>
      <p:sp>
        <p:nvSpPr>
          <p:cNvPr id="8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CFAD7C3-99A9-4F38-BAFE-C17B8D196936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8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1DED6-8B68-44EC-9B84-056E639D24FB}" type="slidenum">
              <a:rPr lang="en-US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14394" name="Group 58"/>
          <p:cNvGraphicFramePr>
            <a:graphicFrameLocks noGrp="1"/>
          </p:cNvGraphicFramePr>
          <p:nvPr/>
        </p:nvGraphicFramePr>
        <p:xfrm>
          <a:off x="228600" y="2895600"/>
          <a:ext cx="4267200" cy="2773680"/>
        </p:xfrm>
        <a:graphic>
          <a:graphicData uri="http://schemas.openxmlformats.org/drawingml/2006/table">
            <a:tbl>
              <a:tblPr/>
              <a:tblGrid>
                <a:gridCol w="1422400"/>
                <a:gridCol w="1422400"/>
                <a:gridCol w="1422400"/>
              </a:tblGrid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2501B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NH/Port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172.16.50.0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172.16.40.2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172.16.40.0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172.16.30.0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172.16.20.0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172.16.10.0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172.16.20.1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95" name="Group 59"/>
          <p:cNvGraphicFramePr>
            <a:graphicFrameLocks noGrp="1"/>
          </p:cNvGraphicFramePr>
          <p:nvPr/>
        </p:nvGraphicFramePr>
        <p:xfrm>
          <a:off x="4648200" y="2895600"/>
          <a:ext cx="4267200" cy="2773680"/>
        </p:xfrm>
        <a:graphic>
          <a:graphicData uri="http://schemas.openxmlformats.org/drawingml/2006/table">
            <a:tbl>
              <a:tblPr/>
              <a:tblGrid>
                <a:gridCol w="1422400"/>
                <a:gridCol w="1422400"/>
                <a:gridCol w="1422400"/>
              </a:tblGrid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2501C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NH/Port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172.16.50.0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172.16.40.0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172.16.30.0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172.16.40.1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172.16.20.0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172.16.40.1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172.16.10.0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172.16.40.1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Default Routing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1524000"/>
          </a:xfrm>
        </p:spPr>
        <p:txBody>
          <a:bodyPr/>
          <a:lstStyle/>
          <a:p>
            <a:r>
              <a:rPr lang="nb-NO" sz="2800" smtClean="0"/>
              <a:t>Dalam tabel routing, default Routing adalah pada NN yang tersambung langsung ke Router</a:t>
            </a:r>
          </a:p>
          <a:p>
            <a:r>
              <a:rPr lang="nb-NO" sz="2800" smtClean="0"/>
              <a:t>Contoh</a:t>
            </a:r>
          </a:p>
          <a:p>
            <a:endParaRPr lang="en-US" sz="2800" smtClean="0"/>
          </a:p>
        </p:txBody>
      </p:sp>
      <p:sp>
        <p:nvSpPr>
          <p:cNvPr id="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ECFA97A-C235-441A-B033-E9D4260048B3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1053B-5464-427D-9261-F24495CAC68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15364" name="Group 4"/>
          <p:cNvGraphicFramePr>
            <a:graphicFrameLocks noGrp="1"/>
          </p:cNvGraphicFramePr>
          <p:nvPr/>
        </p:nvGraphicFramePr>
        <p:xfrm>
          <a:off x="2362200" y="3276600"/>
          <a:ext cx="4267200" cy="2773680"/>
        </p:xfrm>
        <a:graphic>
          <a:graphicData uri="http://schemas.openxmlformats.org/drawingml/2006/table">
            <a:tbl>
              <a:tblPr/>
              <a:tblGrid>
                <a:gridCol w="1422400"/>
                <a:gridCol w="1422400"/>
                <a:gridCol w="1422400"/>
              </a:tblGrid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2501B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NH/Port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172.16.50.0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172.16.40.2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172.16.40.0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172.16.30.0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172.16.20.0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172.16.10.0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172.16.20.1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8" name="Text Box 42"/>
          <p:cNvSpPr txBox="1">
            <a:spLocks noChangeArrowheads="1"/>
          </p:cNvSpPr>
          <p:nvPr/>
        </p:nvSpPr>
        <p:spPr bwMode="auto">
          <a:xfrm>
            <a:off x="7070725" y="4537075"/>
            <a:ext cx="1173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/>
              <a:t>Default </a:t>
            </a:r>
          </a:p>
          <a:p>
            <a:r>
              <a:rPr lang="nb-NO"/>
              <a:t>Routing</a:t>
            </a:r>
            <a:endParaRPr lang="en-US"/>
          </a:p>
        </p:txBody>
      </p:sp>
      <p:sp>
        <p:nvSpPr>
          <p:cNvPr id="17449" name="Line 43"/>
          <p:cNvSpPr>
            <a:spLocks noChangeShapeType="1"/>
          </p:cNvSpPr>
          <p:nvPr/>
        </p:nvSpPr>
        <p:spPr bwMode="auto">
          <a:xfrm flipH="1" flipV="1">
            <a:off x="6248400" y="4724400"/>
            <a:ext cx="7620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50" name="Line 44"/>
          <p:cNvSpPr>
            <a:spLocks noChangeShapeType="1"/>
          </p:cNvSpPr>
          <p:nvPr/>
        </p:nvSpPr>
        <p:spPr bwMode="auto">
          <a:xfrm flipH="1">
            <a:off x="6324600" y="50292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51" name="Line 45"/>
          <p:cNvSpPr>
            <a:spLocks noChangeShapeType="1"/>
          </p:cNvSpPr>
          <p:nvPr/>
        </p:nvSpPr>
        <p:spPr bwMode="auto">
          <a:xfrm flipH="1">
            <a:off x="6324600" y="5181600"/>
            <a:ext cx="6858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z="4000" smtClean="0"/>
              <a:t>Dynamic Routing</a:t>
            </a:r>
            <a:endParaRPr lang="en-US" sz="40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 sz="2800" smtClean="0"/>
              <a:t>Terjadi proses pembelajaran oleh Router dan meng-update tabel routing jika terjadi perubahan. Pembelajaran dilakukan dengan komunikasi antar router-router dengan protokol-protokol tertentu</a:t>
            </a:r>
          </a:p>
          <a:p>
            <a:r>
              <a:rPr lang="nb-NO" sz="2800" smtClean="0"/>
              <a:t>Ada beberapa type,</a:t>
            </a:r>
          </a:p>
          <a:p>
            <a:pPr lvl="1"/>
            <a:r>
              <a:rPr lang="nb-NO" smtClean="0"/>
              <a:t>RIP (Routing Information Protocol)</a:t>
            </a:r>
          </a:p>
          <a:p>
            <a:pPr lvl="1"/>
            <a:r>
              <a:rPr lang="nb-NO" smtClean="0"/>
              <a:t>IGRP (Interior Gateway Routing Protocol)</a:t>
            </a:r>
          </a:p>
          <a:p>
            <a:pPr lvl="1"/>
            <a:r>
              <a:rPr lang="nb-NO" smtClean="0"/>
              <a:t>EIGRP (Enhanced IGRP)</a:t>
            </a:r>
          </a:p>
          <a:p>
            <a:pPr lvl="1"/>
            <a:r>
              <a:rPr lang="nb-NO" smtClean="0"/>
              <a:t>OSPF (Open Shortest Path First)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ADC6850-D2CE-409C-8946-227462E014BC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8F5A67-5E27-4F4E-934C-166789038665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/>
              <a:t>Administrative Distance</a:t>
            </a:r>
            <a:br>
              <a:rPr lang="nb-NO"/>
            </a:b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190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b-NO" sz="2400" smtClean="0"/>
              <a:t>Angka tingkat informasi routing dapat dipercaya</a:t>
            </a:r>
          </a:p>
          <a:p>
            <a:pPr>
              <a:lnSpc>
                <a:spcPct val="90000"/>
              </a:lnSpc>
            </a:pPr>
            <a:r>
              <a:rPr lang="nb-NO" sz="2400" smtClean="0"/>
              <a:t>Bernilai antara 0 –255, 0 adalah angka terpercaya, sementara 255 menunjukkan tidak akan ada traffic lewat route tersebut</a:t>
            </a:r>
          </a:p>
          <a:p>
            <a:pPr>
              <a:lnSpc>
                <a:spcPct val="90000"/>
              </a:lnSpc>
            </a:pPr>
            <a:r>
              <a:rPr lang="nb-NO" sz="2400" smtClean="0"/>
              <a:t>Tabel Administrative Distance menurut Cisco</a:t>
            </a:r>
            <a:endParaRPr lang="en-US" sz="2400" smtClean="0"/>
          </a:p>
        </p:txBody>
      </p:sp>
      <p:sp>
        <p:nvSpPr>
          <p:cNvPr id="4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9009998-22C7-4F38-BF66-6CC7DAF9EEFE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4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510BD-C946-4CC2-A6F7-A18DBEA36F4E}" type="slidenum">
              <a:rPr lang="en-US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17443" name="Group 35"/>
          <p:cNvGraphicFramePr>
            <a:graphicFrameLocks noGrp="1"/>
          </p:cNvGraphicFramePr>
          <p:nvPr/>
        </p:nvGraphicFramePr>
        <p:xfrm>
          <a:off x="1066800" y="3581400"/>
          <a:ext cx="2743200" cy="2286000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Route Source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Default Distance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Langsung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Static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EIGRP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IGRP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468" name="Group 60"/>
          <p:cNvGraphicFramePr>
            <a:graphicFrameLocks noGrp="1"/>
          </p:cNvGraphicFramePr>
          <p:nvPr/>
        </p:nvGraphicFramePr>
        <p:xfrm>
          <a:off x="4191000" y="3581400"/>
          <a:ext cx="3124200" cy="2286000"/>
        </p:xfrm>
        <a:graphic>
          <a:graphicData uri="http://schemas.openxmlformats.org/drawingml/2006/table">
            <a:tbl>
              <a:tblPr/>
              <a:tblGrid>
                <a:gridCol w="1981200"/>
                <a:gridCol w="1143000"/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Route Source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Default Distance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OSPF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RIP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External EIGRP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Unknown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Routing Protocol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 smtClean="0"/>
              <a:t>Distance Vector, menggunakan jarak (Distance) untuk menentukan jalur terbaik menuju jaringan yang jauh</a:t>
            </a:r>
          </a:p>
          <a:p>
            <a:r>
              <a:rPr lang="nb-NO" smtClean="0"/>
              <a:t>Link state</a:t>
            </a:r>
          </a:p>
          <a:p>
            <a:r>
              <a:rPr lang="nb-NO" smtClean="0"/>
              <a:t>Hybrid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6B1DBE5-65B5-48C0-96A5-1D59B927F94D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B28E74-643E-4259-8283-7087D617E654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Distance Vector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Setiap node (router) membuat vektor (</a:t>
            </a:r>
            <a:r>
              <a:rPr lang="en-US" sz="2800" i="1" smtClean="0"/>
              <a:t>Destination, cost, Next Hope</a:t>
            </a:r>
            <a:r>
              <a:rPr lang="en-US" sz="2800" smtClean="0"/>
              <a:t>) ke semua node, dan mendistribusikan vektornya kepada tetangga terdekatnya.</a:t>
            </a:r>
          </a:p>
          <a:p>
            <a:r>
              <a:rPr lang="en-US" sz="2800" smtClean="0"/>
              <a:t>Awal mula: Setiap node tahu </a:t>
            </a:r>
            <a:r>
              <a:rPr lang="en-US" sz="2800" i="1" smtClean="0"/>
              <a:t>cost </a:t>
            </a:r>
            <a:r>
              <a:rPr lang="en-US" sz="2800" smtClean="0"/>
              <a:t>ke tetangga sebelahnya adalah 1. Tetangga yang bukan sebelah </a:t>
            </a:r>
            <a:r>
              <a:rPr lang="en-US" sz="2800" i="1" smtClean="0"/>
              <a:t>cost </a:t>
            </a:r>
            <a:r>
              <a:rPr lang="en-US" sz="2800" smtClean="0"/>
              <a:t>bernilai </a:t>
            </a:r>
            <a:r>
              <a:rPr lang="en-US" sz="2800" smtClean="0">
                <a:sym typeface="Symbol" pitchFamily="18" charset="2"/>
              </a:rPr>
              <a:t> (tak terhingga)</a:t>
            </a:r>
            <a:r>
              <a:rPr lang="en-US" sz="280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F6FD6EF-0756-48E7-8662-200D2FAB248B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683D-F09B-43AD-977A-E093AE3D624B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434975"/>
            <a:ext cx="3719513" cy="860425"/>
          </a:xfrm>
        </p:spPr>
        <p:txBody>
          <a:bodyPr/>
          <a:lstStyle/>
          <a:p>
            <a:r>
              <a:rPr lang="en-US" smtClean="0"/>
              <a:t>Distance Vector</a:t>
            </a:r>
          </a:p>
        </p:txBody>
      </p:sp>
      <p:sp>
        <p:nvSpPr>
          <p:cNvPr id="28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B07899-FEFD-419C-A5F7-DB47EB258461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28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ECB001-5386-4D1B-A6F5-721E19444340}" type="slidenum">
              <a:rPr lang="en-US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20483" name="Group 3"/>
          <p:cNvGraphicFramePr>
            <a:graphicFrameLocks noGrp="1"/>
          </p:cNvGraphicFramePr>
          <p:nvPr/>
        </p:nvGraphicFramePr>
        <p:xfrm>
          <a:off x="606425" y="2232025"/>
          <a:ext cx="1649413" cy="1368426"/>
        </p:xfrm>
        <a:graphic>
          <a:graphicData uri="http://schemas.openxmlformats.org/drawingml/2006/table">
            <a:tbl>
              <a:tblPr/>
              <a:tblGrid>
                <a:gridCol w="550863"/>
                <a:gridCol w="549275"/>
                <a:gridCol w="54927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5" name="Group 25"/>
          <p:cNvGraphicFramePr>
            <a:graphicFrameLocks noGrp="1"/>
          </p:cNvGraphicFramePr>
          <p:nvPr/>
        </p:nvGraphicFramePr>
        <p:xfrm>
          <a:off x="4246563" y="2214563"/>
          <a:ext cx="1649412" cy="1708151"/>
        </p:xfrm>
        <a:graphic>
          <a:graphicData uri="http://schemas.openxmlformats.org/drawingml/2006/table">
            <a:tbl>
              <a:tblPr/>
              <a:tblGrid>
                <a:gridCol w="550862"/>
                <a:gridCol w="549275"/>
                <a:gridCol w="54927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1" name="Group 51"/>
          <p:cNvGraphicFramePr>
            <a:graphicFrameLocks noGrp="1"/>
          </p:cNvGraphicFramePr>
          <p:nvPr/>
        </p:nvGraphicFramePr>
        <p:xfrm>
          <a:off x="2417763" y="2214563"/>
          <a:ext cx="1649412" cy="1368426"/>
        </p:xfrm>
        <a:graphic>
          <a:graphicData uri="http://schemas.openxmlformats.org/drawingml/2006/table">
            <a:tbl>
              <a:tblPr/>
              <a:tblGrid>
                <a:gridCol w="550862"/>
                <a:gridCol w="549275"/>
                <a:gridCol w="54927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53" name="Group 73"/>
          <p:cNvGraphicFramePr>
            <a:graphicFrameLocks noGrp="1"/>
          </p:cNvGraphicFramePr>
          <p:nvPr/>
        </p:nvGraphicFramePr>
        <p:xfrm>
          <a:off x="6192838" y="2198688"/>
          <a:ext cx="1649412" cy="1368426"/>
        </p:xfrm>
        <a:graphic>
          <a:graphicData uri="http://schemas.openxmlformats.org/drawingml/2006/table">
            <a:tbl>
              <a:tblPr/>
              <a:tblGrid>
                <a:gridCol w="550862"/>
                <a:gridCol w="549275"/>
                <a:gridCol w="54927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625" name="AutoShape 95"/>
          <p:cNvSpPr>
            <a:spLocks noChangeArrowheads="1"/>
          </p:cNvSpPr>
          <p:nvPr/>
        </p:nvSpPr>
        <p:spPr bwMode="auto">
          <a:xfrm>
            <a:off x="8132763" y="3025775"/>
            <a:ext cx="531812" cy="2292350"/>
          </a:xfrm>
          <a:prstGeom prst="downArrow">
            <a:avLst>
              <a:gd name="adj1" fmla="val 50000"/>
              <a:gd name="adj2" fmla="val 1077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76" name="Group 96"/>
          <p:cNvGraphicFramePr>
            <a:graphicFrameLocks noGrp="1"/>
          </p:cNvGraphicFramePr>
          <p:nvPr/>
        </p:nvGraphicFramePr>
        <p:xfrm>
          <a:off x="590550" y="4244975"/>
          <a:ext cx="1649413" cy="1708151"/>
        </p:xfrm>
        <a:graphic>
          <a:graphicData uri="http://schemas.openxmlformats.org/drawingml/2006/table">
            <a:tbl>
              <a:tblPr/>
              <a:tblGrid>
                <a:gridCol w="550863"/>
                <a:gridCol w="522287"/>
                <a:gridCol w="576263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602" name="Group 122"/>
          <p:cNvGraphicFramePr>
            <a:graphicFrameLocks noGrp="1"/>
          </p:cNvGraphicFramePr>
          <p:nvPr/>
        </p:nvGraphicFramePr>
        <p:xfrm>
          <a:off x="4230688" y="4227513"/>
          <a:ext cx="1649412" cy="2387601"/>
        </p:xfrm>
        <a:graphic>
          <a:graphicData uri="http://schemas.openxmlformats.org/drawingml/2006/table">
            <a:tbl>
              <a:tblPr/>
              <a:tblGrid>
                <a:gridCol w="550862"/>
                <a:gridCol w="522288"/>
                <a:gridCol w="576262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B=5.2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636" name="Group 156"/>
          <p:cNvGraphicFramePr>
            <a:graphicFrameLocks noGrp="1"/>
          </p:cNvGraphicFramePr>
          <p:nvPr/>
        </p:nvGraphicFramePr>
        <p:xfrm>
          <a:off x="2401888" y="4227513"/>
          <a:ext cx="1649412" cy="2387601"/>
        </p:xfrm>
        <a:graphic>
          <a:graphicData uri="http://schemas.openxmlformats.org/drawingml/2006/table">
            <a:tbl>
              <a:tblPr/>
              <a:tblGrid>
                <a:gridCol w="550862"/>
                <a:gridCol w="506413"/>
                <a:gridCol w="592137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A=2.1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670" name="Group 190"/>
          <p:cNvGraphicFramePr>
            <a:graphicFrameLocks noGrp="1"/>
          </p:cNvGraphicFramePr>
          <p:nvPr/>
        </p:nvGraphicFramePr>
        <p:xfrm>
          <a:off x="6176963" y="4211638"/>
          <a:ext cx="1649412" cy="2047876"/>
        </p:xfrm>
        <a:graphic>
          <a:graphicData uri="http://schemas.openxmlformats.org/drawingml/2006/table">
            <a:tbl>
              <a:tblPr/>
              <a:tblGrid>
                <a:gridCol w="550862"/>
                <a:gridCol w="504825"/>
                <a:gridCol w="59372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2750" name="Group 220"/>
          <p:cNvGrpSpPr>
            <a:grpSpLocks/>
          </p:cNvGrpSpPr>
          <p:nvPr/>
        </p:nvGrpSpPr>
        <p:grpSpPr bwMode="auto">
          <a:xfrm>
            <a:off x="4243388" y="0"/>
            <a:ext cx="4456112" cy="2290763"/>
            <a:chOff x="76" y="501"/>
            <a:chExt cx="2807" cy="1443"/>
          </a:xfrm>
        </p:grpSpPr>
        <p:sp>
          <p:nvSpPr>
            <p:cNvPr id="22751" name="Text Box 221"/>
            <p:cNvSpPr txBox="1">
              <a:spLocks noChangeArrowheads="1"/>
            </p:cNvSpPr>
            <p:nvPr/>
          </p:nvSpPr>
          <p:spPr bwMode="auto">
            <a:xfrm>
              <a:off x="2653" y="764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US"/>
            </a:p>
          </p:txBody>
        </p:sp>
        <p:sp>
          <p:nvSpPr>
            <p:cNvPr id="22752" name="Text Box 222"/>
            <p:cNvSpPr txBox="1">
              <a:spLocks noChangeArrowheads="1"/>
            </p:cNvSpPr>
            <p:nvPr/>
          </p:nvSpPr>
          <p:spPr bwMode="auto">
            <a:xfrm>
              <a:off x="2076" y="1265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5.1</a:t>
              </a:r>
            </a:p>
          </p:txBody>
        </p:sp>
        <p:sp>
          <p:nvSpPr>
            <p:cNvPr id="22753" name="Text Box 223"/>
            <p:cNvSpPr txBox="1">
              <a:spLocks noChangeArrowheads="1"/>
            </p:cNvSpPr>
            <p:nvPr/>
          </p:nvSpPr>
          <p:spPr bwMode="auto">
            <a:xfrm>
              <a:off x="244" y="1288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2.2</a:t>
              </a:r>
            </a:p>
          </p:txBody>
        </p:sp>
        <p:sp>
          <p:nvSpPr>
            <p:cNvPr id="22754" name="Text Box 224"/>
            <p:cNvSpPr txBox="1">
              <a:spLocks noChangeArrowheads="1"/>
            </p:cNvSpPr>
            <p:nvPr/>
          </p:nvSpPr>
          <p:spPr bwMode="auto">
            <a:xfrm>
              <a:off x="2076" y="752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4.1</a:t>
              </a:r>
            </a:p>
          </p:txBody>
        </p:sp>
        <p:sp>
          <p:nvSpPr>
            <p:cNvPr id="22755" name="Text Box 225"/>
            <p:cNvSpPr txBox="1">
              <a:spLocks noChangeArrowheads="1"/>
            </p:cNvSpPr>
            <p:nvPr/>
          </p:nvSpPr>
          <p:spPr bwMode="auto">
            <a:xfrm>
              <a:off x="2056" y="993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5.2</a:t>
              </a:r>
            </a:p>
          </p:txBody>
        </p:sp>
        <p:sp>
          <p:nvSpPr>
            <p:cNvPr id="22756" name="Text Box 226"/>
            <p:cNvSpPr txBox="1">
              <a:spLocks noChangeArrowheads="1"/>
            </p:cNvSpPr>
            <p:nvPr/>
          </p:nvSpPr>
          <p:spPr bwMode="auto">
            <a:xfrm>
              <a:off x="706" y="637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1.1</a:t>
              </a:r>
            </a:p>
          </p:txBody>
        </p:sp>
        <p:sp>
          <p:nvSpPr>
            <p:cNvPr id="22757" name="Text Box 227"/>
            <p:cNvSpPr txBox="1">
              <a:spLocks noChangeArrowheads="1"/>
            </p:cNvSpPr>
            <p:nvPr/>
          </p:nvSpPr>
          <p:spPr bwMode="auto">
            <a:xfrm>
              <a:off x="246" y="930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2.1</a:t>
              </a:r>
            </a:p>
          </p:txBody>
        </p:sp>
        <p:sp>
          <p:nvSpPr>
            <p:cNvPr id="22758" name="Text Box 228"/>
            <p:cNvSpPr txBox="1">
              <a:spLocks noChangeArrowheads="1"/>
            </p:cNvSpPr>
            <p:nvPr/>
          </p:nvSpPr>
          <p:spPr bwMode="auto">
            <a:xfrm>
              <a:off x="612" y="1496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3.1</a:t>
              </a:r>
            </a:p>
          </p:txBody>
        </p:sp>
        <p:sp>
          <p:nvSpPr>
            <p:cNvPr id="22759" name="Text Box 229"/>
            <p:cNvSpPr txBox="1">
              <a:spLocks noChangeArrowheads="1"/>
            </p:cNvSpPr>
            <p:nvPr/>
          </p:nvSpPr>
          <p:spPr bwMode="auto">
            <a:xfrm>
              <a:off x="1491" y="1496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3.2</a:t>
              </a:r>
            </a:p>
          </p:txBody>
        </p:sp>
        <p:sp>
          <p:nvSpPr>
            <p:cNvPr id="22760" name="Text Box 230"/>
            <p:cNvSpPr txBox="1">
              <a:spLocks noChangeArrowheads="1"/>
            </p:cNvSpPr>
            <p:nvPr/>
          </p:nvSpPr>
          <p:spPr bwMode="auto">
            <a:xfrm>
              <a:off x="1815" y="1694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6.1</a:t>
              </a:r>
            </a:p>
          </p:txBody>
        </p:sp>
        <p:sp>
          <p:nvSpPr>
            <p:cNvPr id="22761" name="Rectangle 231"/>
            <p:cNvSpPr>
              <a:spLocks noChangeArrowheads="1"/>
            </p:cNvSpPr>
            <p:nvPr/>
          </p:nvSpPr>
          <p:spPr bwMode="auto">
            <a:xfrm>
              <a:off x="1840" y="1523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/>
            </a:p>
          </p:txBody>
        </p:sp>
        <p:sp>
          <p:nvSpPr>
            <p:cNvPr id="22762" name="Freeform 232"/>
            <p:cNvSpPr>
              <a:spLocks/>
            </p:cNvSpPr>
            <p:nvPr/>
          </p:nvSpPr>
          <p:spPr bwMode="auto">
            <a:xfrm>
              <a:off x="1783" y="1485"/>
              <a:ext cx="176" cy="191"/>
            </a:xfrm>
            <a:custGeom>
              <a:avLst/>
              <a:gdLst>
                <a:gd name="T0" fmla="*/ 109 w 222"/>
                <a:gd name="T1" fmla="*/ 243 h 246"/>
                <a:gd name="T2" fmla="*/ 128 w 222"/>
                <a:gd name="T3" fmla="*/ 243 h 246"/>
                <a:gd name="T4" fmla="*/ 144 w 222"/>
                <a:gd name="T5" fmla="*/ 239 h 246"/>
                <a:gd name="T6" fmla="*/ 162 w 222"/>
                <a:gd name="T7" fmla="*/ 232 h 246"/>
                <a:gd name="T8" fmla="*/ 175 w 222"/>
                <a:gd name="T9" fmla="*/ 222 h 246"/>
                <a:gd name="T10" fmla="*/ 188 w 222"/>
                <a:gd name="T11" fmla="*/ 208 h 246"/>
                <a:gd name="T12" fmla="*/ 200 w 222"/>
                <a:gd name="T13" fmla="*/ 194 h 246"/>
                <a:gd name="T14" fmla="*/ 209 w 222"/>
                <a:gd name="T15" fmla="*/ 180 h 246"/>
                <a:gd name="T16" fmla="*/ 216 w 222"/>
                <a:gd name="T17" fmla="*/ 163 h 246"/>
                <a:gd name="T18" fmla="*/ 219 w 222"/>
                <a:gd name="T19" fmla="*/ 142 h 246"/>
                <a:gd name="T20" fmla="*/ 222 w 222"/>
                <a:gd name="T21" fmla="*/ 122 h 246"/>
                <a:gd name="T22" fmla="*/ 219 w 222"/>
                <a:gd name="T23" fmla="*/ 104 h 246"/>
                <a:gd name="T24" fmla="*/ 216 w 222"/>
                <a:gd name="T25" fmla="*/ 83 h 246"/>
                <a:gd name="T26" fmla="*/ 209 w 222"/>
                <a:gd name="T27" fmla="*/ 66 h 246"/>
                <a:gd name="T28" fmla="*/ 200 w 222"/>
                <a:gd name="T29" fmla="*/ 52 h 246"/>
                <a:gd name="T30" fmla="*/ 188 w 222"/>
                <a:gd name="T31" fmla="*/ 35 h 246"/>
                <a:gd name="T32" fmla="*/ 175 w 222"/>
                <a:gd name="T33" fmla="*/ 25 h 246"/>
                <a:gd name="T34" fmla="*/ 162 w 222"/>
                <a:gd name="T35" fmla="*/ 14 h 246"/>
                <a:gd name="T36" fmla="*/ 144 w 222"/>
                <a:gd name="T37" fmla="*/ 7 h 246"/>
                <a:gd name="T38" fmla="*/ 128 w 222"/>
                <a:gd name="T39" fmla="*/ 4 h 246"/>
                <a:gd name="T40" fmla="*/ 109 w 222"/>
                <a:gd name="T41" fmla="*/ 0 h 246"/>
                <a:gd name="T42" fmla="*/ 94 w 222"/>
                <a:gd name="T43" fmla="*/ 4 h 246"/>
                <a:gd name="T44" fmla="*/ 75 w 222"/>
                <a:gd name="T45" fmla="*/ 7 h 246"/>
                <a:gd name="T46" fmla="*/ 59 w 222"/>
                <a:gd name="T47" fmla="*/ 14 h 246"/>
                <a:gd name="T48" fmla="*/ 44 w 222"/>
                <a:gd name="T49" fmla="*/ 25 h 246"/>
                <a:gd name="T50" fmla="*/ 31 w 222"/>
                <a:gd name="T51" fmla="*/ 35 h 246"/>
                <a:gd name="T52" fmla="*/ 22 w 222"/>
                <a:gd name="T53" fmla="*/ 52 h 246"/>
                <a:gd name="T54" fmla="*/ 12 w 222"/>
                <a:gd name="T55" fmla="*/ 66 h 246"/>
                <a:gd name="T56" fmla="*/ 6 w 222"/>
                <a:gd name="T57" fmla="*/ 83 h 246"/>
                <a:gd name="T58" fmla="*/ 0 w 222"/>
                <a:gd name="T59" fmla="*/ 104 h 246"/>
                <a:gd name="T60" fmla="*/ 0 w 222"/>
                <a:gd name="T61" fmla="*/ 122 h 246"/>
                <a:gd name="T62" fmla="*/ 0 w 222"/>
                <a:gd name="T63" fmla="*/ 142 h 246"/>
                <a:gd name="T64" fmla="*/ 6 w 222"/>
                <a:gd name="T65" fmla="*/ 163 h 246"/>
                <a:gd name="T66" fmla="*/ 12 w 222"/>
                <a:gd name="T67" fmla="*/ 180 h 246"/>
                <a:gd name="T68" fmla="*/ 22 w 222"/>
                <a:gd name="T69" fmla="*/ 194 h 246"/>
                <a:gd name="T70" fmla="*/ 31 w 222"/>
                <a:gd name="T71" fmla="*/ 208 h 246"/>
                <a:gd name="T72" fmla="*/ 44 w 222"/>
                <a:gd name="T73" fmla="*/ 222 h 246"/>
                <a:gd name="T74" fmla="*/ 59 w 222"/>
                <a:gd name="T75" fmla="*/ 232 h 246"/>
                <a:gd name="T76" fmla="*/ 75 w 222"/>
                <a:gd name="T77" fmla="*/ 239 h 246"/>
                <a:gd name="T78" fmla="*/ 94 w 222"/>
                <a:gd name="T79" fmla="*/ 243 h 246"/>
                <a:gd name="T80" fmla="*/ 109 w 222"/>
                <a:gd name="T81" fmla="*/ 246 h 246"/>
                <a:gd name="T82" fmla="*/ 109 w 222"/>
                <a:gd name="T83" fmla="*/ 246 h 24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2"/>
                <a:gd name="T127" fmla="*/ 0 h 246"/>
                <a:gd name="T128" fmla="*/ 222 w 222"/>
                <a:gd name="T129" fmla="*/ 246 h 24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2" h="246">
                  <a:moveTo>
                    <a:pt x="109" y="243"/>
                  </a:moveTo>
                  <a:lnTo>
                    <a:pt x="128" y="243"/>
                  </a:lnTo>
                  <a:lnTo>
                    <a:pt x="144" y="239"/>
                  </a:lnTo>
                  <a:lnTo>
                    <a:pt x="162" y="232"/>
                  </a:lnTo>
                  <a:lnTo>
                    <a:pt x="175" y="222"/>
                  </a:lnTo>
                  <a:lnTo>
                    <a:pt x="188" y="208"/>
                  </a:lnTo>
                  <a:lnTo>
                    <a:pt x="200" y="194"/>
                  </a:lnTo>
                  <a:lnTo>
                    <a:pt x="209" y="180"/>
                  </a:lnTo>
                  <a:lnTo>
                    <a:pt x="216" y="163"/>
                  </a:lnTo>
                  <a:lnTo>
                    <a:pt x="219" y="142"/>
                  </a:lnTo>
                  <a:lnTo>
                    <a:pt x="222" y="122"/>
                  </a:lnTo>
                  <a:lnTo>
                    <a:pt x="219" y="104"/>
                  </a:lnTo>
                  <a:lnTo>
                    <a:pt x="216" y="83"/>
                  </a:lnTo>
                  <a:lnTo>
                    <a:pt x="209" y="66"/>
                  </a:lnTo>
                  <a:lnTo>
                    <a:pt x="200" y="52"/>
                  </a:lnTo>
                  <a:lnTo>
                    <a:pt x="188" y="35"/>
                  </a:lnTo>
                  <a:lnTo>
                    <a:pt x="175" y="25"/>
                  </a:lnTo>
                  <a:lnTo>
                    <a:pt x="162" y="14"/>
                  </a:lnTo>
                  <a:lnTo>
                    <a:pt x="144" y="7"/>
                  </a:lnTo>
                  <a:lnTo>
                    <a:pt x="128" y="4"/>
                  </a:lnTo>
                  <a:lnTo>
                    <a:pt x="109" y="0"/>
                  </a:lnTo>
                  <a:lnTo>
                    <a:pt x="94" y="4"/>
                  </a:lnTo>
                  <a:lnTo>
                    <a:pt x="75" y="7"/>
                  </a:lnTo>
                  <a:lnTo>
                    <a:pt x="59" y="14"/>
                  </a:lnTo>
                  <a:lnTo>
                    <a:pt x="44" y="25"/>
                  </a:lnTo>
                  <a:lnTo>
                    <a:pt x="31" y="35"/>
                  </a:lnTo>
                  <a:lnTo>
                    <a:pt x="22" y="52"/>
                  </a:lnTo>
                  <a:lnTo>
                    <a:pt x="12" y="66"/>
                  </a:lnTo>
                  <a:lnTo>
                    <a:pt x="6" y="83"/>
                  </a:lnTo>
                  <a:lnTo>
                    <a:pt x="0" y="104"/>
                  </a:lnTo>
                  <a:lnTo>
                    <a:pt x="0" y="122"/>
                  </a:lnTo>
                  <a:lnTo>
                    <a:pt x="0" y="142"/>
                  </a:lnTo>
                  <a:lnTo>
                    <a:pt x="6" y="163"/>
                  </a:lnTo>
                  <a:lnTo>
                    <a:pt x="12" y="180"/>
                  </a:lnTo>
                  <a:lnTo>
                    <a:pt x="22" y="194"/>
                  </a:lnTo>
                  <a:lnTo>
                    <a:pt x="31" y="208"/>
                  </a:lnTo>
                  <a:lnTo>
                    <a:pt x="44" y="222"/>
                  </a:lnTo>
                  <a:lnTo>
                    <a:pt x="59" y="232"/>
                  </a:lnTo>
                  <a:lnTo>
                    <a:pt x="75" y="239"/>
                  </a:lnTo>
                  <a:lnTo>
                    <a:pt x="94" y="243"/>
                  </a:lnTo>
                  <a:lnTo>
                    <a:pt x="109" y="24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63" name="Rectangle 233"/>
            <p:cNvSpPr>
              <a:spLocks noChangeArrowheads="1"/>
            </p:cNvSpPr>
            <p:nvPr/>
          </p:nvSpPr>
          <p:spPr bwMode="auto">
            <a:xfrm>
              <a:off x="480" y="1526"/>
              <a:ext cx="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/>
                <a:t>C</a:t>
              </a:r>
            </a:p>
          </p:txBody>
        </p:sp>
        <p:sp>
          <p:nvSpPr>
            <p:cNvPr id="22764" name="Freeform 234"/>
            <p:cNvSpPr>
              <a:spLocks/>
            </p:cNvSpPr>
            <p:nvPr/>
          </p:nvSpPr>
          <p:spPr bwMode="auto">
            <a:xfrm>
              <a:off x="419" y="1485"/>
              <a:ext cx="175" cy="191"/>
            </a:xfrm>
            <a:custGeom>
              <a:avLst/>
              <a:gdLst>
                <a:gd name="T0" fmla="*/ 109 w 222"/>
                <a:gd name="T1" fmla="*/ 243 h 246"/>
                <a:gd name="T2" fmla="*/ 128 w 222"/>
                <a:gd name="T3" fmla="*/ 243 h 246"/>
                <a:gd name="T4" fmla="*/ 147 w 222"/>
                <a:gd name="T5" fmla="*/ 239 h 246"/>
                <a:gd name="T6" fmla="*/ 162 w 222"/>
                <a:gd name="T7" fmla="*/ 232 h 246"/>
                <a:gd name="T8" fmla="*/ 178 w 222"/>
                <a:gd name="T9" fmla="*/ 222 h 246"/>
                <a:gd name="T10" fmla="*/ 191 w 222"/>
                <a:gd name="T11" fmla="*/ 208 h 246"/>
                <a:gd name="T12" fmla="*/ 200 w 222"/>
                <a:gd name="T13" fmla="*/ 194 h 246"/>
                <a:gd name="T14" fmla="*/ 209 w 222"/>
                <a:gd name="T15" fmla="*/ 180 h 246"/>
                <a:gd name="T16" fmla="*/ 216 w 222"/>
                <a:gd name="T17" fmla="*/ 163 h 246"/>
                <a:gd name="T18" fmla="*/ 222 w 222"/>
                <a:gd name="T19" fmla="*/ 142 h 246"/>
                <a:gd name="T20" fmla="*/ 222 w 222"/>
                <a:gd name="T21" fmla="*/ 122 h 246"/>
                <a:gd name="T22" fmla="*/ 222 w 222"/>
                <a:gd name="T23" fmla="*/ 104 h 246"/>
                <a:gd name="T24" fmla="*/ 216 w 222"/>
                <a:gd name="T25" fmla="*/ 83 h 246"/>
                <a:gd name="T26" fmla="*/ 209 w 222"/>
                <a:gd name="T27" fmla="*/ 66 h 246"/>
                <a:gd name="T28" fmla="*/ 200 w 222"/>
                <a:gd name="T29" fmla="*/ 52 h 246"/>
                <a:gd name="T30" fmla="*/ 191 w 222"/>
                <a:gd name="T31" fmla="*/ 35 h 246"/>
                <a:gd name="T32" fmla="*/ 178 w 222"/>
                <a:gd name="T33" fmla="*/ 25 h 246"/>
                <a:gd name="T34" fmla="*/ 162 w 222"/>
                <a:gd name="T35" fmla="*/ 14 h 246"/>
                <a:gd name="T36" fmla="*/ 147 w 222"/>
                <a:gd name="T37" fmla="*/ 7 h 246"/>
                <a:gd name="T38" fmla="*/ 128 w 222"/>
                <a:gd name="T39" fmla="*/ 4 h 246"/>
                <a:gd name="T40" fmla="*/ 112 w 222"/>
                <a:gd name="T41" fmla="*/ 0 h 246"/>
                <a:gd name="T42" fmla="*/ 94 w 222"/>
                <a:gd name="T43" fmla="*/ 4 h 246"/>
                <a:gd name="T44" fmla="*/ 75 w 222"/>
                <a:gd name="T45" fmla="*/ 7 h 246"/>
                <a:gd name="T46" fmla="*/ 59 w 222"/>
                <a:gd name="T47" fmla="*/ 14 h 246"/>
                <a:gd name="T48" fmla="*/ 47 w 222"/>
                <a:gd name="T49" fmla="*/ 25 h 246"/>
                <a:gd name="T50" fmla="*/ 34 w 222"/>
                <a:gd name="T51" fmla="*/ 35 h 246"/>
                <a:gd name="T52" fmla="*/ 22 w 222"/>
                <a:gd name="T53" fmla="*/ 52 h 246"/>
                <a:gd name="T54" fmla="*/ 12 w 222"/>
                <a:gd name="T55" fmla="*/ 66 h 246"/>
                <a:gd name="T56" fmla="*/ 6 w 222"/>
                <a:gd name="T57" fmla="*/ 83 h 246"/>
                <a:gd name="T58" fmla="*/ 3 w 222"/>
                <a:gd name="T59" fmla="*/ 104 h 246"/>
                <a:gd name="T60" fmla="*/ 0 w 222"/>
                <a:gd name="T61" fmla="*/ 122 h 246"/>
                <a:gd name="T62" fmla="*/ 3 w 222"/>
                <a:gd name="T63" fmla="*/ 142 h 246"/>
                <a:gd name="T64" fmla="*/ 6 w 222"/>
                <a:gd name="T65" fmla="*/ 163 h 246"/>
                <a:gd name="T66" fmla="*/ 12 w 222"/>
                <a:gd name="T67" fmla="*/ 180 h 246"/>
                <a:gd name="T68" fmla="*/ 22 w 222"/>
                <a:gd name="T69" fmla="*/ 194 h 246"/>
                <a:gd name="T70" fmla="*/ 34 w 222"/>
                <a:gd name="T71" fmla="*/ 208 h 246"/>
                <a:gd name="T72" fmla="*/ 47 w 222"/>
                <a:gd name="T73" fmla="*/ 222 h 246"/>
                <a:gd name="T74" fmla="*/ 59 w 222"/>
                <a:gd name="T75" fmla="*/ 232 h 246"/>
                <a:gd name="T76" fmla="*/ 75 w 222"/>
                <a:gd name="T77" fmla="*/ 239 h 246"/>
                <a:gd name="T78" fmla="*/ 94 w 222"/>
                <a:gd name="T79" fmla="*/ 243 h 246"/>
                <a:gd name="T80" fmla="*/ 112 w 222"/>
                <a:gd name="T81" fmla="*/ 246 h 246"/>
                <a:gd name="T82" fmla="*/ 112 w 222"/>
                <a:gd name="T83" fmla="*/ 246 h 24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2"/>
                <a:gd name="T127" fmla="*/ 0 h 246"/>
                <a:gd name="T128" fmla="*/ 222 w 222"/>
                <a:gd name="T129" fmla="*/ 246 h 24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2" h="246">
                  <a:moveTo>
                    <a:pt x="109" y="243"/>
                  </a:moveTo>
                  <a:lnTo>
                    <a:pt x="128" y="243"/>
                  </a:lnTo>
                  <a:lnTo>
                    <a:pt x="147" y="239"/>
                  </a:lnTo>
                  <a:lnTo>
                    <a:pt x="162" y="232"/>
                  </a:lnTo>
                  <a:lnTo>
                    <a:pt x="178" y="222"/>
                  </a:lnTo>
                  <a:lnTo>
                    <a:pt x="191" y="208"/>
                  </a:lnTo>
                  <a:lnTo>
                    <a:pt x="200" y="194"/>
                  </a:lnTo>
                  <a:lnTo>
                    <a:pt x="209" y="180"/>
                  </a:lnTo>
                  <a:lnTo>
                    <a:pt x="216" y="163"/>
                  </a:lnTo>
                  <a:lnTo>
                    <a:pt x="222" y="142"/>
                  </a:lnTo>
                  <a:lnTo>
                    <a:pt x="222" y="122"/>
                  </a:lnTo>
                  <a:lnTo>
                    <a:pt x="222" y="104"/>
                  </a:lnTo>
                  <a:lnTo>
                    <a:pt x="216" y="83"/>
                  </a:lnTo>
                  <a:lnTo>
                    <a:pt x="209" y="66"/>
                  </a:lnTo>
                  <a:lnTo>
                    <a:pt x="200" y="52"/>
                  </a:lnTo>
                  <a:lnTo>
                    <a:pt x="191" y="35"/>
                  </a:lnTo>
                  <a:lnTo>
                    <a:pt x="178" y="25"/>
                  </a:lnTo>
                  <a:lnTo>
                    <a:pt x="162" y="14"/>
                  </a:lnTo>
                  <a:lnTo>
                    <a:pt x="147" y="7"/>
                  </a:lnTo>
                  <a:lnTo>
                    <a:pt x="128" y="4"/>
                  </a:lnTo>
                  <a:lnTo>
                    <a:pt x="112" y="0"/>
                  </a:lnTo>
                  <a:lnTo>
                    <a:pt x="94" y="4"/>
                  </a:lnTo>
                  <a:lnTo>
                    <a:pt x="75" y="7"/>
                  </a:lnTo>
                  <a:lnTo>
                    <a:pt x="59" y="14"/>
                  </a:lnTo>
                  <a:lnTo>
                    <a:pt x="47" y="25"/>
                  </a:lnTo>
                  <a:lnTo>
                    <a:pt x="34" y="35"/>
                  </a:lnTo>
                  <a:lnTo>
                    <a:pt x="22" y="52"/>
                  </a:lnTo>
                  <a:lnTo>
                    <a:pt x="12" y="66"/>
                  </a:lnTo>
                  <a:lnTo>
                    <a:pt x="6" y="83"/>
                  </a:lnTo>
                  <a:lnTo>
                    <a:pt x="3" y="104"/>
                  </a:lnTo>
                  <a:lnTo>
                    <a:pt x="0" y="122"/>
                  </a:lnTo>
                  <a:lnTo>
                    <a:pt x="3" y="142"/>
                  </a:lnTo>
                  <a:lnTo>
                    <a:pt x="6" y="163"/>
                  </a:lnTo>
                  <a:lnTo>
                    <a:pt x="12" y="180"/>
                  </a:lnTo>
                  <a:lnTo>
                    <a:pt x="22" y="194"/>
                  </a:lnTo>
                  <a:lnTo>
                    <a:pt x="34" y="208"/>
                  </a:lnTo>
                  <a:lnTo>
                    <a:pt x="47" y="222"/>
                  </a:lnTo>
                  <a:lnTo>
                    <a:pt x="59" y="232"/>
                  </a:lnTo>
                  <a:lnTo>
                    <a:pt x="75" y="239"/>
                  </a:lnTo>
                  <a:lnTo>
                    <a:pt x="94" y="243"/>
                  </a:lnTo>
                  <a:lnTo>
                    <a:pt x="112" y="24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65" name="Rectangle 235"/>
            <p:cNvSpPr>
              <a:spLocks noChangeArrowheads="1"/>
            </p:cNvSpPr>
            <p:nvPr/>
          </p:nvSpPr>
          <p:spPr bwMode="auto">
            <a:xfrm>
              <a:off x="1694" y="1061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/>
                <a:t>5.0</a:t>
              </a:r>
            </a:p>
          </p:txBody>
        </p:sp>
        <p:sp>
          <p:nvSpPr>
            <p:cNvPr id="22766" name="Line 236"/>
            <p:cNvSpPr>
              <a:spLocks noChangeShapeType="1"/>
            </p:cNvSpPr>
            <p:nvPr/>
          </p:nvSpPr>
          <p:spPr bwMode="auto">
            <a:xfrm flipV="1">
              <a:off x="502" y="987"/>
              <a:ext cx="3" cy="4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67" name="Line 237"/>
            <p:cNvSpPr>
              <a:spLocks noChangeShapeType="1"/>
            </p:cNvSpPr>
            <p:nvPr/>
          </p:nvSpPr>
          <p:spPr bwMode="auto">
            <a:xfrm flipV="1">
              <a:off x="577" y="629"/>
              <a:ext cx="373" cy="2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68" name="Line 238"/>
            <p:cNvSpPr>
              <a:spLocks noChangeShapeType="1"/>
            </p:cNvSpPr>
            <p:nvPr/>
          </p:nvSpPr>
          <p:spPr bwMode="auto">
            <a:xfrm flipH="1">
              <a:off x="1946" y="1037"/>
              <a:ext cx="505" cy="4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69" name="Text Box 239"/>
            <p:cNvSpPr txBox="1">
              <a:spLocks noChangeArrowheads="1"/>
            </p:cNvSpPr>
            <p:nvPr/>
          </p:nvSpPr>
          <p:spPr bwMode="auto">
            <a:xfrm>
              <a:off x="1271" y="501"/>
              <a:ext cx="2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1.0</a:t>
              </a:r>
            </a:p>
          </p:txBody>
        </p:sp>
        <p:sp>
          <p:nvSpPr>
            <p:cNvPr id="22770" name="Text Box 240"/>
            <p:cNvSpPr txBox="1">
              <a:spLocks noChangeArrowheads="1"/>
            </p:cNvSpPr>
            <p:nvPr/>
          </p:nvSpPr>
          <p:spPr bwMode="auto">
            <a:xfrm>
              <a:off x="1061" y="1491"/>
              <a:ext cx="2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3.0</a:t>
              </a:r>
            </a:p>
          </p:txBody>
        </p:sp>
        <p:sp>
          <p:nvSpPr>
            <p:cNvPr id="22771" name="Text Box 241"/>
            <p:cNvSpPr txBox="1">
              <a:spLocks noChangeArrowheads="1"/>
            </p:cNvSpPr>
            <p:nvPr/>
          </p:nvSpPr>
          <p:spPr bwMode="auto">
            <a:xfrm>
              <a:off x="1784" y="607"/>
              <a:ext cx="2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4.0</a:t>
              </a:r>
            </a:p>
          </p:txBody>
        </p:sp>
        <p:sp>
          <p:nvSpPr>
            <p:cNvPr id="22772" name="Text Box 242"/>
            <p:cNvSpPr txBox="1">
              <a:spLocks noChangeArrowheads="1"/>
            </p:cNvSpPr>
            <p:nvPr/>
          </p:nvSpPr>
          <p:spPr bwMode="auto">
            <a:xfrm>
              <a:off x="879" y="1061"/>
              <a:ext cx="27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2.0</a:t>
              </a:r>
            </a:p>
          </p:txBody>
        </p:sp>
        <p:sp>
          <p:nvSpPr>
            <p:cNvPr id="22773" name="Line 243"/>
            <p:cNvSpPr>
              <a:spLocks noChangeShapeType="1"/>
            </p:cNvSpPr>
            <p:nvPr/>
          </p:nvSpPr>
          <p:spPr bwMode="auto">
            <a:xfrm>
              <a:off x="1940" y="1640"/>
              <a:ext cx="265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74" name="Line 244"/>
            <p:cNvSpPr>
              <a:spLocks noChangeShapeType="1"/>
            </p:cNvSpPr>
            <p:nvPr/>
          </p:nvSpPr>
          <p:spPr bwMode="auto">
            <a:xfrm flipH="1" flipV="1">
              <a:off x="2221" y="775"/>
              <a:ext cx="116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75" name="Line 245"/>
            <p:cNvSpPr>
              <a:spLocks noChangeShapeType="1"/>
            </p:cNvSpPr>
            <p:nvPr/>
          </p:nvSpPr>
          <p:spPr bwMode="auto">
            <a:xfrm>
              <a:off x="558" y="629"/>
              <a:ext cx="7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76" name="Line 246"/>
            <p:cNvSpPr>
              <a:spLocks noChangeShapeType="1"/>
            </p:cNvSpPr>
            <p:nvPr/>
          </p:nvSpPr>
          <p:spPr bwMode="auto">
            <a:xfrm>
              <a:off x="262" y="1233"/>
              <a:ext cx="69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77" name="Oval 247"/>
            <p:cNvSpPr>
              <a:spLocks noChangeArrowheads="1"/>
            </p:cNvSpPr>
            <p:nvPr/>
          </p:nvSpPr>
          <p:spPr bwMode="auto">
            <a:xfrm>
              <a:off x="624" y="1396"/>
              <a:ext cx="1141" cy="46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78" name="Line 248"/>
            <p:cNvSpPr>
              <a:spLocks noChangeShapeType="1"/>
            </p:cNvSpPr>
            <p:nvPr/>
          </p:nvSpPr>
          <p:spPr bwMode="auto">
            <a:xfrm>
              <a:off x="591" y="1599"/>
              <a:ext cx="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79" name="Line 249"/>
            <p:cNvSpPr>
              <a:spLocks noChangeShapeType="1"/>
            </p:cNvSpPr>
            <p:nvPr/>
          </p:nvSpPr>
          <p:spPr bwMode="auto">
            <a:xfrm>
              <a:off x="1757" y="1583"/>
              <a:ext cx="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80" name="Line 250"/>
            <p:cNvSpPr>
              <a:spLocks noChangeShapeType="1"/>
            </p:cNvSpPr>
            <p:nvPr/>
          </p:nvSpPr>
          <p:spPr bwMode="auto">
            <a:xfrm>
              <a:off x="1658" y="1241"/>
              <a:ext cx="69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81" name="Line 251"/>
            <p:cNvSpPr>
              <a:spLocks noChangeShapeType="1"/>
            </p:cNvSpPr>
            <p:nvPr/>
          </p:nvSpPr>
          <p:spPr bwMode="auto">
            <a:xfrm>
              <a:off x="2081" y="1868"/>
              <a:ext cx="69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82" name="Line 252"/>
            <p:cNvSpPr>
              <a:spLocks noChangeShapeType="1"/>
            </p:cNvSpPr>
            <p:nvPr/>
          </p:nvSpPr>
          <p:spPr bwMode="auto">
            <a:xfrm>
              <a:off x="1874" y="775"/>
              <a:ext cx="69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83" name="Text Box 253"/>
            <p:cNvSpPr txBox="1">
              <a:spLocks noChangeArrowheads="1"/>
            </p:cNvSpPr>
            <p:nvPr/>
          </p:nvSpPr>
          <p:spPr bwMode="auto">
            <a:xfrm>
              <a:off x="2448" y="1683"/>
              <a:ext cx="2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6.0</a:t>
              </a:r>
            </a:p>
          </p:txBody>
        </p:sp>
        <p:grpSp>
          <p:nvGrpSpPr>
            <p:cNvPr id="22784" name="Group 254"/>
            <p:cNvGrpSpPr>
              <a:grpSpLocks/>
            </p:cNvGrpSpPr>
            <p:nvPr/>
          </p:nvGrpSpPr>
          <p:grpSpPr bwMode="auto">
            <a:xfrm>
              <a:off x="76" y="1465"/>
              <a:ext cx="534" cy="327"/>
              <a:chOff x="921" y="774"/>
              <a:chExt cx="712" cy="492"/>
            </a:xfrm>
          </p:grpSpPr>
          <p:grpSp>
            <p:nvGrpSpPr>
              <p:cNvPr id="22809" name="Group 255"/>
              <p:cNvGrpSpPr>
                <a:grpSpLocks/>
              </p:cNvGrpSpPr>
              <p:nvPr/>
            </p:nvGrpSpPr>
            <p:grpSpPr bwMode="auto">
              <a:xfrm>
                <a:off x="921" y="774"/>
                <a:ext cx="712" cy="398"/>
                <a:chOff x="1445" y="785"/>
                <a:chExt cx="712" cy="398"/>
              </a:xfrm>
            </p:grpSpPr>
            <p:sp>
              <p:nvSpPr>
                <p:cNvPr id="22811" name="AutoShape 256"/>
                <p:cNvSpPr>
                  <a:spLocks noChangeArrowheads="1"/>
                </p:cNvSpPr>
                <p:nvPr/>
              </p:nvSpPr>
              <p:spPr bwMode="auto">
                <a:xfrm>
                  <a:off x="1445" y="785"/>
                  <a:ext cx="712" cy="398"/>
                </a:xfrm>
                <a:prstGeom prst="can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12" name="AutoShape 257"/>
                <p:cNvSpPr>
                  <a:spLocks noChangeArrowheads="1"/>
                </p:cNvSpPr>
                <p:nvPr/>
              </p:nvSpPr>
              <p:spPr bwMode="auto">
                <a:xfrm>
                  <a:off x="1529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13" name="AutoShape 258"/>
                <p:cNvSpPr>
                  <a:spLocks noChangeArrowheads="1"/>
                </p:cNvSpPr>
                <p:nvPr/>
              </p:nvSpPr>
              <p:spPr bwMode="auto">
                <a:xfrm flipH="1">
                  <a:off x="1875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14" name="AutoShape 259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770" y="795"/>
                  <a:ext cx="73" cy="67"/>
                </a:xfrm>
                <a:prstGeom prst="rightArrow">
                  <a:avLst>
                    <a:gd name="adj1" fmla="val 50000"/>
                    <a:gd name="adj2" fmla="val 2723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15" name="AutoShape 260"/>
                <p:cNvSpPr>
                  <a:spLocks noChangeArrowheads="1"/>
                </p:cNvSpPr>
                <p:nvPr/>
              </p:nvSpPr>
              <p:spPr bwMode="auto">
                <a:xfrm rot="-5400000" flipH="1" flipV="1">
                  <a:off x="1764" y="896"/>
                  <a:ext cx="83" cy="67"/>
                </a:xfrm>
                <a:prstGeom prst="rightArrow">
                  <a:avLst>
                    <a:gd name="adj1" fmla="val 50000"/>
                    <a:gd name="adj2" fmla="val 309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810" name="Text Box 261"/>
              <p:cNvSpPr txBox="1">
                <a:spLocks noChangeArrowheads="1"/>
              </p:cNvSpPr>
              <p:nvPr/>
            </p:nvSpPr>
            <p:spPr bwMode="auto">
              <a:xfrm>
                <a:off x="1136" y="947"/>
                <a:ext cx="277" cy="3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b="1"/>
                  <a:t>C</a:t>
                </a:r>
              </a:p>
            </p:txBody>
          </p:sp>
        </p:grpSp>
        <p:grpSp>
          <p:nvGrpSpPr>
            <p:cNvPr id="22785" name="Group 262"/>
            <p:cNvGrpSpPr>
              <a:grpSpLocks/>
            </p:cNvGrpSpPr>
            <p:nvPr/>
          </p:nvGrpSpPr>
          <p:grpSpPr bwMode="auto">
            <a:xfrm>
              <a:off x="2349" y="848"/>
              <a:ext cx="534" cy="327"/>
              <a:chOff x="921" y="774"/>
              <a:chExt cx="712" cy="492"/>
            </a:xfrm>
          </p:grpSpPr>
          <p:grpSp>
            <p:nvGrpSpPr>
              <p:cNvPr id="22802" name="Group 263"/>
              <p:cNvGrpSpPr>
                <a:grpSpLocks/>
              </p:cNvGrpSpPr>
              <p:nvPr/>
            </p:nvGrpSpPr>
            <p:grpSpPr bwMode="auto">
              <a:xfrm>
                <a:off x="921" y="774"/>
                <a:ext cx="712" cy="398"/>
                <a:chOff x="1445" y="785"/>
                <a:chExt cx="712" cy="398"/>
              </a:xfrm>
            </p:grpSpPr>
            <p:sp>
              <p:nvSpPr>
                <p:cNvPr id="22804" name="AutoShape 264"/>
                <p:cNvSpPr>
                  <a:spLocks noChangeArrowheads="1"/>
                </p:cNvSpPr>
                <p:nvPr/>
              </p:nvSpPr>
              <p:spPr bwMode="auto">
                <a:xfrm>
                  <a:off x="1445" y="785"/>
                  <a:ext cx="712" cy="398"/>
                </a:xfrm>
                <a:prstGeom prst="can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05" name="AutoShape 265"/>
                <p:cNvSpPr>
                  <a:spLocks noChangeArrowheads="1"/>
                </p:cNvSpPr>
                <p:nvPr/>
              </p:nvSpPr>
              <p:spPr bwMode="auto">
                <a:xfrm>
                  <a:off x="1529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06" name="AutoShape 266"/>
                <p:cNvSpPr>
                  <a:spLocks noChangeArrowheads="1"/>
                </p:cNvSpPr>
                <p:nvPr/>
              </p:nvSpPr>
              <p:spPr bwMode="auto">
                <a:xfrm flipH="1">
                  <a:off x="1875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07" name="AutoShape 267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770" y="795"/>
                  <a:ext cx="73" cy="67"/>
                </a:xfrm>
                <a:prstGeom prst="rightArrow">
                  <a:avLst>
                    <a:gd name="adj1" fmla="val 50000"/>
                    <a:gd name="adj2" fmla="val 2723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08" name="AutoShape 268"/>
                <p:cNvSpPr>
                  <a:spLocks noChangeArrowheads="1"/>
                </p:cNvSpPr>
                <p:nvPr/>
              </p:nvSpPr>
              <p:spPr bwMode="auto">
                <a:xfrm rot="-5400000" flipH="1" flipV="1">
                  <a:off x="1764" y="896"/>
                  <a:ext cx="83" cy="67"/>
                </a:xfrm>
                <a:prstGeom prst="rightArrow">
                  <a:avLst>
                    <a:gd name="adj1" fmla="val 50000"/>
                    <a:gd name="adj2" fmla="val 309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803" name="Text Box 269"/>
              <p:cNvSpPr txBox="1">
                <a:spLocks noChangeArrowheads="1"/>
              </p:cNvSpPr>
              <p:nvPr/>
            </p:nvSpPr>
            <p:spPr bwMode="auto">
              <a:xfrm>
                <a:off x="1136" y="947"/>
                <a:ext cx="268" cy="3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b="1"/>
                  <a:t>B</a:t>
                </a:r>
              </a:p>
            </p:txBody>
          </p:sp>
        </p:grpSp>
        <p:grpSp>
          <p:nvGrpSpPr>
            <p:cNvPr id="22786" name="Group 270"/>
            <p:cNvGrpSpPr>
              <a:grpSpLocks/>
            </p:cNvGrpSpPr>
            <p:nvPr/>
          </p:nvGrpSpPr>
          <p:grpSpPr bwMode="auto">
            <a:xfrm>
              <a:off x="210" y="712"/>
              <a:ext cx="534" cy="327"/>
              <a:chOff x="921" y="774"/>
              <a:chExt cx="712" cy="492"/>
            </a:xfrm>
          </p:grpSpPr>
          <p:grpSp>
            <p:nvGrpSpPr>
              <p:cNvPr id="22795" name="Group 271"/>
              <p:cNvGrpSpPr>
                <a:grpSpLocks/>
              </p:cNvGrpSpPr>
              <p:nvPr/>
            </p:nvGrpSpPr>
            <p:grpSpPr bwMode="auto">
              <a:xfrm>
                <a:off x="921" y="774"/>
                <a:ext cx="712" cy="398"/>
                <a:chOff x="1445" y="785"/>
                <a:chExt cx="712" cy="398"/>
              </a:xfrm>
            </p:grpSpPr>
            <p:sp>
              <p:nvSpPr>
                <p:cNvPr id="22797" name="AutoShape 272"/>
                <p:cNvSpPr>
                  <a:spLocks noChangeArrowheads="1"/>
                </p:cNvSpPr>
                <p:nvPr/>
              </p:nvSpPr>
              <p:spPr bwMode="auto">
                <a:xfrm>
                  <a:off x="1445" y="785"/>
                  <a:ext cx="712" cy="398"/>
                </a:xfrm>
                <a:prstGeom prst="can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98" name="AutoShape 273"/>
                <p:cNvSpPr>
                  <a:spLocks noChangeArrowheads="1"/>
                </p:cNvSpPr>
                <p:nvPr/>
              </p:nvSpPr>
              <p:spPr bwMode="auto">
                <a:xfrm>
                  <a:off x="1529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99" name="AutoShape 274"/>
                <p:cNvSpPr>
                  <a:spLocks noChangeArrowheads="1"/>
                </p:cNvSpPr>
                <p:nvPr/>
              </p:nvSpPr>
              <p:spPr bwMode="auto">
                <a:xfrm flipH="1">
                  <a:off x="1875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00" name="AutoShape 275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770" y="795"/>
                  <a:ext cx="73" cy="67"/>
                </a:xfrm>
                <a:prstGeom prst="rightArrow">
                  <a:avLst>
                    <a:gd name="adj1" fmla="val 50000"/>
                    <a:gd name="adj2" fmla="val 2723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01" name="AutoShape 276"/>
                <p:cNvSpPr>
                  <a:spLocks noChangeArrowheads="1"/>
                </p:cNvSpPr>
                <p:nvPr/>
              </p:nvSpPr>
              <p:spPr bwMode="auto">
                <a:xfrm rot="-5400000" flipH="1" flipV="1">
                  <a:off x="1764" y="896"/>
                  <a:ext cx="83" cy="67"/>
                </a:xfrm>
                <a:prstGeom prst="rightArrow">
                  <a:avLst>
                    <a:gd name="adj1" fmla="val 50000"/>
                    <a:gd name="adj2" fmla="val 309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796" name="Text Box 277"/>
              <p:cNvSpPr txBox="1">
                <a:spLocks noChangeArrowheads="1"/>
              </p:cNvSpPr>
              <p:nvPr/>
            </p:nvSpPr>
            <p:spPr bwMode="auto">
              <a:xfrm>
                <a:off x="1136" y="947"/>
                <a:ext cx="277" cy="3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b="1"/>
                  <a:t>A</a:t>
                </a:r>
              </a:p>
            </p:txBody>
          </p:sp>
        </p:grpSp>
        <p:grpSp>
          <p:nvGrpSpPr>
            <p:cNvPr id="22787" name="Group 278"/>
            <p:cNvGrpSpPr>
              <a:grpSpLocks/>
            </p:cNvGrpSpPr>
            <p:nvPr/>
          </p:nvGrpSpPr>
          <p:grpSpPr bwMode="auto">
            <a:xfrm>
              <a:off x="1794" y="1445"/>
              <a:ext cx="534" cy="327"/>
              <a:chOff x="921" y="774"/>
              <a:chExt cx="712" cy="492"/>
            </a:xfrm>
          </p:grpSpPr>
          <p:grpSp>
            <p:nvGrpSpPr>
              <p:cNvPr id="22788" name="Group 279"/>
              <p:cNvGrpSpPr>
                <a:grpSpLocks/>
              </p:cNvGrpSpPr>
              <p:nvPr/>
            </p:nvGrpSpPr>
            <p:grpSpPr bwMode="auto">
              <a:xfrm>
                <a:off x="921" y="774"/>
                <a:ext cx="712" cy="398"/>
                <a:chOff x="1445" y="785"/>
                <a:chExt cx="712" cy="398"/>
              </a:xfrm>
            </p:grpSpPr>
            <p:sp>
              <p:nvSpPr>
                <p:cNvPr id="22790" name="AutoShape 280"/>
                <p:cNvSpPr>
                  <a:spLocks noChangeArrowheads="1"/>
                </p:cNvSpPr>
                <p:nvPr/>
              </p:nvSpPr>
              <p:spPr bwMode="auto">
                <a:xfrm>
                  <a:off x="1445" y="785"/>
                  <a:ext cx="712" cy="398"/>
                </a:xfrm>
                <a:prstGeom prst="can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91" name="AutoShape 281"/>
                <p:cNvSpPr>
                  <a:spLocks noChangeArrowheads="1"/>
                </p:cNvSpPr>
                <p:nvPr/>
              </p:nvSpPr>
              <p:spPr bwMode="auto">
                <a:xfrm>
                  <a:off x="1529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92" name="AutoShape 282"/>
                <p:cNvSpPr>
                  <a:spLocks noChangeArrowheads="1"/>
                </p:cNvSpPr>
                <p:nvPr/>
              </p:nvSpPr>
              <p:spPr bwMode="auto">
                <a:xfrm flipH="1">
                  <a:off x="1875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93" name="AutoShape 283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770" y="795"/>
                  <a:ext cx="73" cy="67"/>
                </a:xfrm>
                <a:prstGeom prst="rightArrow">
                  <a:avLst>
                    <a:gd name="adj1" fmla="val 50000"/>
                    <a:gd name="adj2" fmla="val 2723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94" name="AutoShape 284"/>
                <p:cNvSpPr>
                  <a:spLocks noChangeArrowheads="1"/>
                </p:cNvSpPr>
                <p:nvPr/>
              </p:nvSpPr>
              <p:spPr bwMode="auto">
                <a:xfrm rot="-5400000" flipH="1" flipV="1">
                  <a:off x="1764" y="896"/>
                  <a:ext cx="83" cy="67"/>
                </a:xfrm>
                <a:prstGeom prst="rightArrow">
                  <a:avLst>
                    <a:gd name="adj1" fmla="val 50000"/>
                    <a:gd name="adj2" fmla="val 309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789" name="Text Box 285"/>
              <p:cNvSpPr txBox="1">
                <a:spLocks noChangeArrowheads="1"/>
              </p:cNvSpPr>
              <p:nvPr/>
            </p:nvSpPr>
            <p:spPr bwMode="auto">
              <a:xfrm>
                <a:off x="1136" y="947"/>
                <a:ext cx="277" cy="3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nb-NO" sz="1600" b="1"/>
                  <a:t>D</a:t>
                </a:r>
                <a:endParaRPr lang="en-US" sz="1600" b="1"/>
              </a:p>
            </p:txBody>
          </p: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-71438"/>
            <a:ext cx="7772400" cy="77787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Distance Vector</a:t>
            </a:r>
          </a:p>
        </p:txBody>
      </p:sp>
      <p:sp>
        <p:nvSpPr>
          <p:cNvPr id="27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13BB72-B728-447E-85FD-6D201A988413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2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2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04C59-325F-4FE8-B6B5-C331AD0A91E3}" type="slidenum">
              <a:rPr lang="en-US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21507" name="Group 3"/>
          <p:cNvGraphicFramePr>
            <a:graphicFrameLocks noGrp="1"/>
          </p:cNvGraphicFramePr>
          <p:nvPr/>
        </p:nvGraphicFramePr>
        <p:xfrm>
          <a:off x="722313" y="788988"/>
          <a:ext cx="1649412" cy="1708151"/>
        </p:xfrm>
        <a:graphic>
          <a:graphicData uri="http://schemas.openxmlformats.org/drawingml/2006/table">
            <a:tbl>
              <a:tblPr/>
              <a:tblGrid>
                <a:gridCol w="550862"/>
                <a:gridCol w="522288"/>
                <a:gridCol w="576262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33" name="Group 29"/>
          <p:cNvGraphicFramePr>
            <a:graphicFrameLocks noGrp="1"/>
          </p:cNvGraphicFramePr>
          <p:nvPr/>
        </p:nvGraphicFramePr>
        <p:xfrm>
          <a:off x="4362450" y="771525"/>
          <a:ext cx="1649413" cy="2387601"/>
        </p:xfrm>
        <a:graphic>
          <a:graphicData uri="http://schemas.openxmlformats.org/drawingml/2006/table">
            <a:tbl>
              <a:tblPr/>
              <a:tblGrid>
                <a:gridCol w="550863"/>
                <a:gridCol w="522287"/>
                <a:gridCol w="576263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B=5.2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67" name="Group 63"/>
          <p:cNvGraphicFramePr>
            <a:graphicFrameLocks noGrp="1"/>
          </p:cNvGraphicFramePr>
          <p:nvPr/>
        </p:nvGraphicFramePr>
        <p:xfrm>
          <a:off x="2533650" y="771525"/>
          <a:ext cx="1649413" cy="2387601"/>
        </p:xfrm>
        <a:graphic>
          <a:graphicData uri="http://schemas.openxmlformats.org/drawingml/2006/table">
            <a:tbl>
              <a:tblPr/>
              <a:tblGrid>
                <a:gridCol w="550863"/>
                <a:gridCol w="506412"/>
                <a:gridCol w="592138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A=2.1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601" name="Group 97"/>
          <p:cNvGraphicFramePr>
            <a:graphicFrameLocks noGrp="1"/>
          </p:cNvGraphicFramePr>
          <p:nvPr/>
        </p:nvGraphicFramePr>
        <p:xfrm>
          <a:off x="6308725" y="755650"/>
          <a:ext cx="1649413" cy="2047876"/>
        </p:xfrm>
        <a:graphic>
          <a:graphicData uri="http://schemas.openxmlformats.org/drawingml/2006/table">
            <a:tbl>
              <a:tblPr/>
              <a:tblGrid>
                <a:gridCol w="550863"/>
                <a:gridCol w="504825"/>
                <a:gridCol w="59372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631" name="Group 127"/>
          <p:cNvGraphicFramePr>
            <a:graphicFrameLocks noGrp="1"/>
          </p:cNvGraphicFramePr>
          <p:nvPr/>
        </p:nvGraphicFramePr>
        <p:xfrm>
          <a:off x="704850" y="3257550"/>
          <a:ext cx="1649413" cy="2387601"/>
        </p:xfrm>
        <a:graphic>
          <a:graphicData uri="http://schemas.openxmlformats.org/drawingml/2006/table">
            <a:tbl>
              <a:tblPr/>
              <a:tblGrid>
                <a:gridCol w="550863"/>
                <a:gridCol w="522287"/>
                <a:gridCol w="576263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665" name="Group 161"/>
          <p:cNvGraphicFramePr>
            <a:graphicFrameLocks noGrp="1"/>
          </p:cNvGraphicFramePr>
          <p:nvPr/>
        </p:nvGraphicFramePr>
        <p:xfrm>
          <a:off x="4344988" y="3240088"/>
          <a:ext cx="1649412" cy="2727326"/>
        </p:xfrm>
        <a:graphic>
          <a:graphicData uri="http://schemas.openxmlformats.org/drawingml/2006/table">
            <a:tbl>
              <a:tblPr/>
              <a:tblGrid>
                <a:gridCol w="550862"/>
                <a:gridCol w="490538"/>
                <a:gridCol w="608012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B=5.2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703" name="Group 199"/>
          <p:cNvGraphicFramePr>
            <a:graphicFrameLocks noGrp="1"/>
          </p:cNvGraphicFramePr>
          <p:nvPr/>
        </p:nvGraphicFramePr>
        <p:xfrm>
          <a:off x="2516188" y="3240088"/>
          <a:ext cx="1649412" cy="2727326"/>
        </p:xfrm>
        <a:graphic>
          <a:graphicData uri="http://schemas.openxmlformats.org/drawingml/2006/table">
            <a:tbl>
              <a:tblPr/>
              <a:tblGrid>
                <a:gridCol w="550862"/>
                <a:gridCol w="523875"/>
                <a:gridCol w="57467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A=2.1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741" name="Group 237"/>
          <p:cNvGraphicFramePr>
            <a:graphicFrameLocks noGrp="1"/>
          </p:cNvGraphicFramePr>
          <p:nvPr/>
        </p:nvGraphicFramePr>
        <p:xfrm>
          <a:off x="6291263" y="3224213"/>
          <a:ext cx="1649412" cy="2387601"/>
        </p:xfrm>
        <a:graphic>
          <a:graphicData uri="http://schemas.openxmlformats.org/drawingml/2006/table">
            <a:tbl>
              <a:tblPr/>
              <a:tblGrid>
                <a:gridCol w="550862"/>
                <a:gridCol w="522288"/>
                <a:gridCol w="576262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826" name="AutoShape 271"/>
          <p:cNvSpPr>
            <a:spLocks noChangeArrowheads="1"/>
          </p:cNvSpPr>
          <p:nvPr/>
        </p:nvSpPr>
        <p:spPr bwMode="auto">
          <a:xfrm>
            <a:off x="8213725" y="1362075"/>
            <a:ext cx="485775" cy="3470275"/>
          </a:xfrm>
          <a:prstGeom prst="downArrow">
            <a:avLst>
              <a:gd name="adj1" fmla="val 50000"/>
              <a:gd name="adj2" fmla="val 17859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/>
              <a:t>Routing</a:t>
            </a:r>
            <a:br>
              <a:rPr lang="nb-NO"/>
            </a:b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nb-NO" sz="2400"/>
              <a:t>Routing adalah proses pengiriman informasi/data dari pengirim di suatu jaringan ke penerima yang berada di jaringan yang lain (melalui internetwork).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nb-NO" sz="2400"/>
              <a:t>Untuk dapat me-route paket, dibutuhkan Router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nb-NO" sz="2400"/>
              <a:t>Agar dapat me-route paket, Router minimal harus mengetahui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nb-NO"/>
              <a:t>Alamat (IP) Penerima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nb-NO"/>
              <a:t>Router tetangganya, yang dengan itu ia bisa mempelajari jaringan lebih luas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nb-NO"/>
              <a:t>Route/lintasan yang bisa dilewati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nb-NO"/>
              <a:t>Route terbaik ke setiap jaringan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nb-NO"/>
              <a:t>Informasi routing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6442837-D047-444B-9EE5-D26F67249795}" type="datetime3">
              <a:rPr lang="en-US"/>
              <a:pPr>
                <a:defRPr/>
              </a:pPr>
              <a:t>30 July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DF4EB1-5025-42DD-86E4-363E4C26C334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-71438"/>
            <a:ext cx="7772400" cy="77787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Distance Vector</a:t>
            </a:r>
          </a:p>
        </p:txBody>
      </p:sp>
      <p:sp>
        <p:nvSpPr>
          <p:cNvPr id="30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61A3DEC-6C85-4E6E-A36D-16A9DF9D3455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3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3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7C7A31-2642-4C61-A89F-F1A9ED1B5DED}" type="slidenum">
              <a:rPr lang="en-US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22531" name="Group 3"/>
          <p:cNvGraphicFramePr>
            <a:graphicFrameLocks noGrp="1"/>
          </p:cNvGraphicFramePr>
          <p:nvPr/>
        </p:nvGraphicFramePr>
        <p:xfrm>
          <a:off x="704850" y="3573463"/>
          <a:ext cx="1649413" cy="2727326"/>
        </p:xfrm>
        <a:graphic>
          <a:graphicData uri="http://schemas.openxmlformats.org/drawingml/2006/table">
            <a:tbl>
              <a:tblPr/>
              <a:tblGrid>
                <a:gridCol w="550863"/>
                <a:gridCol w="522287"/>
                <a:gridCol w="576263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569" name="Group 41"/>
          <p:cNvGraphicFramePr>
            <a:graphicFrameLocks noGrp="1"/>
          </p:cNvGraphicFramePr>
          <p:nvPr/>
        </p:nvGraphicFramePr>
        <p:xfrm>
          <a:off x="4344988" y="3556000"/>
          <a:ext cx="1649412" cy="2727326"/>
        </p:xfrm>
        <a:graphic>
          <a:graphicData uri="http://schemas.openxmlformats.org/drawingml/2006/table">
            <a:tbl>
              <a:tblPr/>
              <a:tblGrid>
                <a:gridCol w="550862"/>
                <a:gridCol w="490538"/>
                <a:gridCol w="608012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B=5.2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607" name="Group 79"/>
          <p:cNvGraphicFramePr>
            <a:graphicFrameLocks noGrp="1"/>
          </p:cNvGraphicFramePr>
          <p:nvPr/>
        </p:nvGraphicFramePr>
        <p:xfrm>
          <a:off x="2516188" y="3556000"/>
          <a:ext cx="1649412" cy="2727326"/>
        </p:xfrm>
        <a:graphic>
          <a:graphicData uri="http://schemas.openxmlformats.org/drawingml/2006/table">
            <a:tbl>
              <a:tblPr/>
              <a:tblGrid>
                <a:gridCol w="550862"/>
                <a:gridCol w="523875"/>
                <a:gridCol w="57467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A=2.1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645" name="Group 117"/>
          <p:cNvGraphicFramePr>
            <a:graphicFrameLocks noGrp="1"/>
          </p:cNvGraphicFramePr>
          <p:nvPr/>
        </p:nvGraphicFramePr>
        <p:xfrm>
          <a:off x="6291263" y="3540125"/>
          <a:ext cx="1649412" cy="2727326"/>
        </p:xfrm>
        <a:graphic>
          <a:graphicData uri="http://schemas.openxmlformats.org/drawingml/2006/table">
            <a:tbl>
              <a:tblPr/>
              <a:tblGrid>
                <a:gridCol w="550862"/>
                <a:gridCol w="522288"/>
                <a:gridCol w="576262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683" name="Group 155"/>
          <p:cNvGraphicFramePr>
            <a:graphicFrameLocks noGrp="1"/>
          </p:cNvGraphicFramePr>
          <p:nvPr/>
        </p:nvGraphicFramePr>
        <p:xfrm>
          <a:off x="688975" y="681038"/>
          <a:ext cx="1649413" cy="2387601"/>
        </p:xfrm>
        <a:graphic>
          <a:graphicData uri="http://schemas.openxmlformats.org/drawingml/2006/table">
            <a:tbl>
              <a:tblPr/>
              <a:tblGrid>
                <a:gridCol w="550863"/>
                <a:gridCol w="522287"/>
                <a:gridCol w="576263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717" name="Group 189"/>
          <p:cNvGraphicFramePr>
            <a:graphicFrameLocks noGrp="1"/>
          </p:cNvGraphicFramePr>
          <p:nvPr/>
        </p:nvGraphicFramePr>
        <p:xfrm>
          <a:off x="4329113" y="663575"/>
          <a:ext cx="1649412" cy="2727326"/>
        </p:xfrm>
        <a:graphic>
          <a:graphicData uri="http://schemas.openxmlformats.org/drawingml/2006/table">
            <a:tbl>
              <a:tblPr/>
              <a:tblGrid>
                <a:gridCol w="550862"/>
                <a:gridCol w="490538"/>
                <a:gridCol w="608012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B=5.2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C=3.1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755" name="Group 227"/>
          <p:cNvGraphicFramePr>
            <a:graphicFrameLocks noGrp="1"/>
          </p:cNvGraphicFramePr>
          <p:nvPr/>
        </p:nvGraphicFramePr>
        <p:xfrm>
          <a:off x="2500313" y="663575"/>
          <a:ext cx="1649412" cy="2727326"/>
        </p:xfrm>
        <a:graphic>
          <a:graphicData uri="http://schemas.openxmlformats.org/drawingml/2006/table">
            <a:tbl>
              <a:tblPr/>
              <a:tblGrid>
                <a:gridCol w="550862"/>
                <a:gridCol w="523875"/>
                <a:gridCol w="57467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A=2.1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793" name="Group 265"/>
          <p:cNvGraphicFramePr>
            <a:graphicFrameLocks noGrp="1"/>
          </p:cNvGraphicFramePr>
          <p:nvPr/>
        </p:nvGraphicFramePr>
        <p:xfrm>
          <a:off x="6275388" y="647700"/>
          <a:ext cx="1649412" cy="2387601"/>
        </p:xfrm>
        <a:graphic>
          <a:graphicData uri="http://schemas.openxmlformats.org/drawingml/2006/table">
            <a:tbl>
              <a:tblPr/>
              <a:tblGrid>
                <a:gridCol w="550862"/>
                <a:gridCol w="522288"/>
                <a:gridCol w="576262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878" name="AutoShape 299"/>
          <p:cNvSpPr>
            <a:spLocks noChangeArrowheads="1"/>
          </p:cNvSpPr>
          <p:nvPr/>
        </p:nvSpPr>
        <p:spPr bwMode="auto">
          <a:xfrm>
            <a:off x="8245475" y="1263650"/>
            <a:ext cx="315913" cy="4238625"/>
          </a:xfrm>
          <a:prstGeom prst="downArrow">
            <a:avLst>
              <a:gd name="adj1" fmla="val 50000"/>
              <a:gd name="adj2" fmla="val 33542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0"/>
            <a:ext cx="7772400" cy="1143000"/>
          </a:xfrm>
        </p:spPr>
        <p:txBody>
          <a:bodyPr/>
          <a:lstStyle/>
          <a:p>
            <a:r>
              <a:rPr lang="en-US" smtClean="0"/>
              <a:t>Distance Vector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759325" y="1033463"/>
            <a:ext cx="3665538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smtClean="0"/>
              <a:t>Exchange updates directly connected neighbors</a:t>
            </a:r>
          </a:p>
          <a:p>
            <a:r>
              <a:rPr lang="en-US" sz="2400" smtClean="0"/>
              <a:t>periodically (on the order of several seconds, RIP:25-35 second)</a:t>
            </a:r>
          </a:p>
          <a:p>
            <a:pPr lvl="1"/>
            <a:r>
              <a:rPr lang="en-US" smtClean="0"/>
              <a:t>	other node is still running</a:t>
            </a:r>
          </a:p>
          <a:p>
            <a:pPr lvl="1"/>
            <a:r>
              <a:rPr lang="en-US" smtClean="0"/>
              <a:t>	keep information</a:t>
            </a:r>
          </a:p>
          <a:p>
            <a:r>
              <a:rPr lang="en-US" sz="2400" smtClean="0"/>
              <a:t>whenever table changes (called </a:t>
            </a:r>
            <a:r>
              <a:rPr lang="en-US" sz="2400" i="1" smtClean="0"/>
              <a:t>triggered</a:t>
            </a:r>
            <a:r>
              <a:rPr lang="en-US" sz="2400" smtClean="0"/>
              <a:t> update)</a:t>
            </a:r>
          </a:p>
          <a:p>
            <a:endParaRPr lang="en-US" sz="2400" smtClean="0"/>
          </a:p>
        </p:txBody>
      </p:sp>
      <p:sp>
        <p:nvSpPr>
          <p:cNvPr id="1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B92790D-124F-4DF6-8346-98131E800143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1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1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B88374-59AF-4C2E-9F5E-1E8AF9F4F880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4895850" y="13557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5608" name="Freeform 5"/>
          <p:cNvSpPr>
            <a:spLocks/>
          </p:cNvSpPr>
          <p:nvPr/>
        </p:nvSpPr>
        <p:spPr bwMode="auto">
          <a:xfrm>
            <a:off x="279400" y="2759075"/>
            <a:ext cx="933450" cy="1663700"/>
          </a:xfrm>
          <a:custGeom>
            <a:avLst/>
            <a:gdLst>
              <a:gd name="T0" fmla="*/ 222 w 473"/>
              <a:gd name="T1" fmla="*/ 0 h 1059"/>
              <a:gd name="T2" fmla="*/ 2 w 473"/>
              <a:gd name="T3" fmla="*/ 911 h 1059"/>
              <a:gd name="T4" fmla="*/ 233 w 473"/>
              <a:gd name="T5" fmla="*/ 890 h 1059"/>
              <a:gd name="T6" fmla="*/ 473 w 473"/>
              <a:gd name="T7" fmla="*/ 984 h 1059"/>
              <a:gd name="T8" fmla="*/ 0 60000 65536"/>
              <a:gd name="T9" fmla="*/ 0 60000 65536"/>
              <a:gd name="T10" fmla="*/ 0 60000 65536"/>
              <a:gd name="T11" fmla="*/ 0 60000 65536"/>
              <a:gd name="T12" fmla="*/ 0 w 473"/>
              <a:gd name="T13" fmla="*/ 0 h 1059"/>
              <a:gd name="T14" fmla="*/ 473 w 473"/>
              <a:gd name="T15" fmla="*/ 1059 h 10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3" h="1059">
                <a:moveTo>
                  <a:pt x="222" y="0"/>
                </a:moveTo>
                <a:cubicBezTo>
                  <a:pt x="111" y="381"/>
                  <a:pt x="0" y="763"/>
                  <a:pt x="2" y="911"/>
                </a:cubicBezTo>
                <a:cubicBezTo>
                  <a:pt x="4" y="1059"/>
                  <a:pt x="155" y="878"/>
                  <a:pt x="233" y="890"/>
                </a:cubicBezTo>
                <a:cubicBezTo>
                  <a:pt x="311" y="902"/>
                  <a:pt x="392" y="943"/>
                  <a:pt x="473" y="9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3558" name="Group 6"/>
          <p:cNvGraphicFramePr>
            <a:graphicFrameLocks noGrp="1"/>
          </p:cNvGraphicFramePr>
          <p:nvPr/>
        </p:nvGraphicFramePr>
        <p:xfrm>
          <a:off x="1336675" y="3255963"/>
          <a:ext cx="1649413" cy="2727326"/>
        </p:xfrm>
        <a:graphic>
          <a:graphicData uri="http://schemas.openxmlformats.org/drawingml/2006/table">
            <a:tbl>
              <a:tblPr/>
              <a:tblGrid>
                <a:gridCol w="550863"/>
                <a:gridCol w="523875"/>
                <a:gridCol w="57467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A=2.1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D=3.2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5647" name="Group 44"/>
          <p:cNvGrpSpPr>
            <a:grpSpLocks/>
          </p:cNvGrpSpPr>
          <p:nvPr/>
        </p:nvGrpSpPr>
        <p:grpSpPr bwMode="auto">
          <a:xfrm>
            <a:off x="120650" y="795338"/>
            <a:ext cx="4456113" cy="2290762"/>
            <a:chOff x="76" y="501"/>
            <a:chExt cx="2807" cy="1443"/>
          </a:xfrm>
        </p:grpSpPr>
        <p:sp>
          <p:nvSpPr>
            <p:cNvPr id="25648" name="Text Box 45"/>
            <p:cNvSpPr txBox="1">
              <a:spLocks noChangeArrowheads="1"/>
            </p:cNvSpPr>
            <p:nvPr/>
          </p:nvSpPr>
          <p:spPr bwMode="auto">
            <a:xfrm>
              <a:off x="2653" y="764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US"/>
            </a:p>
          </p:txBody>
        </p:sp>
        <p:sp>
          <p:nvSpPr>
            <p:cNvPr id="25649" name="Text Box 46"/>
            <p:cNvSpPr txBox="1">
              <a:spLocks noChangeArrowheads="1"/>
            </p:cNvSpPr>
            <p:nvPr/>
          </p:nvSpPr>
          <p:spPr bwMode="auto">
            <a:xfrm>
              <a:off x="2076" y="1265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5.1</a:t>
              </a:r>
            </a:p>
          </p:txBody>
        </p:sp>
        <p:sp>
          <p:nvSpPr>
            <p:cNvPr id="25650" name="Text Box 47"/>
            <p:cNvSpPr txBox="1">
              <a:spLocks noChangeArrowheads="1"/>
            </p:cNvSpPr>
            <p:nvPr/>
          </p:nvSpPr>
          <p:spPr bwMode="auto">
            <a:xfrm>
              <a:off x="244" y="1288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2.2</a:t>
              </a:r>
            </a:p>
          </p:txBody>
        </p:sp>
        <p:sp>
          <p:nvSpPr>
            <p:cNvPr id="25651" name="Text Box 48"/>
            <p:cNvSpPr txBox="1">
              <a:spLocks noChangeArrowheads="1"/>
            </p:cNvSpPr>
            <p:nvPr/>
          </p:nvSpPr>
          <p:spPr bwMode="auto">
            <a:xfrm>
              <a:off x="2076" y="752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4.1</a:t>
              </a:r>
            </a:p>
          </p:txBody>
        </p:sp>
        <p:sp>
          <p:nvSpPr>
            <p:cNvPr id="25652" name="Text Box 49"/>
            <p:cNvSpPr txBox="1">
              <a:spLocks noChangeArrowheads="1"/>
            </p:cNvSpPr>
            <p:nvPr/>
          </p:nvSpPr>
          <p:spPr bwMode="auto">
            <a:xfrm>
              <a:off x="2056" y="993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5.2</a:t>
              </a:r>
            </a:p>
          </p:txBody>
        </p:sp>
        <p:sp>
          <p:nvSpPr>
            <p:cNvPr id="25653" name="Text Box 50"/>
            <p:cNvSpPr txBox="1">
              <a:spLocks noChangeArrowheads="1"/>
            </p:cNvSpPr>
            <p:nvPr/>
          </p:nvSpPr>
          <p:spPr bwMode="auto">
            <a:xfrm>
              <a:off x="706" y="637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1.1</a:t>
              </a:r>
            </a:p>
          </p:txBody>
        </p:sp>
        <p:sp>
          <p:nvSpPr>
            <p:cNvPr id="25654" name="Text Box 51"/>
            <p:cNvSpPr txBox="1">
              <a:spLocks noChangeArrowheads="1"/>
            </p:cNvSpPr>
            <p:nvPr/>
          </p:nvSpPr>
          <p:spPr bwMode="auto">
            <a:xfrm>
              <a:off x="246" y="930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2.1</a:t>
              </a:r>
            </a:p>
          </p:txBody>
        </p:sp>
        <p:sp>
          <p:nvSpPr>
            <p:cNvPr id="25655" name="Text Box 52"/>
            <p:cNvSpPr txBox="1">
              <a:spLocks noChangeArrowheads="1"/>
            </p:cNvSpPr>
            <p:nvPr/>
          </p:nvSpPr>
          <p:spPr bwMode="auto">
            <a:xfrm>
              <a:off x="612" y="1496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3.1</a:t>
              </a:r>
            </a:p>
          </p:txBody>
        </p:sp>
        <p:sp>
          <p:nvSpPr>
            <p:cNvPr id="25656" name="Text Box 53"/>
            <p:cNvSpPr txBox="1">
              <a:spLocks noChangeArrowheads="1"/>
            </p:cNvSpPr>
            <p:nvPr/>
          </p:nvSpPr>
          <p:spPr bwMode="auto">
            <a:xfrm>
              <a:off x="1491" y="1496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3.2</a:t>
              </a:r>
            </a:p>
          </p:txBody>
        </p:sp>
        <p:sp>
          <p:nvSpPr>
            <p:cNvPr id="25657" name="Text Box 54"/>
            <p:cNvSpPr txBox="1">
              <a:spLocks noChangeArrowheads="1"/>
            </p:cNvSpPr>
            <p:nvPr/>
          </p:nvSpPr>
          <p:spPr bwMode="auto">
            <a:xfrm>
              <a:off x="1815" y="1694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/>
                <a:t>6.1</a:t>
              </a:r>
            </a:p>
          </p:txBody>
        </p:sp>
        <p:sp>
          <p:nvSpPr>
            <p:cNvPr id="25658" name="Rectangle 55"/>
            <p:cNvSpPr>
              <a:spLocks noChangeArrowheads="1"/>
            </p:cNvSpPr>
            <p:nvPr/>
          </p:nvSpPr>
          <p:spPr bwMode="auto">
            <a:xfrm>
              <a:off x="1840" y="1523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/>
            </a:p>
          </p:txBody>
        </p:sp>
        <p:sp>
          <p:nvSpPr>
            <p:cNvPr id="25659" name="Freeform 56"/>
            <p:cNvSpPr>
              <a:spLocks/>
            </p:cNvSpPr>
            <p:nvPr/>
          </p:nvSpPr>
          <p:spPr bwMode="auto">
            <a:xfrm>
              <a:off x="1783" y="1485"/>
              <a:ext cx="176" cy="191"/>
            </a:xfrm>
            <a:custGeom>
              <a:avLst/>
              <a:gdLst>
                <a:gd name="T0" fmla="*/ 109 w 222"/>
                <a:gd name="T1" fmla="*/ 243 h 246"/>
                <a:gd name="T2" fmla="*/ 128 w 222"/>
                <a:gd name="T3" fmla="*/ 243 h 246"/>
                <a:gd name="T4" fmla="*/ 144 w 222"/>
                <a:gd name="T5" fmla="*/ 239 h 246"/>
                <a:gd name="T6" fmla="*/ 162 w 222"/>
                <a:gd name="T7" fmla="*/ 232 h 246"/>
                <a:gd name="T8" fmla="*/ 175 w 222"/>
                <a:gd name="T9" fmla="*/ 222 h 246"/>
                <a:gd name="T10" fmla="*/ 188 w 222"/>
                <a:gd name="T11" fmla="*/ 208 h 246"/>
                <a:gd name="T12" fmla="*/ 200 w 222"/>
                <a:gd name="T13" fmla="*/ 194 h 246"/>
                <a:gd name="T14" fmla="*/ 209 w 222"/>
                <a:gd name="T15" fmla="*/ 180 h 246"/>
                <a:gd name="T16" fmla="*/ 216 w 222"/>
                <a:gd name="T17" fmla="*/ 163 h 246"/>
                <a:gd name="T18" fmla="*/ 219 w 222"/>
                <a:gd name="T19" fmla="*/ 142 h 246"/>
                <a:gd name="T20" fmla="*/ 222 w 222"/>
                <a:gd name="T21" fmla="*/ 122 h 246"/>
                <a:gd name="T22" fmla="*/ 219 w 222"/>
                <a:gd name="T23" fmla="*/ 104 h 246"/>
                <a:gd name="T24" fmla="*/ 216 w 222"/>
                <a:gd name="T25" fmla="*/ 83 h 246"/>
                <a:gd name="T26" fmla="*/ 209 w 222"/>
                <a:gd name="T27" fmla="*/ 66 h 246"/>
                <a:gd name="T28" fmla="*/ 200 w 222"/>
                <a:gd name="T29" fmla="*/ 52 h 246"/>
                <a:gd name="T30" fmla="*/ 188 w 222"/>
                <a:gd name="T31" fmla="*/ 35 h 246"/>
                <a:gd name="T32" fmla="*/ 175 w 222"/>
                <a:gd name="T33" fmla="*/ 25 h 246"/>
                <a:gd name="T34" fmla="*/ 162 w 222"/>
                <a:gd name="T35" fmla="*/ 14 h 246"/>
                <a:gd name="T36" fmla="*/ 144 w 222"/>
                <a:gd name="T37" fmla="*/ 7 h 246"/>
                <a:gd name="T38" fmla="*/ 128 w 222"/>
                <a:gd name="T39" fmla="*/ 4 h 246"/>
                <a:gd name="T40" fmla="*/ 109 w 222"/>
                <a:gd name="T41" fmla="*/ 0 h 246"/>
                <a:gd name="T42" fmla="*/ 94 w 222"/>
                <a:gd name="T43" fmla="*/ 4 h 246"/>
                <a:gd name="T44" fmla="*/ 75 w 222"/>
                <a:gd name="T45" fmla="*/ 7 h 246"/>
                <a:gd name="T46" fmla="*/ 59 w 222"/>
                <a:gd name="T47" fmla="*/ 14 h 246"/>
                <a:gd name="T48" fmla="*/ 44 w 222"/>
                <a:gd name="T49" fmla="*/ 25 h 246"/>
                <a:gd name="T50" fmla="*/ 31 w 222"/>
                <a:gd name="T51" fmla="*/ 35 h 246"/>
                <a:gd name="T52" fmla="*/ 22 w 222"/>
                <a:gd name="T53" fmla="*/ 52 h 246"/>
                <a:gd name="T54" fmla="*/ 12 w 222"/>
                <a:gd name="T55" fmla="*/ 66 h 246"/>
                <a:gd name="T56" fmla="*/ 6 w 222"/>
                <a:gd name="T57" fmla="*/ 83 h 246"/>
                <a:gd name="T58" fmla="*/ 0 w 222"/>
                <a:gd name="T59" fmla="*/ 104 h 246"/>
                <a:gd name="T60" fmla="*/ 0 w 222"/>
                <a:gd name="T61" fmla="*/ 122 h 246"/>
                <a:gd name="T62" fmla="*/ 0 w 222"/>
                <a:gd name="T63" fmla="*/ 142 h 246"/>
                <a:gd name="T64" fmla="*/ 6 w 222"/>
                <a:gd name="T65" fmla="*/ 163 h 246"/>
                <a:gd name="T66" fmla="*/ 12 w 222"/>
                <a:gd name="T67" fmla="*/ 180 h 246"/>
                <a:gd name="T68" fmla="*/ 22 w 222"/>
                <a:gd name="T69" fmla="*/ 194 h 246"/>
                <a:gd name="T70" fmla="*/ 31 w 222"/>
                <a:gd name="T71" fmla="*/ 208 h 246"/>
                <a:gd name="T72" fmla="*/ 44 w 222"/>
                <a:gd name="T73" fmla="*/ 222 h 246"/>
                <a:gd name="T74" fmla="*/ 59 w 222"/>
                <a:gd name="T75" fmla="*/ 232 h 246"/>
                <a:gd name="T76" fmla="*/ 75 w 222"/>
                <a:gd name="T77" fmla="*/ 239 h 246"/>
                <a:gd name="T78" fmla="*/ 94 w 222"/>
                <a:gd name="T79" fmla="*/ 243 h 246"/>
                <a:gd name="T80" fmla="*/ 109 w 222"/>
                <a:gd name="T81" fmla="*/ 246 h 246"/>
                <a:gd name="T82" fmla="*/ 109 w 222"/>
                <a:gd name="T83" fmla="*/ 246 h 24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2"/>
                <a:gd name="T127" fmla="*/ 0 h 246"/>
                <a:gd name="T128" fmla="*/ 222 w 222"/>
                <a:gd name="T129" fmla="*/ 246 h 24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2" h="246">
                  <a:moveTo>
                    <a:pt x="109" y="243"/>
                  </a:moveTo>
                  <a:lnTo>
                    <a:pt x="128" y="243"/>
                  </a:lnTo>
                  <a:lnTo>
                    <a:pt x="144" y="239"/>
                  </a:lnTo>
                  <a:lnTo>
                    <a:pt x="162" y="232"/>
                  </a:lnTo>
                  <a:lnTo>
                    <a:pt x="175" y="222"/>
                  </a:lnTo>
                  <a:lnTo>
                    <a:pt x="188" y="208"/>
                  </a:lnTo>
                  <a:lnTo>
                    <a:pt x="200" y="194"/>
                  </a:lnTo>
                  <a:lnTo>
                    <a:pt x="209" y="180"/>
                  </a:lnTo>
                  <a:lnTo>
                    <a:pt x="216" y="163"/>
                  </a:lnTo>
                  <a:lnTo>
                    <a:pt x="219" y="142"/>
                  </a:lnTo>
                  <a:lnTo>
                    <a:pt x="222" y="122"/>
                  </a:lnTo>
                  <a:lnTo>
                    <a:pt x="219" y="104"/>
                  </a:lnTo>
                  <a:lnTo>
                    <a:pt x="216" y="83"/>
                  </a:lnTo>
                  <a:lnTo>
                    <a:pt x="209" y="66"/>
                  </a:lnTo>
                  <a:lnTo>
                    <a:pt x="200" y="52"/>
                  </a:lnTo>
                  <a:lnTo>
                    <a:pt x="188" y="35"/>
                  </a:lnTo>
                  <a:lnTo>
                    <a:pt x="175" y="25"/>
                  </a:lnTo>
                  <a:lnTo>
                    <a:pt x="162" y="14"/>
                  </a:lnTo>
                  <a:lnTo>
                    <a:pt x="144" y="7"/>
                  </a:lnTo>
                  <a:lnTo>
                    <a:pt x="128" y="4"/>
                  </a:lnTo>
                  <a:lnTo>
                    <a:pt x="109" y="0"/>
                  </a:lnTo>
                  <a:lnTo>
                    <a:pt x="94" y="4"/>
                  </a:lnTo>
                  <a:lnTo>
                    <a:pt x="75" y="7"/>
                  </a:lnTo>
                  <a:lnTo>
                    <a:pt x="59" y="14"/>
                  </a:lnTo>
                  <a:lnTo>
                    <a:pt x="44" y="25"/>
                  </a:lnTo>
                  <a:lnTo>
                    <a:pt x="31" y="35"/>
                  </a:lnTo>
                  <a:lnTo>
                    <a:pt x="22" y="52"/>
                  </a:lnTo>
                  <a:lnTo>
                    <a:pt x="12" y="66"/>
                  </a:lnTo>
                  <a:lnTo>
                    <a:pt x="6" y="83"/>
                  </a:lnTo>
                  <a:lnTo>
                    <a:pt x="0" y="104"/>
                  </a:lnTo>
                  <a:lnTo>
                    <a:pt x="0" y="122"/>
                  </a:lnTo>
                  <a:lnTo>
                    <a:pt x="0" y="142"/>
                  </a:lnTo>
                  <a:lnTo>
                    <a:pt x="6" y="163"/>
                  </a:lnTo>
                  <a:lnTo>
                    <a:pt x="12" y="180"/>
                  </a:lnTo>
                  <a:lnTo>
                    <a:pt x="22" y="194"/>
                  </a:lnTo>
                  <a:lnTo>
                    <a:pt x="31" y="208"/>
                  </a:lnTo>
                  <a:lnTo>
                    <a:pt x="44" y="222"/>
                  </a:lnTo>
                  <a:lnTo>
                    <a:pt x="59" y="232"/>
                  </a:lnTo>
                  <a:lnTo>
                    <a:pt x="75" y="239"/>
                  </a:lnTo>
                  <a:lnTo>
                    <a:pt x="94" y="243"/>
                  </a:lnTo>
                  <a:lnTo>
                    <a:pt x="109" y="24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0" name="Rectangle 57"/>
            <p:cNvSpPr>
              <a:spLocks noChangeArrowheads="1"/>
            </p:cNvSpPr>
            <p:nvPr/>
          </p:nvSpPr>
          <p:spPr bwMode="auto">
            <a:xfrm>
              <a:off x="480" y="1526"/>
              <a:ext cx="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/>
                <a:t>C</a:t>
              </a:r>
            </a:p>
          </p:txBody>
        </p:sp>
        <p:sp>
          <p:nvSpPr>
            <p:cNvPr id="25661" name="Freeform 58"/>
            <p:cNvSpPr>
              <a:spLocks/>
            </p:cNvSpPr>
            <p:nvPr/>
          </p:nvSpPr>
          <p:spPr bwMode="auto">
            <a:xfrm>
              <a:off x="419" y="1485"/>
              <a:ext cx="175" cy="191"/>
            </a:xfrm>
            <a:custGeom>
              <a:avLst/>
              <a:gdLst>
                <a:gd name="T0" fmla="*/ 109 w 222"/>
                <a:gd name="T1" fmla="*/ 243 h 246"/>
                <a:gd name="T2" fmla="*/ 128 w 222"/>
                <a:gd name="T3" fmla="*/ 243 h 246"/>
                <a:gd name="T4" fmla="*/ 147 w 222"/>
                <a:gd name="T5" fmla="*/ 239 h 246"/>
                <a:gd name="T6" fmla="*/ 162 w 222"/>
                <a:gd name="T7" fmla="*/ 232 h 246"/>
                <a:gd name="T8" fmla="*/ 178 w 222"/>
                <a:gd name="T9" fmla="*/ 222 h 246"/>
                <a:gd name="T10" fmla="*/ 191 w 222"/>
                <a:gd name="T11" fmla="*/ 208 h 246"/>
                <a:gd name="T12" fmla="*/ 200 w 222"/>
                <a:gd name="T13" fmla="*/ 194 h 246"/>
                <a:gd name="T14" fmla="*/ 209 w 222"/>
                <a:gd name="T15" fmla="*/ 180 h 246"/>
                <a:gd name="T16" fmla="*/ 216 w 222"/>
                <a:gd name="T17" fmla="*/ 163 h 246"/>
                <a:gd name="T18" fmla="*/ 222 w 222"/>
                <a:gd name="T19" fmla="*/ 142 h 246"/>
                <a:gd name="T20" fmla="*/ 222 w 222"/>
                <a:gd name="T21" fmla="*/ 122 h 246"/>
                <a:gd name="T22" fmla="*/ 222 w 222"/>
                <a:gd name="T23" fmla="*/ 104 h 246"/>
                <a:gd name="T24" fmla="*/ 216 w 222"/>
                <a:gd name="T25" fmla="*/ 83 h 246"/>
                <a:gd name="T26" fmla="*/ 209 w 222"/>
                <a:gd name="T27" fmla="*/ 66 h 246"/>
                <a:gd name="T28" fmla="*/ 200 w 222"/>
                <a:gd name="T29" fmla="*/ 52 h 246"/>
                <a:gd name="T30" fmla="*/ 191 w 222"/>
                <a:gd name="T31" fmla="*/ 35 h 246"/>
                <a:gd name="T32" fmla="*/ 178 w 222"/>
                <a:gd name="T33" fmla="*/ 25 h 246"/>
                <a:gd name="T34" fmla="*/ 162 w 222"/>
                <a:gd name="T35" fmla="*/ 14 h 246"/>
                <a:gd name="T36" fmla="*/ 147 w 222"/>
                <a:gd name="T37" fmla="*/ 7 h 246"/>
                <a:gd name="T38" fmla="*/ 128 w 222"/>
                <a:gd name="T39" fmla="*/ 4 h 246"/>
                <a:gd name="T40" fmla="*/ 112 w 222"/>
                <a:gd name="T41" fmla="*/ 0 h 246"/>
                <a:gd name="T42" fmla="*/ 94 w 222"/>
                <a:gd name="T43" fmla="*/ 4 h 246"/>
                <a:gd name="T44" fmla="*/ 75 w 222"/>
                <a:gd name="T45" fmla="*/ 7 h 246"/>
                <a:gd name="T46" fmla="*/ 59 w 222"/>
                <a:gd name="T47" fmla="*/ 14 h 246"/>
                <a:gd name="T48" fmla="*/ 47 w 222"/>
                <a:gd name="T49" fmla="*/ 25 h 246"/>
                <a:gd name="T50" fmla="*/ 34 w 222"/>
                <a:gd name="T51" fmla="*/ 35 h 246"/>
                <a:gd name="T52" fmla="*/ 22 w 222"/>
                <a:gd name="T53" fmla="*/ 52 h 246"/>
                <a:gd name="T54" fmla="*/ 12 w 222"/>
                <a:gd name="T55" fmla="*/ 66 h 246"/>
                <a:gd name="T56" fmla="*/ 6 w 222"/>
                <a:gd name="T57" fmla="*/ 83 h 246"/>
                <a:gd name="T58" fmla="*/ 3 w 222"/>
                <a:gd name="T59" fmla="*/ 104 h 246"/>
                <a:gd name="T60" fmla="*/ 0 w 222"/>
                <a:gd name="T61" fmla="*/ 122 h 246"/>
                <a:gd name="T62" fmla="*/ 3 w 222"/>
                <a:gd name="T63" fmla="*/ 142 h 246"/>
                <a:gd name="T64" fmla="*/ 6 w 222"/>
                <a:gd name="T65" fmla="*/ 163 h 246"/>
                <a:gd name="T66" fmla="*/ 12 w 222"/>
                <a:gd name="T67" fmla="*/ 180 h 246"/>
                <a:gd name="T68" fmla="*/ 22 w 222"/>
                <a:gd name="T69" fmla="*/ 194 h 246"/>
                <a:gd name="T70" fmla="*/ 34 w 222"/>
                <a:gd name="T71" fmla="*/ 208 h 246"/>
                <a:gd name="T72" fmla="*/ 47 w 222"/>
                <a:gd name="T73" fmla="*/ 222 h 246"/>
                <a:gd name="T74" fmla="*/ 59 w 222"/>
                <a:gd name="T75" fmla="*/ 232 h 246"/>
                <a:gd name="T76" fmla="*/ 75 w 222"/>
                <a:gd name="T77" fmla="*/ 239 h 246"/>
                <a:gd name="T78" fmla="*/ 94 w 222"/>
                <a:gd name="T79" fmla="*/ 243 h 246"/>
                <a:gd name="T80" fmla="*/ 112 w 222"/>
                <a:gd name="T81" fmla="*/ 246 h 246"/>
                <a:gd name="T82" fmla="*/ 112 w 222"/>
                <a:gd name="T83" fmla="*/ 246 h 24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2"/>
                <a:gd name="T127" fmla="*/ 0 h 246"/>
                <a:gd name="T128" fmla="*/ 222 w 222"/>
                <a:gd name="T129" fmla="*/ 246 h 24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2" h="246">
                  <a:moveTo>
                    <a:pt x="109" y="243"/>
                  </a:moveTo>
                  <a:lnTo>
                    <a:pt x="128" y="243"/>
                  </a:lnTo>
                  <a:lnTo>
                    <a:pt x="147" y="239"/>
                  </a:lnTo>
                  <a:lnTo>
                    <a:pt x="162" y="232"/>
                  </a:lnTo>
                  <a:lnTo>
                    <a:pt x="178" y="222"/>
                  </a:lnTo>
                  <a:lnTo>
                    <a:pt x="191" y="208"/>
                  </a:lnTo>
                  <a:lnTo>
                    <a:pt x="200" y="194"/>
                  </a:lnTo>
                  <a:lnTo>
                    <a:pt x="209" y="180"/>
                  </a:lnTo>
                  <a:lnTo>
                    <a:pt x="216" y="163"/>
                  </a:lnTo>
                  <a:lnTo>
                    <a:pt x="222" y="142"/>
                  </a:lnTo>
                  <a:lnTo>
                    <a:pt x="222" y="122"/>
                  </a:lnTo>
                  <a:lnTo>
                    <a:pt x="222" y="104"/>
                  </a:lnTo>
                  <a:lnTo>
                    <a:pt x="216" y="83"/>
                  </a:lnTo>
                  <a:lnTo>
                    <a:pt x="209" y="66"/>
                  </a:lnTo>
                  <a:lnTo>
                    <a:pt x="200" y="52"/>
                  </a:lnTo>
                  <a:lnTo>
                    <a:pt x="191" y="35"/>
                  </a:lnTo>
                  <a:lnTo>
                    <a:pt x="178" y="25"/>
                  </a:lnTo>
                  <a:lnTo>
                    <a:pt x="162" y="14"/>
                  </a:lnTo>
                  <a:lnTo>
                    <a:pt x="147" y="7"/>
                  </a:lnTo>
                  <a:lnTo>
                    <a:pt x="128" y="4"/>
                  </a:lnTo>
                  <a:lnTo>
                    <a:pt x="112" y="0"/>
                  </a:lnTo>
                  <a:lnTo>
                    <a:pt x="94" y="4"/>
                  </a:lnTo>
                  <a:lnTo>
                    <a:pt x="75" y="7"/>
                  </a:lnTo>
                  <a:lnTo>
                    <a:pt x="59" y="14"/>
                  </a:lnTo>
                  <a:lnTo>
                    <a:pt x="47" y="25"/>
                  </a:lnTo>
                  <a:lnTo>
                    <a:pt x="34" y="35"/>
                  </a:lnTo>
                  <a:lnTo>
                    <a:pt x="22" y="52"/>
                  </a:lnTo>
                  <a:lnTo>
                    <a:pt x="12" y="66"/>
                  </a:lnTo>
                  <a:lnTo>
                    <a:pt x="6" y="83"/>
                  </a:lnTo>
                  <a:lnTo>
                    <a:pt x="3" y="104"/>
                  </a:lnTo>
                  <a:lnTo>
                    <a:pt x="0" y="122"/>
                  </a:lnTo>
                  <a:lnTo>
                    <a:pt x="3" y="142"/>
                  </a:lnTo>
                  <a:lnTo>
                    <a:pt x="6" y="163"/>
                  </a:lnTo>
                  <a:lnTo>
                    <a:pt x="12" y="180"/>
                  </a:lnTo>
                  <a:lnTo>
                    <a:pt x="22" y="194"/>
                  </a:lnTo>
                  <a:lnTo>
                    <a:pt x="34" y="208"/>
                  </a:lnTo>
                  <a:lnTo>
                    <a:pt x="47" y="222"/>
                  </a:lnTo>
                  <a:lnTo>
                    <a:pt x="59" y="232"/>
                  </a:lnTo>
                  <a:lnTo>
                    <a:pt x="75" y="239"/>
                  </a:lnTo>
                  <a:lnTo>
                    <a:pt x="94" y="243"/>
                  </a:lnTo>
                  <a:lnTo>
                    <a:pt x="112" y="24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2" name="Rectangle 59"/>
            <p:cNvSpPr>
              <a:spLocks noChangeArrowheads="1"/>
            </p:cNvSpPr>
            <p:nvPr/>
          </p:nvSpPr>
          <p:spPr bwMode="auto">
            <a:xfrm>
              <a:off x="1694" y="1061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/>
                <a:t>5.0</a:t>
              </a:r>
            </a:p>
          </p:txBody>
        </p:sp>
        <p:sp>
          <p:nvSpPr>
            <p:cNvPr id="25663" name="Line 60"/>
            <p:cNvSpPr>
              <a:spLocks noChangeShapeType="1"/>
            </p:cNvSpPr>
            <p:nvPr/>
          </p:nvSpPr>
          <p:spPr bwMode="auto">
            <a:xfrm flipV="1">
              <a:off x="502" y="987"/>
              <a:ext cx="3" cy="4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4" name="Line 61"/>
            <p:cNvSpPr>
              <a:spLocks noChangeShapeType="1"/>
            </p:cNvSpPr>
            <p:nvPr/>
          </p:nvSpPr>
          <p:spPr bwMode="auto">
            <a:xfrm flipV="1">
              <a:off x="577" y="629"/>
              <a:ext cx="373" cy="2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5" name="Line 62"/>
            <p:cNvSpPr>
              <a:spLocks noChangeShapeType="1"/>
            </p:cNvSpPr>
            <p:nvPr/>
          </p:nvSpPr>
          <p:spPr bwMode="auto">
            <a:xfrm flipH="1">
              <a:off x="1946" y="1037"/>
              <a:ext cx="505" cy="4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6" name="Text Box 63"/>
            <p:cNvSpPr txBox="1">
              <a:spLocks noChangeArrowheads="1"/>
            </p:cNvSpPr>
            <p:nvPr/>
          </p:nvSpPr>
          <p:spPr bwMode="auto">
            <a:xfrm>
              <a:off x="1271" y="501"/>
              <a:ext cx="2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1.0</a:t>
              </a:r>
            </a:p>
          </p:txBody>
        </p:sp>
        <p:sp>
          <p:nvSpPr>
            <p:cNvPr id="25667" name="Text Box 64"/>
            <p:cNvSpPr txBox="1">
              <a:spLocks noChangeArrowheads="1"/>
            </p:cNvSpPr>
            <p:nvPr/>
          </p:nvSpPr>
          <p:spPr bwMode="auto">
            <a:xfrm>
              <a:off x="1061" y="1491"/>
              <a:ext cx="2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3.0</a:t>
              </a:r>
            </a:p>
          </p:txBody>
        </p:sp>
        <p:sp>
          <p:nvSpPr>
            <p:cNvPr id="25668" name="Text Box 65"/>
            <p:cNvSpPr txBox="1">
              <a:spLocks noChangeArrowheads="1"/>
            </p:cNvSpPr>
            <p:nvPr/>
          </p:nvSpPr>
          <p:spPr bwMode="auto">
            <a:xfrm>
              <a:off x="1784" y="607"/>
              <a:ext cx="2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4.0</a:t>
              </a:r>
            </a:p>
          </p:txBody>
        </p:sp>
        <p:sp>
          <p:nvSpPr>
            <p:cNvPr id="25669" name="Text Box 66"/>
            <p:cNvSpPr txBox="1">
              <a:spLocks noChangeArrowheads="1"/>
            </p:cNvSpPr>
            <p:nvPr/>
          </p:nvSpPr>
          <p:spPr bwMode="auto">
            <a:xfrm>
              <a:off x="879" y="1061"/>
              <a:ext cx="27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2.0</a:t>
              </a:r>
            </a:p>
          </p:txBody>
        </p:sp>
        <p:sp>
          <p:nvSpPr>
            <p:cNvPr id="25670" name="Line 67"/>
            <p:cNvSpPr>
              <a:spLocks noChangeShapeType="1"/>
            </p:cNvSpPr>
            <p:nvPr/>
          </p:nvSpPr>
          <p:spPr bwMode="auto">
            <a:xfrm>
              <a:off x="1940" y="1640"/>
              <a:ext cx="265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1" name="Line 68"/>
            <p:cNvSpPr>
              <a:spLocks noChangeShapeType="1"/>
            </p:cNvSpPr>
            <p:nvPr/>
          </p:nvSpPr>
          <p:spPr bwMode="auto">
            <a:xfrm flipH="1" flipV="1">
              <a:off x="2221" y="775"/>
              <a:ext cx="116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2" name="Line 69"/>
            <p:cNvSpPr>
              <a:spLocks noChangeShapeType="1"/>
            </p:cNvSpPr>
            <p:nvPr/>
          </p:nvSpPr>
          <p:spPr bwMode="auto">
            <a:xfrm>
              <a:off x="558" y="629"/>
              <a:ext cx="7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3" name="Line 70"/>
            <p:cNvSpPr>
              <a:spLocks noChangeShapeType="1"/>
            </p:cNvSpPr>
            <p:nvPr/>
          </p:nvSpPr>
          <p:spPr bwMode="auto">
            <a:xfrm>
              <a:off x="262" y="1233"/>
              <a:ext cx="69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4" name="Oval 71"/>
            <p:cNvSpPr>
              <a:spLocks noChangeArrowheads="1"/>
            </p:cNvSpPr>
            <p:nvPr/>
          </p:nvSpPr>
          <p:spPr bwMode="auto">
            <a:xfrm>
              <a:off x="624" y="1396"/>
              <a:ext cx="1141" cy="46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5" name="Line 72"/>
            <p:cNvSpPr>
              <a:spLocks noChangeShapeType="1"/>
            </p:cNvSpPr>
            <p:nvPr/>
          </p:nvSpPr>
          <p:spPr bwMode="auto">
            <a:xfrm>
              <a:off x="591" y="1599"/>
              <a:ext cx="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6" name="Line 73"/>
            <p:cNvSpPr>
              <a:spLocks noChangeShapeType="1"/>
            </p:cNvSpPr>
            <p:nvPr/>
          </p:nvSpPr>
          <p:spPr bwMode="auto">
            <a:xfrm>
              <a:off x="1757" y="1583"/>
              <a:ext cx="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7" name="Line 74"/>
            <p:cNvSpPr>
              <a:spLocks noChangeShapeType="1"/>
            </p:cNvSpPr>
            <p:nvPr/>
          </p:nvSpPr>
          <p:spPr bwMode="auto">
            <a:xfrm>
              <a:off x="1658" y="1241"/>
              <a:ext cx="69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8" name="Line 75"/>
            <p:cNvSpPr>
              <a:spLocks noChangeShapeType="1"/>
            </p:cNvSpPr>
            <p:nvPr/>
          </p:nvSpPr>
          <p:spPr bwMode="auto">
            <a:xfrm>
              <a:off x="2081" y="1868"/>
              <a:ext cx="69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9" name="Line 76"/>
            <p:cNvSpPr>
              <a:spLocks noChangeShapeType="1"/>
            </p:cNvSpPr>
            <p:nvPr/>
          </p:nvSpPr>
          <p:spPr bwMode="auto">
            <a:xfrm>
              <a:off x="1874" y="775"/>
              <a:ext cx="69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0" name="Text Box 77"/>
            <p:cNvSpPr txBox="1">
              <a:spLocks noChangeArrowheads="1"/>
            </p:cNvSpPr>
            <p:nvPr/>
          </p:nvSpPr>
          <p:spPr bwMode="auto">
            <a:xfrm>
              <a:off x="2448" y="1683"/>
              <a:ext cx="2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6.0</a:t>
              </a:r>
            </a:p>
          </p:txBody>
        </p:sp>
        <p:grpSp>
          <p:nvGrpSpPr>
            <p:cNvPr id="25681" name="Group 78"/>
            <p:cNvGrpSpPr>
              <a:grpSpLocks/>
            </p:cNvGrpSpPr>
            <p:nvPr/>
          </p:nvGrpSpPr>
          <p:grpSpPr bwMode="auto">
            <a:xfrm>
              <a:off x="76" y="1465"/>
              <a:ext cx="534" cy="327"/>
              <a:chOff x="921" y="774"/>
              <a:chExt cx="712" cy="492"/>
            </a:xfrm>
          </p:grpSpPr>
          <p:grpSp>
            <p:nvGrpSpPr>
              <p:cNvPr id="25706" name="Group 79"/>
              <p:cNvGrpSpPr>
                <a:grpSpLocks/>
              </p:cNvGrpSpPr>
              <p:nvPr/>
            </p:nvGrpSpPr>
            <p:grpSpPr bwMode="auto">
              <a:xfrm>
                <a:off x="921" y="774"/>
                <a:ext cx="712" cy="398"/>
                <a:chOff x="1445" y="785"/>
                <a:chExt cx="712" cy="398"/>
              </a:xfrm>
            </p:grpSpPr>
            <p:sp>
              <p:nvSpPr>
                <p:cNvPr id="25708" name="AutoShape 80"/>
                <p:cNvSpPr>
                  <a:spLocks noChangeArrowheads="1"/>
                </p:cNvSpPr>
                <p:nvPr/>
              </p:nvSpPr>
              <p:spPr bwMode="auto">
                <a:xfrm>
                  <a:off x="1445" y="785"/>
                  <a:ext cx="712" cy="398"/>
                </a:xfrm>
                <a:prstGeom prst="can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09" name="AutoShape 81"/>
                <p:cNvSpPr>
                  <a:spLocks noChangeArrowheads="1"/>
                </p:cNvSpPr>
                <p:nvPr/>
              </p:nvSpPr>
              <p:spPr bwMode="auto">
                <a:xfrm>
                  <a:off x="1529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10" name="AutoShape 82"/>
                <p:cNvSpPr>
                  <a:spLocks noChangeArrowheads="1"/>
                </p:cNvSpPr>
                <p:nvPr/>
              </p:nvSpPr>
              <p:spPr bwMode="auto">
                <a:xfrm flipH="1">
                  <a:off x="1875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11" name="AutoShape 83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770" y="795"/>
                  <a:ext cx="73" cy="67"/>
                </a:xfrm>
                <a:prstGeom prst="rightArrow">
                  <a:avLst>
                    <a:gd name="adj1" fmla="val 50000"/>
                    <a:gd name="adj2" fmla="val 2723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12" name="AutoShape 84"/>
                <p:cNvSpPr>
                  <a:spLocks noChangeArrowheads="1"/>
                </p:cNvSpPr>
                <p:nvPr/>
              </p:nvSpPr>
              <p:spPr bwMode="auto">
                <a:xfrm rot="-5400000" flipH="1" flipV="1">
                  <a:off x="1764" y="896"/>
                  <a:ext cx="83" cy="67"/>
                </a:xfrm>
                <a:prstGeom prst="rightArrow">
                  <a:avLst>
                    <a:gd name="adj1" fmla="val 50000"/>
                    <a:gd name="adj2" fmla="val 309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5707" name="Text Box 85"/>
              <p:cNvSpPr txBox="1">
                <a:spLocks noChangeArrowheads="1"/>
              </p:cNvSpPr>
              <p:nvPr/>
            </p:nvSpPr>
            <p:spPr bwMode="auto">
              <a:xfrm>
                <a:off x="1136" y="947"/>
                <a:ext cx="277" cy="3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b="1"/>
                  <a:t>C</a:t>
                </a:r>
              </a:p>
            </p:txBody>
          </p:sp>
        </p:grpSp>
        <p:grpSp>
          <p:nvGrpSpPr>
            <p:cNvPr id="25682" name="Group 86"/>
            <p:cNvGrpSpPr>
              <a:grpSpLocks/>
            </p:cNvGrpSpPr>
            <p:nvPr/>
          </p:nvGrpSpPr>
          <p:grpSpPr bwMode="auto">
            <a:xfrm>
              <a:off x="2349" y="848"/>
              <a:ext cx="534" cy="327"/>
              <a:chOff x="921" y="774"/>
              <a:chExt cx="712" cy="492"/>
            </a:xfrm>
          </p:grpSpPr>
          <p:grpSp>
            <p:nvGrpSpPr>
              <p:cNvPr id="25699" name="Group 87"/>
              <p:cNvGrpSpPr>
                <a:grpSpLocks/>
              </p:cNvGrpSpPr>
              <p:nvPr/>
            </p:nvGrpSpPr>
            <p:grpSpPr bwMode="auto">
              <a:xfrm>
                <a:off x="921" y="774"/>
                <a:ext cx="712" cy="398"/>
                <a:chOff x="1445" y="785"/>
                <a:chExt cx="712" cy="398"/>
              </a:xfrm>
            </p:grpSpPr>
            <p:sp>
              <p:nvSpPr>
                <p:cNvPr id="25701" name="AutoShape 88"/>
                <p:cNvSpPr>
                  <a:spLocks noChangeArrowheads="1"/>
                </p:cNvSpPr>
                <p:nvPr/>
              </p:nvSpPr>
              <p:spPr bwMode="auto">
                <a:xfrm>
                  <a:off x="1445" y="785"/>
                  <a:ext cx="712" cy="398"/>
                </a:xfrm>
                <a:prstGeom prst="can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02" name="AutoShape 89"/>
                <p:cNvSpPr>
                  <a:spLocks noChangeArrowheads="1"/>
                </p:cNvSpPr>
                <p:nvPr/>
              </p:nvSpPr>
              <p:spPr bwMode="auto">
                <a:xfrm>
                  <a:off x="1529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03" name="AutoShape 90"/>
                <p:cNvSpPr>
                  <a:spLocks noChangeArrowheads="1"/>
                </p:cNvSpPr>
                <p:nvPr/>
              </p:nvSpPr>
              <p:spPr bwMode="auto">
                <a:xfrm flipH="1">
                  <a:off x="1875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04" name="AutoShape 91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770" y="795"/>
                  <a:ext cx="73" cy="67"/>
                </a:xfrm>
                <a:prstGeom prst="rightArrow">
                  <a:avLst>
                    <a:gd name="adj1" fmla="val 50000"/>
                    <a:gd name="adj2" fmla="val 2723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05" name="AutoShape 92"/>
                <p:cNvSpPr>
                  <a:spLocks noChangeArrowheads="1"/>
                </p:cNvSpPr>
                <p:nvPr/>
              </p:nvSpPr>
              <p:spPr bwMode="auto">
                <a:xfrm rot="-5400000" flipH="1" flipV="1">
                  <a:off x="1764" y="896"/>
                  <a:ext cx="83" cy="67"/>
                </a:xfrm>
                <a:prstGeom prst="rightArrow">
                  <a:avLst>
                    <a:gd name="adj1" fmla="val 50000"/>
                    <a:gd name="adj2" fmla="val 309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5700" name="Text Box 93"/>
              <p:cNvSpPr txBox="1">
                <a:spLocks noChangeArrowheads="1"/>
              </p:cNvSpPr>
              <p:nvPr/>
            </p:nvSpPr>
            <p:spPr bwMode="auto">
              <a:xfrm>
                <a:off x="1136" y="947"/>
                <a:ext cx="268" cy="3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b="1"/>
                  <a:t>B</a:t>
                </a:r>
              </a:p>
            </p:txBody>
          </p:sp>
        </p:grpSp>
        <p:grpSp>
          <p:nvGrpSpPr>
            <p:cNvPr id="25683" name="Group 94"/>
            <p:cNvGrpSpPr>
              <a:grpSpLocks/>
            </p:cNvGrpSpPr>
            <p:nvPr/>
          </p:nvGrpSpPr>
          <p:grpSpPr bwMode="auto">
            <a:xfrm>
              <a:off x="210" y="712"/>
              <a:ext cx="534" cy="327"/>
              <a:chOff x="921" y="774"/>
              <a:chExt cx="712" cy="492"/>
            </a:xfrm>
          </p:grpSpPr>
          <p:grpSp>
            <p:nvGrpSpPr>
              <p:cNvPr id="25692" name="Group 95"/>
              <p:cNvGrpSpPr>
                <a:grpSpLocks/>
              </p:cNvGrpSpPr>
              <p:nvPr/>
            </p:nvGrpSpPr>
            <p:grpSpPr bwMode="auto">
              <a:xfrm>
                <a:off x="921" y="774"/>
                <a:ext cx="712" cy="398"/>
                <a:chOff x="1445" y="785"/>
                <a:chExt cx="712" cy="398"/>
              </a:xfrm>
            </p:grpSpPr>
            <p:sp>
              <p:nvSpPr>
                <p:cNvPr id="25694" name="AutoShape 96"/>
                <p:cNvSpPr>
                  <a:spLocks noChangeArrowheads="1"/>
                </p:cNvSpPr>
                <p:nvPr/>
              </p:nvSpPr>
              <p:spPr bwMode="auto">
                <a:xfrm>
                  <a:off x="1445" y="785"/>
                  <a:ext cx="712" cy="398"/>
                </a:xfrm>
                <a:prstGeom prst="can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95" name="AutoShape 97"/>
                <p:cNvSpPr>
                  <a:spLocks noChangeArrowheads="1"/>
                </p:cNvSpPr>
                <p:nvPr/>
              </p:nvSpPr>
              <p:spPr bwMode="auto">
                <a:xfrm>
                  <a:off x="1529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96" name="AutoShape 98"/>
                <p:cNvSpPr>
                  <a:spLocks noChangeArrowheads="1"/>
                </p:cNvSpPr>
                <p:nvPr/>
              </p:nvSpPr>
              <p:spPr bwMode="auto">
                <a:xfrm flipH="1">
                  <a:off x="1875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97" name="AutoShape 99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770" y="795"/>
                  <a:ext cx="73" cy="67"/>
                </a:xfrm>
                <a:prstGeom prst="rightArrow">
                  <a:avLst>
                    <a:gd name="adj1" fmla="val 50000"/>
                    <a:gd name="adj2" fmla="val 2723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98" name="AutoShape 100"/>
                <p:cNvSpPr>
                  <a:spLocks noChangeArrowheads="1"/>
                </p:cNvSpPr>
                <p:nvPr/>
              </p:nvSpPr>
              <p:spPr bwMode="auto">
                <a:xfrm rot="-5400000" flipH="1" flipV="1">
                  <a:off x="1764" y="896"/>
                  <a:ext cx="83" cy="67"/>
                </a:xfrm>
                <a:prstGeom prst="rightArrow">
                  <a:avLst>
                    <a:gd name="adj1" fmla="val 50000"/>
                    <a:gd name="adj2" fmla="val 309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5693" name="Text Box 101"/>
              <p:cNvSpPr txBox="1">
                <a:spLocks noChangeArrowheads="1"/>
              </p:cNvSpPr>
              <p:nvPr/>
            </p:nvSpPr>
            <p:spPr bwMode="auto">
              <a:xfrm>
                <a:off x="1136" y="947"/>
                <a:ext cx="277" cy="3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b="1"/>
                  <a:t>A</a:t>
                </a:r>
              </a:p>
            </p:txBody>
          </p:sp>
        </p:grpSp>
        <p:grpSp>
          <p:nvGrpSpPr>
            <p:cNvPr id="25684" name="Group 102"/>
            <p:cNvGrpSpPr>
              <a:grpSpLocks/>
            </p:cNvGrpSpPr>
            <p:nvPr/>
          </p:nvGrpSpPr>
          <p:grpSpPr bwMode="auto">
            <a:xfrm>
              <a:off x="1794" y="1445"/>
              <a:ext cx="534" cy="327"/>
              <a:chOff x="921" y="774"/>
              <a:chExt cx="712" cy="492"/>
            </a:xfrm>
          </p:grpSpPr>
          <p:grpSp>
            <p:nvGrpSpPr>
              <p:cNvPr id="25685" name="Group 103"/>
              <p:cNvGrpSpPr>
                <a:grpSpLocks/>
              </p:cNvGrpSpPr>
              <p:nvPr/>
            </p:nvGrpSpPr>
            <p:grpSpPr bwMode="auto">
              <a:xfrm>
                <a:off x="921" y="774"/>
                <a:ext cx="712" cy="398"/>
                <a:chOff x="1445" y="785"/>
                <a:chExt cx="712" cy="398"/>
              </a:xfrm>
            </p:grpSpPr>
            <p:sp>
              <p:nvSpPr>
                <p:cNvPr id="25687" name="AutoShape 104"/>
                <p:cNvSpPr>
                  <a:spLocks noChangeArrowheads="1"/>
                </p:cNvSpPr>
                <p:nvPr/>
              </p:nvSpPr>
              <p:spPr bwMode="auto">
                <a:xfrm>
                  <a:off x="1445" y="785"/>
                  <a:ext cx="712" cy="398"/>
                </a:xfrm>
                <a:prstGeom prst="can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88" name="AutoShape 105"/>
                <p:cNvSpPr>
                  <a:spLocks noChangeArrowheads="1"/>
                </p:cNvSpPr>
                <p:nvPr/>
              </p:nvSpPr>
              <p:spPr bwMode="auto">
                <a:xfrm>
                  <a:off x="1529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89" name="AutoShape 106"/>
                <p:cNvSpPr>
                  <a:spLocks noChangeArrowheads="1"/>
                </p:cNvSpPr>
                <p:nvPr/>
              </p:nvSpPr>
              <p:spPr bwMode="auto">
                <a:xfrm flipH="1">
                  <a:off x="1875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90" name="AutoShape 107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770" y="795"/>
                  <a:ext cx="73" cy="67"/>
                </a:xfrm>
                <a:prstGeom prst="rightArrow">
                  <a:avLst>
                    <a:gd name="adj1" fmla="val 50000"/>
                    <a:gd name="adj2" fmla="val 2723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91" name="AutoShape 108"/>
                <p:cNvSpPr>
                  <a:spLocks noChangeArrowheads="1"/>
                </p:cNvSpPr>
                <p:nvPr/>
              </p:nvSpPr>
              <p:spPr bwMode="auto">
                <a:xfrm rot="-5400000" flipH="1" flipV="1">
                  <a:off x="1764" y="896"/>
                  <a:ext cx="83" cy="67"/>
                </a:xfrm>
                <a:prstGeom prst="rightArrow">
                  <a:avLst>
                    <a:gd name="adj1" fmla="val 50000"/>
                    <a:gd name="adj2" fmla="val 309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5686" name="Text Box 109"/>
              <p:cNvSpPr txBox="1">
                <a:spLocks noChangeArrowheads="1"/>
              </p:cNvSpPr>
              <p:nvPr/>
            </p:nvSpPr>
            <p:spPr bwMode="auto">
              <a:xfrm>
                <a:off x="1136" y="947"/>
                <a:ext cx="277" cy="3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nb-NO" sz="1600" b="1"/>
                  <a:t>D</a:t>
                </a:r>
                <a:endParaRPr lang="en-US" sz="1600" b="1"/>
              </a:p>
            </p:txBody>
          </p:sp>
        </p:grp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0"/>
            <a:ext cx="7772400" cy="941388"/>
          </a:xfrm>
        </p:spPr>
        <p:txBody>
          <a:bodyPr/>
          <a:lstStyle/>
          <a:p>
            <a:r>
              <a:rPr lang="en-US" smtClean="0"/>
              <a:t>Update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043363" y="806450"/>
            <a:ext cx="4365625" cy="2219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400" smtClean="0"/>
              <a:t>Example 1</a:t>
            </a:r>
          </a:p>
          <a:p>
            <a:pPr lvl="1">
              <a:lnSpc>
                <a:spcPct val="90000"/>
              </a:lnSpc>
            </a:pPr>
            <a:r>
              <a:rPr lang="en-US" sz="1400" smtClean="0"/>
              <a:t>F detects that link to G has failed</a:t>
            </a:r>
          </a:p>
          <a:p>
            <a:pPr lvl="1">
              <a:lnSpc>
                <a:spcPct val="90000"/>
              </a:lnSpc>
            </a:pPr>
            <a:r>
              <a:rPr lang="en-US" sz="1400" smtClean="0"/>
              <a:t>F sets distance to G to infinity and sends update t o A</a:t>
            </a:r>
          </a:p>
          <a:p>
            <a:pPr lvl="1">
              <a:lnSpc>
                <a:spcPct val="90000"/>
              </a:lnSpc>
            </a:pPr>
            <a:r>
              <a:rPr lang="en-US" sz="1400" smtClean="0"/>
              <a:t>A sets distance to G to infinity since it uses F to reach G</a:t>
            </a:r>
          </a:p>
          <a:p>
            <a:pPr lvl="1">
              <a:lnSpc>
                <a:spcPct val="90000"/>
              </a:lnSpc>
            </a:pPr>
            <a:r>
              <a:rPr lang="en-US" sz="1400" smtClean="0"/>
              <a:t>A receives periodic update from C with 2-hop path to G</a:t>
            </a:r>
          </a:p>
          <a:p>
            <a:pPr lvl="1">
              <a:lnSpc>
                <a:spcPct val="90000"/>
              </a:lnSpc>
            </a:pPr>
            <a:r>
              <a:rPr lang="en-US" sz="1400" smtClean="0"/>
              <a:t>A sets distance to G to 3 and sends update to F</a:t>
            </a:r>
          </a:p>
          <a:p>
            <a:pPr lvl="1">
              <a:lnSpc>
                <a:spcPct val="90000"/>
              </a:lnSpc>
            </a:pPr>
            <a:r>
              <a:rPr lang="en-US" sz="1400" smtClean="0"/>
              <a:t>F decides it can reach G in 4 hops via A</a:t>
            </a:r>
          </a:p>
        </p:txBody>
      </p:sp>
      <p:sp>
        <p:nvSpPr>
          <p:cNvPr id="14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C68D5C6-8712-47A4-9344-06122E0FE994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1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1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4BF85-D774-4770-8383-5A3B35B7BB12}" type="slidenum">
              <a:rPr lang="en-US"/>
              <a:pPr>
                <a:defRPr/>
              </a:pPr>
              <a:t>22</a:t>
            </a:fld>
            <a:endParaRPr lang="en-US"/>
          </a:p>
        </p:txBody>
      </p:sp>
      <p:grpSp>
        <p:nvGrpSpPr>
          <p:cNvPr id="26631" name="Group 4"/>
          <p:cNvGrpSpPr>
            <a:grpSpLocks/>
          </p:cNvGrpSpPr>
          <p:nvPr/>
        </p:nvGrpSpPr>
        <p:grpSpPr bwMode="auto">
          <a:xfrm>
            <a:off x="842963" y="931863"/>
            <a:ext cx="2708275" cy="1579562"/>
            <a:chOff x="563" y="1510"/>
            <a:chExt cx="2418" cy="1498"/>
          </a:xfrm>
        </p:grpSpPr>
        <p:pic>
          <p:nvPicPr>
            <p:cNvPr id="26767" name="Picture 5" descr="F:\Peterson\PE04F14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3" y="1510"/>
              <a:ext cx="2418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768" name="Text Box 6"/>
            <p:cNvSpPr txBox="1">
              <a:spLocks noChangeArrowheads="1"/>
            </p:cNvSpPr>
            <p:nvPr/>
          </p:nvSpPr>
          <p:spPr bwMode="auto">
            <a:xfrm>
              <a:off x="1670" y="2248"/>
              <a:ext cx="904" cy="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Router</a:t>
              </a:r>
            </a:p>
          </p:txBody>
        </p:sp>
        <p:sp>
          <p:nvSpPr>
            <p:cNvPr id="26769" name="Line 7"/>
            <p:cNvSpPr>
              <a:spLocks noChangeShapeType="1"/>
            </p:cNvSpPr>
            <p:nvPr/>
          </p:nvSpPr>
          <p:spPr bwMode="auto">
            <a:xfrm flipV="1">
              <a:off x="2032" y="2042"/>
              <a:ext cx="94" cy="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1763713" y="2193925"/>
            <a:ext cx="514350" cy="4000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H="1">
            <a:off x="1946275" y="2160588"/>
            <a:ext cx="115888" cy="5492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314450" y="2459038"/>
            <a:ext cx="1196975" cy="0"/>
          </a:xfrm>
          <a:prstGeom prst="line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4587" name="Group 11"/>
          <p:cNvGraphicFramePr>
            <a:graphicFrameLocks noGrp="1"/>
          </p:cNvGraphicFramePr>
          <p:nvPr/>
        </p:nvGraphicFramePr>
        <p:xfrm>
          <a:off x="887413" y="3082925"/>
          <a:ext cx="1649412" cy="993776"/>
        </p:xfrm>
        <a:graphic>
          <a:graphicData uri="http://schemas.openxmlformats.org/drawingml/2006/table">
            <a:tbl>
              <a:tblPr/>
              <a:tblGrid>
                <a:gridCol w="550862"/>
                <a:gridCol w="549275"/>
                <a:gridCol w="54927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605" name="Group 29"/>
          <p:cNvGraphicFramePr>
            <a:graphicFrameLocks noGrp="1"/>
          </p:cNvGraphicFramePr>
          <p:nvPr/>
        </p:nvGraphicFramePr>
        <p:xfrm>
          <a:off x="3384550" y="3082925"/>
          <a:ext cx="1649413" cy="993776"/>
        </p:xfrm>
        <a:graphic>
          <a:graphicData uri="http://schemas.openxmlformats.org/drawingml/2006/table">
            <a:tbl>
              <a:tblPr/>
              <a:tblGrid>
                <a:gridCol w="550863"/>
                <a:gridCol w="549275"/>
                <a:gridCol w="54927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623" name="Group 47"/>
          <p:cNvGraphicFramePr>
            <a:graphicFrameLocks noGrp="1"/>
          </p:cNvGraphicFramePr>
          <p:nvPr/>
        </p:nvGraphicFramePr>
        <p:xfrm>
          <a:off x="6175375" y="3124200"/>
          <a:ext cx="1649413" cy="984251"/>
        </p:xfrm>
        <a:graphic>
          <a:graphicData uri="http://schemas.openxmlformats.org/drawingml/2006/table">
            <a:tbl>
              <a:tblPr/>
              <a:tblGrid>
                <a:gridCol w="550863"/>
                <a:gridCol w="549275"/>
                <a:gridCol w="549275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641" name="Group 65"/>
          <p:cNvGraphicFramePr>
            <a:graphicFrameLocks noGrp="1"/>
          </p:cNvGraphicFramePr>
          <p:nvPr/>
        </p:nvGraphicFramePr>
        <p:xfrm>
          <a:off x="6175375" y="4354513"/>
          <a:ext cx="1649413" cy="984251"/>
        </p:xfrm>
        <a:graphic>
          <a:graphicData uri="http://schemas.openxmlformats.org/drawingml/2006/table">
            <a:tbl>
              <a:tblPr/>
              <a:tblGrid>
                <a:gridCol w="550863"/>
                <a:gridCol w="549275"/>
                <a:gridCol w="549275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659" name="Group 83"/>
          <p:cNvGraphicFramePr>
            <a:graphicFrameLocks noGrp="1"/>
          </p:cNvGraphicFramePr>
          <p:nvPr/>
        </p:nvGraphicFramePr>
        <p:xfrm>
          <a:off x="3451225" y="4371975"/>
          <a:ext cx="1649413" cy="984251"/>
        </p:xfrm>
        <a:graphic>
          <a:graphicData uri="http://schemas.openxmlformats.org/drawingml/2006/table">
            <a:tbl>
              <a:tblPr/>
              <a:tblGrid>
                <a:gridCol w="550863"/>
                <a:gridCol w="549275"/>
                <a:gridCol w="549275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677" name="Group 101"/>
          <p:cNvGraphicFramePr>
            <a:graphicFrameLocks noGrp="1"/>
          </p:cNvGraphicFramePr>
          <p:nvPr/>
        </p:nvGraphicFramePr>
        <p:xfrm>
          <a:off x="857250" y="4391025"/>
          <a:ext cx="1649413" cy="984251"/>
        </p:xfrm>
        <a:graphic>
          <a:graphicData uri="http://schemas.openxmlformats.org/drawingml/2006/table">
            <a:tbl>
              <a:tblPr/>
              <a:tblGrid>
                <a:gridCol w="550863"/>
                <a:gridCol w="549275"/>
                <a:gridCol w="549275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743" name="AutoShape 119"/>
          <p:cNvSpPr>
            <a:spLocks noChangeArrowheads="1"/>
          </p:cNvSpPr>
          <p:nvPr/>
        </p:nvSpPr>
        <p:spPr bwMode="auto">
          <a:xfrm>
            <a:off x="2776538" y="3738563"/>
            <a:ext cx="398462" cy="333375"/>
          </a:xfrm>
          <a:prstGeom prst="rightArrow">
            <a:avLst>
              <a:gd name="adj1" fmla="val 50000"/>
              <a:gd name="adj2" fmla="val 298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44" name="AutoShape 120"/>
          <p:cNvSpPr>
            <a:spLocks noChangeArrowheads="1"/>
          </p:cNvSpPr>
          <p:nvPr/>
        </p:nvSpPr>
        <p:spPr bwMode="auto">
          <a:xfrm>
            <a:off x="5254625" y="3756025"/>
            <a:ext cx="765175" cy="384175"/>
          </a:xfrm>
          <a:prstGeom prst="rightArrow">
            <a:avLst>
              <a:gd name="adj1" fmla="val 50000"/>
              <a:gd name="adj2" fmla="val 4979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45" name="AutoShape 121"/>
          <p:cNvSpPr>
            <a:spLocks noChangeArrowheads="1"/>
          </p:cNvSpPr>
          <p:nvPr/>
        </p:nvSpPr>
        <p:spPr bwMode="auto">
          <a:xfrm>
            <a:off x="2776538" y="5035550"/>
            <a:ext cx="398462" cy="333375"/>
          </a:xfrm>
          <a:prstGeom prst="rightArrow">
            <a:avLst>
              <a:gd name="adj1" fmla="val 50000"/>
              <a:gd name="adj2" fmla="val 298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46" name="AutoShape 122"/>
          <p:cNvSpPr>
            <a:spLocks noChangeArrowheads="1"/>
          </p:cNvSpPr>
          <p:nvPr/>
        </p:nvSpPr>
        <p:spPr bwMode="auto">
          <a:xfrm>
            <a:off x="5270500" y="4968875"/>
            <a:ext cx="765175" cy="384175"/>
          </a:xfrm>
          <a:prstGeom prst="rightArrow">
            <a:avLst>
              <a:gd name="adj1" fmla="val 50000"/>
              <a:gd name="adj2" fmla="val 4979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4699" name="Group 123"/>
          <p:cNvGraphicFramePr>
            <a:graphicFrameLocks noGrp="1"/>
          </p:cNvGraphicFramePr>
          <p:nvPr/>
        </p:nvGraphicFramePr>
        <p:xfrm>
          <a:off x="6157913" y="5543550"/>
          <a:ext cx="1649412" cy="993776"/>
        </p:xfrm>
        <a:graphic>
          <a:graphicData uri="http://schemas.openxmlformats.org/drawingml/2006/table">
            <a:tbl>
              <a:tblPr/>
              <a:tblGrid>
                <a:gridCol w="550862"/>
                <a:gridCol w="549275"/>
                <a:gridCol w="54927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765" name="AutoShape 141"/>
          <p:cNvSpPr>
            <a:spLocks noChangeArrowheads="1"/>
          </p:cNvSpPr>
          <p:nvPr/>
        </p:nvSpPr>
        <p:spPr bwMode="auto">
          <a:xfrm>
            <a:off x="7978775" y="4854575"/>
            <a:ext cx="266700" cy="1446213"/>
          </a:xfrm>
          <a:prstGeom prst="curvedLeftArrow">
            <a:avLst>
              <a:gd name="adj1" fmla="val 108452"/>
              <a:gd name="adj2" fmla="val 216905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66" name="Text Box 142"/>
          <p:cNvSpPr txBox="1">
            <a:spLocks noChangeArrowheads="1"/>
          </p:cNvSpPr>
          <p:nvPr/>
        </p:nvSpPr>
        <p:spPr bwMode="auto">
          <a:xfrm>
            <a:off x="3116263" y="1911350"/>
            <a:ext cx="469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/>
              <a:t>x.0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76300"/>
          </a:xfrm>
        </p:spPr>
        <p:txBody>
          <a:bodyPr/>
          <a:lstStyle/>
          <a:p>
            <a:r>
              <a:rPr lang="en-US" smtClean="0"/>
              <a:t>Routing Loops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844925" y="884238"/>
            <a:ext cx="4464050" cy="2085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400" smtClean="0"/>
              <a:t>Example 2</a:t>
            </a:r>
          </a:p>
          <a:p>
            <a:pPr lvl="1">
              <a:lnSpc>
                <a:spcPct val="90000"/>
              </a:lnSpc>
            </a:pPr>
            <a:r>
              <a:rPr lang="en-US" sz="1400" smtClean="0"/>
              <a:t>link from A to E fails</a:t>
            </a:r>
          </a:p>
          <a:p>
            <a:pPr lvl="1">
              <a:lnSpc>
                <a:spcPct val="90000"/>
              </a:lnSpc>
            </a:pPr>
            <a:r>
              <a:rPr lang="en-US" sz="1400" smtClean="0"/>
              <a:t>A advertises distance of infinity to E</a:t>
            </a:r>
          </a:p>
          <a:p>
            <a:pPr lvl="1">
              <a:lnSpc>
                <a:spcPct val="90000"/>
              </a:lnSpc>
            </a:pPr>
            <a:r>
              <a:rPr lang="en-US" sz="1400" smtClean="0"/>
              <a:t>B and C advertise a distance of 2 to E</a:t>
            </a:r>
          </a:p>
          <a:p>
            <a:pPr lvl="1">
              <a:lnSpc>
                <a:spcPct val="90000"/>
              </a:lnSpc>
            </a:pPr>
            <a:r>
              <a:rPr lang="en-US" sz="1400" smtClean="0"/>
              <a:t>B decides it can reach E in 3 hops; advertises this to A</a:t>
            </a:r>
          </a:p>
          <a:p>
            <a:pPr lvl="1">
              <a:lnSpc>
                <a:spcPct val="90000"/>
              </a:lnSpc>
            </a:pPr>
            <a:r>
              <a:rPr lang="en-US" sz="1400" smtClean="0"/>
              <a:t>A decides it can read E in 4 hops; advertises this to C</a:t>
            </a:r>
          </a:p>
          <a:p>
            <a:pPr lvl="1">
              <a:lnSpc>
                <a:spcPct val="90000"/>
              </a:lnSpc>
            </a:pPr>
            <a:r>
              <a:rPr lang="en-US" sz="1400" smtClean="0"/>
              <a:t>C decides that it can reach E in 5 hops…</a:t>
            </a:r>
          </a:p>
          <a:p>
            <a:pPr>
              <a:lnSpc>
                <a:spcPct val="90000"/>
              </a:lnSpc>
            </a:pPr>
            <a:endParaRPr lang="en-US" sz="1400" smtClean="0"/>
          </a:p>
        </p:txBody>
      </p:sp>
      <p:sp>
        <p:nvSpPr>
          <p:cNvPr id="16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10DE4B2-4EB4-446C-B8C2-4373632C2C33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1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1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1EC842-9B83-4822-A5D2-2537C9D00DC2}" type="slidenum">
              <a:rPr lang="en-US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25765" name="Group 165"/>
          <p:cNvGraphicFramePr>
            <a:graphicFrameLocks noGrp="1"/>
          </p:cNvGraphicFramePr>
          <p:nvPr/>
        </p:nvGraphicFramePr>
        <p:xfrm>
          <a:off x="887413" y="3082925"/>
          <a:ext cx="1649412" cy="993776"/>
        </p:xfrm>
        <a:graphic>
          <a:graphicData uri="http://schemas.openxmlformats.org/drawingml/2006/table">
            <a:tbl>
              <a:tblPr/>
              <a:tblGrid>
                <a:gridCol w="550862"/>
                <a:gridCol w="549275"/>
                <a:gridCol w="54927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e.0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766" name="Group 166"/>
          <p:cNvGraphicFramePr>
            <a:graphicFrameLocks noGrp="1"/>
          </p:cNvGraphicFramePr>
          <p:nvPr/>
        </p:nvGraphicFramePr>
        <p:xfrm>
          <a:off x="3384550" y="3082925"/>
          <a:ext cx="1649413" cy="993776"/>
        </p:xfrm>
        <a:graphic>
          <a:graphicData uri="http://schemas.openxmlformats.org/drawingml/2006/table">
            <a:tbl>
              <a:tblPr/>
              <a:tblGrid>
                <a:gridCol w="550863"/>
                <a:gridCol w="549275"/>
                <a:gridCol w="54927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e.0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767" name="Group 167"/>
          <p:cNvGraphicFramePr>
            <a:graphicFrameLocks noGrp="1"/>
          </p:cNvGraphicFramePr>
          <p:nvPr/>
        </p:nvGraphicFramePr>
        <p:xfrm>
          <a:off x="6092825" y="3057525"/>
          <a:ext cx="1649413" cy="984251"/>
        </p:xfrm>
        <a:graphic>
          <a:graphicData uri="http://schemas.openxmlformats.org/drawingml/2006/table">
            <a:tbl>
              <a:tblPr/>
              <a:tblGrid>
                <a:gridCol w="550863"/>
                <a:gridCol w="549275"/>
                <a:gridCol w="549275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e.0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771" name="Group 171"/>
          <p:cNvGraphicFramePr>
            <a:graphicFrameLocks noGrp="1"/>
          </p:cNvGraphicFramePr>
          <p:nvPr/>
        </p:nvGraphicFramePr>
        <p:xfrm>
          <a:off x="6175375" y="4354513"/>
          <a:ext cx="1649413" cy="984251"/>
        </p:xfrm>
        <a:graphic>
          <a:graphicData uri="http://schemas.openxmlformats.org/drawingml/2006/table">
            <a:tbl>
              <a:tblPr/>
              <a:tblGrid>
                <a:gridCol w="550863"/>
                <a:gridCol w="549275"/>
                <a:gridCol w="549275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e.0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770" name="Group 170"/>
          <p:cNvGraphicFramePr>
            <a:graphicFrameLocks noGrp="1"/>
          </p:cNvGraphicFramePr>
          <p:nvPr/>
        </p:nvGraphicFramePr>
        <p:xfrm>
          <a:off x="3451225" y="4371975"/>
          <a:ext cx="1649413" cy="984251"/>
        </p:xfrm>
        <a:graphic>
          <a:graphicData uri="http://schemas.openxmlformats.org/drawingml/2006/table">
            <a:tbl>
              <a:tblPr/>
              <a:tblGrid>
                <a:gridCol w="550863"/>
                <a:gridCol w="549275"/>
                <a:gridCol w="549275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e.0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769" name="Group 169"/>
          <p:cNvGraphicFramePr>
            <a:graphicFrameLocks noGrp="1"/>
          </p:cNvGraphicFramePr>
          <p:nvPr/>
        </p:nvGraphicFramePr>
        <p:xfrm>
          <a:off x="839788" y="5370513"/>
          <a:ext cx="1649412" cy="984251"/>
        </p:xfrm>
        <a:graphic>
          <a:graphicData uri="http://schemas.openxmlformats.org/drawingml/2006/table">
            <a:tbl>
              <a:tblPr/>
              <a:tblGrid>
                <a:gridCol w="550862"/>
                <a:gridCol w="549275"/>
                <a:gridCol w="549275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e.0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63" name="AutoShape 118"/>
          <p:cNvSpPr>
            <a:spLocks noChangeArrowheads="1"/>
          </p:cNvSpPr>
          <p:nvPr/>
        </p:nvSpPr>
        <p:spPr bwMode="auto">
          <a:xfrm>
            <a:off x="2776538" y="3738563"/>
            <a:ext cx="398462" cy="333375"/>
          </a:xfrm>
          <a:prstGeom prst="rightArrow">
            <a:avLst>
              <a:gd name="adj1" fmla="val 50000"/>
              <a:gd name="adj2" fmla="val 298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64" name="AutoShape 119"/>
          <p:cNvSpPr>
            <a:spLocks noChangeArrowheads="1"/>
          </p:cNvSpPr>
          <p:nvPr/>
        </p:nvSpPr>
        <p:spPr bwMode="auto">
          <a:xfrm>
            <a:off x="2776538" y="5035550"/>
            <a:ext cx="398462" cy="333375"/>
          </a:xfrm>
          <a:prstGeom prst="rightArrow">
            <a:avLst>
              <a:gd name="adj1" fmla="val 50000"/>
              <a:gd name="adj2" fmla="val 298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65" name="AutoShape 120"/>
          <p:cNvSpPr>
            <a:spLocks noChangeArrowheads="1"/>
          </p:cNvSpPr>
          <p:nvPr/>
        </p:nvSpPr>
        <p:spPr bwMode="auto">
          <a:xfrm>
            <a:off x="5270500" y="4968875"/>
            <a:ext cx="765175" cy="384175"/>
          </a:xfrm>
          <a:prstGeom prst="rightArrow">
            <a:avLst>
              <a:gd name="adj1" fmla="val 50000"/>
              <a:gd name="adj2" fmla="val 4979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772" name="Group 172"/>
          <p:cNvGraphicFramePr>
            <a:graphicFrameLocks noGrp="1"/>
          </p:cNvGraphicFramePr>
          <p:nvPr/>
        </p:nvGraphicFramePr>
        <p:xfrm>
          <a:off x="6157913" y="5543550"/>
          <a:ext cx="1649412" cy="993776"/>
        </p:xfrm>
        <a:graphic>
          <a:graphicData uri="http://schemas.openxmlformats.org/drawingml/2006/table">
            <a:tbl>
              <a:tblPr/>
              <a:tblGrid>
                <a:gridCol w="550862"/>
                <a:gridCol w="549275"/>
                <a:gridCol w="54927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e.0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84" name="AutoShape 139"/>
          <p:cNvSpPr>
            <a:spLocks noChangeArrowheads="1"/>
          </p:cNvSpPr>
          <p:nvPr/>
        </p:nvSpPr>
        <p:spPr bwMode="auto">
          <a:xfrm>
            <a:off x="7978775" y="4854575"/>
            <a:ext cx="266700" cy="1446213"/>
          </a:xfrm>
          <a:prstGeom prst="curvedLeftArrow">
            <a:avLst>
              <a:gd name="adj1" fmla="val 108452"/>
              <a:gd name="adj2" fmla="val 216905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85" name="AutoShape 140"/>
          <p:cNvSpPr>
            <a:spLocks noChangeArrowheads="1"/>
          </p:cNvSpPr>
          <p:nvPr/>
        </p:nvSpPr>
        <p:spPr bwMode="auto">
          <a:xfrm flipH="1">
            <a:off x="4556125" y="5561013"/>
            <a:ext cx="765175" cy="673100"/>
          </a:xfrm>
          <a:custGeom>
            <a:avLst/>
            <a:gdLst>
              <a:gd name="T0" fmla="*/ 546569 w 21600"/>
              <a:gd name="T1" fmla="*/ 0 h 21600"/>
              <a:gd name="T2" fmla="*/ 327927 w 21600"/>
              <a:gd name="T3" fmla="*/ 224367 h 21600"/>
              <a:gd name="T4" fmla="*/ 0 w 21600"/>
              <a:gd name="T5" fmla="*/ 560948 h 21600"/>
              <a:gd name="T6" fmla="*/ 327927 w 21600"/>
              <a:gd name="T7" fmla="*/ 673100 h 21600"/>
              <a:gd name="T8" fmla="*/ 655854 w 21600"/>
              <a:gd name="T9" fmla="*/ 467431 h 21600"/>
              <a:gd name="T10" fmla="*/ 765175 w 21600"/>
              <a:gd name="T11" fmla="*/ 22436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86" name="Text Box 141"/>
          <p:cNvSpPr txBox="1">
            <a:spLocks noChangeArrowheads="1"/>
          </p:cNvSpPr>
          <p:nvPr/>
        </p:nvSpPr>
        <p:spPr bwMode="auto">
          <a:xfrm>
            <a:off x="3151188" y="5581650"/>
            <a:ext cx="2843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0000"/>
                </a:solidFill>
              </a:rPr>
              <a:t>FAIL &amp; UNSTABLE</a:t>
            </a:r>
          </a:p>
        </p:txBody>
      </p:sp>
      <p:graphicFrame>
        <p:nvGraphicFramePr>
          <p:cNvPr id="25768" name="Group 168"/>
          <p:cNvGraphicFramePr>
            <a:graphicFrameLocks noGrp="1"/>
          </p:cNvGraphicFramePr>
          <p:nvPr/>
        </p:nvGraphicFramePr>
        <p:xfrm>
          <a:off x="855663" y="4354513"/>
          <a:ext cx="1649412" cy="984251"/>
        </p:xfrm>
        <a:graphic>
          <a:graphicData uri="http://schemas.openxmlformats.org/drawingml/2006/table">
            <a:tbl>
              <a:tblPr/>
              <a:tblGrid>
                <a:gridCol w="550862"/>
                <a:gridCol w="549275"/>
                <a:gridCol w="549275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e.0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27805" name="AutoShape 160"/>
          <p:cNvSpPr>
            <a:spLocks noChangeArrowheads="1"/>
          </p:cNvSpPr>
          <p:nvPr/>
        </p:nvSpPr>
        <p:spPr bwMode="auto">
          <a:xfrm>
            <a:off x="5354638" y="3671888"/>
            <a:ext cx="398462" cy="333375"/>
          </a:xfrm>
          <a:prstGeom prst="rightArrow">
            <a:avLst>
              <a:gd name="adj1" fmla="val 50000"/>
              <a:gd name="adj2" fmla="val 298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806" name="AutoShape 161"/>
          <p:cNvSpPr>
            <a:spLocks noChangeArrowheads="1"/>
          </p:cNvSpPr>
          <p:nvPr/>
        </p:nvSpPr>
        <p:spPr bwMode="auto">
          <a:xfrm flipV="1">
            <a:off x="349250" y="5070475"/>
            <a:ext cx="347663" cy="1063625"/>
          </a:xfrm>
          <a:prstGeom prst="curvedRightArrow">
            <a:avLst>
              <a:gd name="adj1" fmla="val 61187"/>
              <a:gd name="adj2" fmla="val 12237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807" name="Group 164"/>
          <p:cNvGrpSpPr>
            <a:grpSpLocks/>
          </p:cNvGrpSpPr>
          <p:nvPr/>
        </p:nvGrpSpPr>
        <p:grpSpPr bwMode="auto">
          <a:xfrm>
            <a:off x="893763" y="1066800"/>
            <a:ext cx="3014662" cy="1744663"/>
            <a:chOff x="563" y="672"/>
            <a:chExt cx="1899" cy="1099"/>
          </a:xfrm>
        </p:grpSpPr>
        <p:pic>
          <p:nvPicPr>
            <p:cNvPr id="27808" name="Picture 5" descr="F:\Peterson\PE04F14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3" y="776"/>
              <a:ext cx="1706" cy="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809" name="Text Box 6"/>
            <p:cNvSpPr txBox="1">
              <a:spLocks noChangeArrowheads="1"/>
            </p:cNvSpPr>
            <p:nvPr/>
          </p:nvSpPr>
          <p:spPr bwMode="auto">
            <a:xfrm>
              <a:off x="1824" y="672"/>
              <a:ext cx="6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Router</a:t>
              </a:r>
            </a:p>
          </p:txBody>
        </p:sp>
        <p:sp>
          <p:nvSpPr>
            <p:cNvPr id="27810" name="Line 7"/>
            <p:cNvSpPr>
              <a:spLocks noChangeShapeType="1"/>
            </p:cNvSpPr>
            <p:nvPr/>
          </p:nvSpPr>
          <p:spPr bwMode="auto">
            <a:xfrm flipH="1">
              <a:off x="1776" y="912"/>
              <a:ext cx="19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11" name="Line 8"/>
            <p:cNvSpPr>
              <a:spLocks noChangeShapeType="1"/>
            </p:cNvSpPr>
            <p:nvPr/>
          </p:nvSpPr>
          <p:spPr bwMode="auto">
            <a:xfrm flipH="1">
              <a:off x="796" y="1236"/>
              <a:ext cx="209" cy="9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12" name="Line 9"/>
            <p:cNvSpPr>
              <a:spLocks noChangeShapeType="1"/>
            </p:cNvSpPr>
            <p:nvPr/>
          </p:nvSpPr>
          <p:spPr bwMode="auto">
            <a:xfrm>
              <a:off x="890" y="1162"/>
              <a:ext cx="32" cy="26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13" name="AutoShape 162"/>
            <p:cNvSpPr>
              <a:spLocks noChangeArrowheads="1"/>
            </p:cNvSpPr>
            <p:nvPr/>
          </p:nvSpPr>
          <p:spPr bwMode="auto">
            <a:xfrm>
              <a:off x="1248" y="1296"/>
              <a:ext cx="336" cy="288"/>
            </a:xfrm>
            <a:prstGeom prst="cloudCallout">
              <a:avLst>
                <a:gd name="adj1" fmla="val -9819"/>
                <a:gd name="adj2" fmla="val 1909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27814" name="Text Box 163"/>
            <p:cNvSpPr txBox="1">
              <a:spLocks noChangeArrowheads="1"/>
            </p:cNvSpPr>
            <p:nvPr/>
          </p:nvSpPr>
          <p:spPr bwMode="auto">
            <a:xfrm>
              <a:off x="1286" y="1287"/>
              <a:ext cx="26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600"/>
                <a:t>e.0</a:t>
              </a:r>
              <a:endParaRPr lang="en-US" sz="1600"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0"/>
            <a:ext cx="7772400" cy="11430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4000" smtClean="0"/>
              <a:t>Loop-</a:t>
            </a:r>
            <a:r>
              <a:rPr lang="en-US" smtClean="0"/>
              <a:t>Breaking</a:t>
            </a:r>
            <a:r>
              <a:rPr lang="en-US" sz="4000" smtClean="0"/>
              <a:t> Heuristics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100138" y="925513"/>
            <a:ext cx="6323012" cy="4230687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400"/>
              <a:t>Pencegahan :</a:t>
            </a:r>
          </a:p>
          <a:p>
            <a:pPr marL="274320" indent="-274320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/>
              <a:t>Set infinity to 16 (menjadi bermasalah jika jumlah network membesar dan menjadi lebih dari 16 router)</a:t>
            </a:r>
          </a:p>
          <a:p>
            <a:pPr marL="274320" indent="-274320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/>
              <a:t>Split horizon (misal: B mengirim routing update ke A, B tidak mengirim tabel (</a:t>
            </a:r>
            <a:r>
              <a:rPr lang="nb-NO" sz="2400"/>
              <a:t>e.0</a:t>
            </a:r>
            <a:r>
              <a:rPr lang="en-US" sz="2400"/>
              <a:t>,2,A) ke A karena routing itu berasal dari A)</a:t>
            </a:r>
          </a:p>
          <a:p>
            <a:pPr marL="274320" indent="-274320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/>
              <a:t>Split horizon with poison reverse (tabel (</a:t>
            </a:r>
            <a:r>
              <a:rPr lang="nb-NO" sz="2400"/>
              <a:t>e.0</a:t>
            </a:r>
            <a:r>
              <a:rPr lang="en-US" sz="2400"/>
              <a:t>,2) tetap dikirim oleh B ke A dengan tanda tertentu agar A tidak menggunakannya). </a:t>
            </a:r>
            <a:r>
              <a:rPr lang="en-US" sz="2400" b="1">
                <a:solidFill>
                  <a:srgbClr val="FF0000"/>
                </a:solidFill>
              </a:rPr>
              <a:t>Tetap bermasalah : waktu convergency menjadi lama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92BC961-9406-4C87-B184-9C36D7ABA50B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5E64B-453C-4619-8E31-B884C99F150C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69925" y="0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Routing Information Protocol (RIP)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852488" y="3392488"/>
            <a:ext cx="7089775" cy="823912"/>
          </a:xfrm>
        </p:spPr>
        <p:txBody>
          <a:bodyPr>
            <a:normAutofit fontScale="62500" lnSpcReduction="2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/>
              <a:t>Menggunakan Prinsip Distance Vector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/>
              <a:t>Beroperasi dengan UDP port 520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/>
              <a:t>Destination adalah Network, bukan Router</a:t>
            </a:r>
          </a:p>
        </p:txBody>
      </p:sp>
      <p:sp>
        <p:nvSpPr>
          <p:cNvPr id="6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C93F7CE-A254-41DD-A3EE-49055E26BBA6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6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86108-4FE5-4912-9ABE-66CAC31333AA}" type="slidenum">
              <a:rPr lang="en-US"/>
              <a:pPr>
                <a:defRPr/>
              </a:pPr>
              <a:t>25</a:t>
            </a:fld>
            <a:endParaRPr lang="en-US"/>
          </a:p>
        </p:txBody>
      </p:sp>
      <p:grpSp>
        <p:nvGrpSpPr>
          <p:cNvPr id="29703" name="Group 4"/>
          <p:cNvGrpSpPr>
            <a:grpSpLocks/>
          </p:cNvGrpSpPr>
          <p:nvPr/>
        </p:nvGrpSpPr>
        <p:grpSpPr bwMode="auto">
          <a:xfrm>
            <a:off x="796925" y="1122363"/>
            <a:ext cx="4294188" cy="2028825"/>
            <a:chOff x="502" y="707"/>
            <a:chExt cx="2705" cy="1278"/>
          </a:xfrm>
        </p:grpSpPr>
        <p:grpSp>
          <p:nvGrpSpPr>
            <p:cNvPr id="29704" name="Group 5"/>
            <p:cNvGrpSpPr>
              <a:grpSpLocks/>
            </p:cNvGrpSpPr>
            <p:nvPr/>
          </p:nvGrpSpPr>
          <p:grpSpPr bwMode="auto">
            <a:xfrm>
              <a:off x="724" y="707"/>
              <a:ext cx="2483" cy="1278"/>
              <a:chOff x="724" y="707"/>
              <a:chExt cx="2483" cy="1278"/>
            </a:xfrm>
          </p:grpSpPr>
          <p:sp>
            <p:nvSpPr>
              <p:cNvPr id="29737" name="Rectangle 6"/>
              <p:cNvSpPr>
                <a:spLocks noChangeArrowheads="1"/>
              </p:cNvSpPr>
              <p:nvPr/>
            </p:nvSpPr>
            <p:spPr bwMode="auto">
              <a:xfrm>
                <a:off x="2783" y="1015"/>
                <a:ext cx="75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40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/>
              </a:p>
            </p:txBody>
          </p:sp>
          <p:sp>
            <p:nvSpPr>
              <p:cNvPr id="29738" name="Freeform 7"/>
              <p:cNvSpPr>
                <a:spLocks/>
              </p:cNvSpPr>
              <p:nvPr/>
            </p:nvSpPr>
            <p:spPr bwMode="auto">
              <a:xfrm>
                <a:off x="2726" y="969"/>
                <a:ext cx="173" cy="192"/>
              </a:xfrm>
              <a:custGeom>
                <a:avLst/>
                <a:gdLst>
                  <a:gd name="T0" fmla="*/ 110 w 219"/>
                  <a:gd name="T1" fmla="*/ 242 h 246"/>
                  <a:gd name="T2" fmla="*/ 129 w 219"/>
                  <a:gd name="T3" fmla="*/ 242 h 246"/>
                  <a:gd name="T4" fmla="*/ 144 w 219"/>
                  <a:gd name="T5" fmla="*/ 239 h 246"/>
                  <a:gd name="T6" fmla="*/ 160 w 219"/>
                  <a:gd name="T7" fmla="*/ 232 h 246"/>
                  <a:gd name="T8" fmla="*/ 176 w 219"/>
                  <a:gd name="T9" fmla="*/ 222 h 246"/>
                  <a:gd name="T10" fmla="*/ 188 w 219"/>
                  <a:gd name="T11" fmla="*/ 208 h 246"/>
                  <a:gd name="T12" fmla="*/ 198 w 219"/>
                  <a:gd name="T13" fmla="*/ 194 h 246"/>
                  <a:gd name="T14" fmla="*/ 207 w 219"/>
                  <a:gd name="T15" fmla="*/ 180 h 246"/>
                  <a:gd name="T16" fmla="*/ 216 w 219"/>
                  <a:gd name="T17" fmla="*/ 163 h 246"/>
                  <a:gd name="T18" fmla="*/ 219 w 219"/>
                  <a:gd name="T19" fmla="*/ 142 h 246"/>
                  <a:gd name="T20" fmla="*/ 219 w 219"/>
                  <a:gd name="T21" fmla="*/ 121 h 246"/>
                  <a:gd name="T22" fmla="*/ 219 w 219"/>
                  <a:gd name="T23" fmla="*/ 104 h 246"/>
                  <a:gd name="T24" fmla="*/ 216 w 219"/>
                  <a:gd name="T25" fmla="*/ 83 h 246"/>
                  <a:gd name="T26" fmla="*/ 207 w 219"/>
                  <a:gd name="T27" fmla="*/ 66 h 246"/>
                  <a:gd name="T28" fmla="*/ 198 w 219"/>
                  <a:gd name="T29" fmla="*/ 52 h 246"/>
                  <a:gd name="T30" fmla="*/ 188 w 219"/>
                  <a:gd name="T31" fmla="*/ 35 h 246"/>
                  <a:gd name="T32" fmla="*/ 176 w 219"/>
                  <a:gd name="T33" fmla="*/ 24 h 246"/>
                  <a:gd name="T34" fmla="*/ 160 w 219"/>
                  <a:gd name="T35" fmla="*/ 14 h 246"/>
                  <a:gd name="T36" fmla="*/ 144 w 219"/>
                  <a:gd name="T37" fmla="*/ 7 h 246"/>
                  <a:gd name="T38" fmla="*/ 129 w 219"/>
                  <a:gd name="T39" fmla="*/ 4 h 246"/>
                  <a:gd name="T40" fmla="*/ 110 w 219"/>
                  <a:gd name="T41" fmla="*/ 0 h 246"/>
                  <a:gd name="T42" fmla="*/ 91 w 219"/>
                  <a:gd name="T43" fmla="*/ 4 h 246"/>
                  <a:gd name="T44" fmla="*/ 76 w 219"/>
                  <a:gd name="T45" fmla="*/ 7 h 246"/>
                  <a:gd name="T46" fmla="*/ 60 w 219"/>
                  <a:gd name="T47" fmla="*/ 14 h 246"/>
                  <a:gd name="T48" fmla="*/ 44 w 219"/>
                  <a:gd name="T49" fmla="*/ 24 h 246"/>
                  <a:gd name="T50" fmla="*/ 32 w 219"/>
                  <a:gd name="T51" fmla="*/ 35 h 246"/>
                  <a:gd name="T52" fmla="*/ 19 w 219"/>
                  <a:gd name="T53" fmla="*/ 52 h 246"/>
                  <a:gd name="T54" fmla="*/ 13 w 219"/>
                  <a:gd name="T55" fmla="*/ 66 h 246"/>
                  <a:gd name="T56" fmla="*/ 4 w 219"/>
                  <a:gd name="T57" fmla="*/ 83 h 246"/>
                  <a:gd name="T58" fmla="*/ 0 w 219"/>
                  <a:gd name="T59" fmla="*/ 104 h 246"/>
                  <a:gd name="T60" fmla="*/ 0 w 219"/>
                  <a:gd name="T61" fmla="*/ 121 h 246"/>
                  <a:gd name="T62" fmla="*/ 0 w 219"/>
                  <a:gd name="T63" fmla="*/ 142 h 246"/>
                  <a:gd name="T64" fmla="*/ 4 w 219"/>
                  <a:gd name="T65" fmla="*/ 163 h 246"/>
                  <a:gd name="T66" fmla="*/ 13 w 219"/>
                  <a:gd name="T67" fmla="*/ 180 h 246"/>
                  <a:gd name="T68" fmla="*/ 19 w 219"/>
                  <a:gd name="T69" fmla="*/ 194 h 246"/>
                  <a:gd name="T70" fmla="*/ 32 w 219"/>
                  <a:gd name="T71" fmla="*/ 208 h 246"/>
                  <a:gd name="T72" fmla="*/ 44 w 219"/>
                  <a:gd name="T73" fmla="*/ 222 h 246"/>
                  <a:gd name="T74" fmla="*/ 60 w 219"/>
                  <a:gd name="T75" fmla="*/ 232 h 246"/>
                  <a:gd name="T76" fmla="*/ 76 w 219"/>
                  <a:gd name="T77" fmla="*/ 239 h 246"/>
                  <a:gd name="T78" fmla="*/ 91 w 219"/>
                  <a:gd name="T79" fmla="*/ 242 h 246"/>
                  <a:gd name="T80" fmla="*/ 110 w 219"/>
                  <a:gd name="T81" fmla="*/ 246 h 246"/>
                  <a:gd name="T82" fmla="*/ 110 w 219"/>
                  <a:gd name="T83" fmla="*/ 246 h 24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19"/>
                  <a:gd name="T127" fmla="*/ 0 h 246"/>
                  <a:gd name="T128" fmla="*/ 219 w 219"/>
                  <a:gd name="T129" fmla="*/ 246 h 24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19" h="246">
                    <a:moveTo>
                      <a:pt x="110" y="242"/>
                    </a:moveTo>
                    <a:lnTo>
                      <a:pt x="129" y="242"/>
                    </a:lnTo>
                    <a:lnTo>
                      <a:pt x="144" y="239"/>
                    </a:lnTo>
                    <a:lnTo>
                      <a:pt x="160" y="232"/>
                    </a:lnTo>
                    <a:lnTo>
                      <a:pt x="176" y="222"/>
                    </a:lnTo>
                    <a:lnTo>
                      <a:pt x="188" y="208"/>
                    </a:lnTo>
                    <a:lnTo>
                      <a:pt x="198" y="194"/>
                    </a:lnTo>
                    <a:lnTo>
                      <a:pt x="207" y="180"/>
                    </a:lnTo>
                    <a:lnTo>
                      <a:pt x="216" y="163"/>
                    </a:lnTo>
                    <a:lnTo>
                      <a:pt x="219" y="142"/>
                    </a:lnTo>
                    <a:lnTo>
                      <a:pt x="219" y="121"/>
                    </a:lnTo>
                    <a:lnTo>
                      <a:pt x="219" y="104"/>
                    </a:lnTo>
                    <a:lnTo>
                      <a:pt x="216" y="83"/>
                    </a:lnTo>
                    <a:lnTo>
                      <a:pt x="207" y="66"/>
                    </a:lnTo>
                    <a:lnTo>
                      <a:pt x="198" y="52"/>
                    </a:lnTo>
                    <a:lnTo>
                      <a:pt x="188" y="35"/>
                    </a:lnTo>
                    <a:lnTo>
                      <a:pt x="176" y="24"/>
                    </a:lnTo>
                    <a:lnTo>
                      <a:pt x="160" y="14"/>
                    </a:lnTo>
                    <a:lnTo>
                      <a:pt x="144" y="7"/>
                    </a:lnTo>
                    <a:lnTo>
                      <a:pt x="129" y="4"/>
                    </a:lnTo>
                    <a:lnTo>
                      <a:pt x="110" y="0"/>
                    </a:lnTo>
                    <a:lnTo>
                      <a:pt x="91" y="4"/>
                    </a:lnTo>
                    <a:lnTo>
                      <a:pt x="76" y="7"/>
                    </a:lnTo>
                    <a:lnTo>
                      <a:pt x="60" y="14"/>
                    </a:lnTo>
                    <a:lnTo>
                      <a:pt x="44" y="24"/>
                    </a:lnTo>
                    <a:lnTo>
                      <a:pt x="32" y="35"/>
                    </a:lnTo>
                    <a:lnTo>
                      <a:pt x="19" y="52"/>
                    </a:lnTo>
                    <a:lnTo>
                      <a:pt x="13" y="66"/>
                    </a:lnTo>
                    <a:lnTo>
                      <a:pt x="4" y="83"/>
                    </a:lnTo>
                    <a:lnTo>
                      <a:pt x="0" y="104"/>
                    </a:lnTo>
                    <a:lnTo>
                      <a:pt x="0" y="121"/>
                    </a:lnTo>
                    <a:lnTo>
                      <a:pt x="0" y="142"/>
                    </a:lnTo>
                    <a:lnTo>
                      <a:pt x="4" y="163"/>
                    </a:lnTo>
                    <a:lnTo>
                      <a:pt x="13" y="180"/>
                    </a:lnTo>
                    <a:lnTo>
                      <a:pt x="19" y="194"/>
                    </a:lnTo>
                    <a:lnTo>
                      <a:pt x="32" y="208"/>
                    </a:lnTo>
                    <a:lnTo>
                      <a:pt x="44" y="222"/>
                    </a:lnTo>
                    <a:lnTo>
                      <a:pt x="60" y="232"/>
                    </a:lnTo>
                    <a:lnTo>
                      <a:pt x="76" y="239"/>
                    </a:lnTo>
                    <a:lnTo>
                      <a:pt x="91" y="242"/>
                    </a:lnTo>
                    <a:lnTo>
                      <a:pt x="110" y="24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9" name="Rectangle 8"/>
              <p:cNvSpPr>
                <a:spLocks noChangeArrowheads="1"/>
              </p:cNvSpPr>
              <p:nvPr/>
            </p:nvSpPr>
            <p:spPr bwMode="auto">
              <a:xfrm>
                <a:off x="2271" y="1613"/>
                <a:ext cx="81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400">
                    <a:solidFill>
                      <a:srgbClr val="000000"/>
                    </a:solidFill>
                    <a:latin typeface="Arial" charset="0"/>
                  </a:rPr>
                  <a:t>D</a:t>
                </a:r>
                <a:endParaRPr lang="en-US"/>
              </a:p>
            </p:txBody>
          </p:sp>
          <p:sp>
            <p:nvSpPr>
              <p:cNvPr id="29740" name="Freeform 9"/>
              <p:cNvSpPr>
                <a:spLocks/>
              </p:cNvSpPr>
              <p:nvPr/>
            </p:nvSpPr>
            <p:spPr bwMode="auto">
              <a:xfrm>
                <a:off x="2214" y="1575"/>
                <a:ext cx="176" cy="191"/>
              </a:xfrm>
              <a:custGeom>
                <a:avLst/>
                <a:gdLst>
                  <a:gd name="T0" fmla="*/ 109 w 222"/>
                  <a:gd name="T1" fmla="*/ 243 h 246"/>
                  <a:gd name="T2" fmla="*/ 128 w 222"/>
                  <a:gd name="T3" fmla="*/ 243 h 246"/>
                  <a:gd name="T4" fmla="*/ 144 w 222"/>
                  <a:gd name="T5" fmla="*/ 239 h 246"/>
                  <a:gd name="T6" fmla="*/ 162 w 222"/>
                  <a:gd name="T7" fmla="*/ 232 h 246"/>
                  <a:gd name="T8" fmla="*/ 175 w 222"/>
                  <a:gd name="T9" fmla="*/ 222 h 246"/>
                  <a:gd name="T10" fmla="*/ 188 w 222"/>
                  <a:gd name="T11" fmla="*/ 208 h 246"/>
                  <a:gd name="T12" fmla="*/ 200 w 222"/>
                  <a:gd name="T13" fmla="*/ 194 h 246"/>
                  <a:gd name="T14" fmla="*/ 209 w 222"/>
                  <a:gd name="T15" fmla="*/ 180 h 246"/>
                  <a:gd name="T16" fmla="*/ 216 w 222"/>
                  <a:gd name="T17" fmla="*/ 163 h 246"/>
                  <a:gd name="T18" fmla="*/ 219 w 222"/>
                  <a:gd name="T19" fmla="*/ 142 h 246"/>
                  <a:gd name="T20" fmla="*/ 222 w 222"/>
                  <a:gd name="T21" fmla="*/ 122 h 246"/>
                  <a:gd name="T22" fmla="*/ 219 w 222"/>
                  <a:gd name="T23" fmla="*/ 104 h 246"/>
                  <a:gd name="T24" fmla="*/ 216 w 222"/>
                  <a:gd name="T25" fmla="*/ 83 h 246"/>
                  <a:gd name="T26" fmla="*/ 209 w 222"/>
                  <a:gd name="T27" fmla="*/ 66 h 246"/>
                  <a:gd name="T28" fmla="*/ 200 w 222"/>
                  <a:gd name="T29" fmla="*/ 52 h 246"/>
                  <a:gd name="T30" fmla="*/ 188 w 222"/>
                  <a:gd name="T31" fmla="*/ 35 h 246"/>
                  <a:gd name="T32" fmla="*/ 175 w 222"/>
                  <a:gd name="T33" fmla="*/ 25 h 246"/>
                  <a:gd name="T34" fmla="*/ 162 w 222"/>
                  <a:gd name="T35" fmla="*/ 14 h 246"/>
                  <a:gd name="T36" fmla="*/ 144 w 222"/>
                  <a:gd name="T37" fmla="*/ 7 h 246"/>
                  <a:gd name="T38" fmla="*/ 128 w 222"/>
                  <a:gd name="T39" fmla="*/ 4 h 246"/>
                  <a:gd name="T40" fmla="*/ 109 w 222"/>
                  <a:gd name="T41" fmla="*/ 0 h 246"/>
                  <a:gd name="T42" fmla="*/ 94 w 222"/>
                  <a:gd name="T43" fmla="*/ 4 h 246"/>
                  <a:gd name="T44" fmla="*/ 75 w 222"/>
                  <a:gd name="T45" fmla="*/ 7 h 246"/>
                  <a:gd name="T46" fmla="*/ 59 w 222"/>
                  <a:gd name="T47" fmla="*/ 14 h 246"/>
                  <a:gd name="T48" fmla="*/ 44 w 222"/>
                  <a:gd name="T49" fmla="*/ 25 h 246"/>
                  <a:gd name="T50" fmla="*/ 31 w 222"/>
                  <a:gd name="T51" fmla="*/ 35 h 246"/>
                  <a:gd name="T52" fmla="*/ 22 w 222"/>
                  <a:gd name="T53" fmla="*/ 52 h 246"/>
                  <a:gd name="T54" fmla="*/ 12 w 222"/>
                  <a:gd name="T55" fmla="*/ 66 h 246"/>
                  <a:gd name="T56" fmla="*/ 6 w 222"/>
                  <a:gd name="T57" fmla="*/ 83 h 246"/>
                  <a:gd name="T58" fmla="*/ 0 w 222"/>
                  <a:gd name="T59" fmla="*/ 104 h 246"/>
                  <a:gd name="T60" fmla="*/ 0 w 222"/>
                  <a:gd name="T61" fmla="*/ 122 h 246"/>
                  <a:gd name="T62" fmla="*/ 0 w 222"/>
                  <a:gd name="T63" fmla="*/ 142 h 246"/>
                  <a:gd name="T64" fmla="*/ 6 w 222"/>
                  <a:gd name="T65" fmla="*/ 163 h 246"/>
                  <a:gd name="T66" fmla="*/ 12 w 222"/>
                  <a:gd name="T67" fmla="*/ 180 h 246"/>
                  <a:gd name="T68" fmla="*/ 22 w 222"/>
                  <a:gd name="T69" fmla="*/ 194 h 246"/>
                  <a:gd name="T70" fmla="*/ 31 w 222"/>
                  <a:gd name="T71" fmla="*/ 208 h 246"/>
                  <a:gd name="T72" fmla="*/ 44 w 222"/>
                  <a:gd name="T73" fmla="*/ 222 h 246"/>
                  <a:gd name="T74" fmla="*/ 59 w 222"/>
                  <a:gd name="T75" fmla="*/ 232 h 246"/>
                  <a:gd name="T76" fmla="*/ 75 w 222"/>
                  <a:gd name="T77" fmla="*/ 239 h 246"/>
                  <a:gd name="T78" fmla="*/ 94 w 222"/>
                  <a:gd name="T79" fmla="*/ 243 h 246"/>
                  <a:gd name="T80" fmla="*/ 109 w 222"/>
                  <a:gd name="T81" fmla="*/ 246 h 246"/>
                  <a:gd name="T82" fmla="*/ 109 w 222"/>
                  <a:gd name="T83" fmla="*/ 246 h 24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22"/>
                  <a:gd name="T127" fmla="*/ 0 h 246"/>
                  <a:gd name="T128" fmla="*/ 222 w 222"/>
                  <a:gd name="T129" fmla="*/ 246 h 24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22" h="246">
                    <a:moveTo>
                      <a:pt x="109" y="243"/>
                    </a:moveTo>
                    <a:lnTo>
                      <a:pt x="128" y="243"/>
                    </a:lnTo>
                    <a:lnTo>
                      <a:pt x="144" y="239"/>
                    </a:lnTo>
                    <a:lnTo>
                      <a:pt x="162" y="232"/>
                    </a:lnTo>
                    <a:lnTo>
                      <a:pt x="175" y="222"/>
                    </a:lnTo>
                    <a:lnTo>
                      <a:pt x="188" y="208"/>
                    </a:lnTo>
                    <a:lnTo>
                      <a:pt x="200" y="194"/>
                    </a:lnTo>
                    <a:lnTo>
                      <a:pt x="209" y="180"/>
                    </a:lnTo>
                    <a:lnTo>
                      <a:pt x="216" y="163"/>
                    </a:lnTo>
                    <a:lnTo>
                      <a:pt x="219" y="142"/>
                    </a:lnTo>
                    <a:lnTo>
                      <a:pt x="222" y="122"/>
                    </a:lnTo>
                    <a:lnTo>
                      <a:pt x="219" y="104"/>
                    </a:lnTo>
                    <a:lnTo>
                      <a:pt x="216" y="83"/>
                    </a:lnTo>
                    <a:lnTo>
                      <a:pt x="209" y="66"/>
                    </a:lnTo>
                    <a:lnTo>
                      <a:pt x="200" y="52"/>
                    </a:lnTo>
                    <a:lnTo>
                      <a:pt x="188" y="35"/>
                    </a:lnTo>
                    <a:lnTo>
                      <a:pt x="175" y="25"/>
                    </a:lnTo>
                    <a:lnTo>
                      <a:pt x="162" y="14"/>
                    </a:lnTo>
                    <a:lnTo>
                      <a:pt x="144" y="7"/>
                    </a:lnTo>
                    <a:lnTo>
                      <a:pt x="128" y="4"/>
                    </a:lnTo>
                    <a:lnTo>
                      <a:pt x="109" y="0"/>
                    </a:lnTo>
                    <a:lnTo>
                      <a:pt x="94" y="4"/>
                    </a:lnTo>
                    <a:lnTo>
                      <a:pt x="75" y="7"/>
                    </a:lnTo>
                    <a:lnTo>
                      <a:pt x="59" y="14"/>
                    </a:lnTo>
                    <a:lnTo>
                      <a:pt x="44" y="25"/>
                    </a:lnTo>
                    <a:lnTo>
                      <a:pt x="31" y="35"/>
                    </a:lnTo>
                    <a:lnTo>
                      <a:pt x="22" y="52"/>
                    </a:lnTo>
                    <a:lnTo>
                      <a:pt x="12" y="66"/>
                    </a:lnTo>
                    <a:lnTo>
                      <a:pt x="6" y="83"/>
                    </a:lnTo>
                    <a:lnTo>
                      <a:pt x="0" y="104"/>
                    </a:lnTo>
                    <a:lnTo>
                      <a:pt x="0" y="122"/>
                    </a:lnTo>
                    <a:lnTo>
                      <a:pt x="0" y="142"/>
                    </a:lnTo>
                    <a:lnTo>
                      <a:pt x="6" y="163"/>
                    </a:lnTo>
                    <a:lnTo>
                      <a:pt x="12" y="180"/>
                    </a:lnTo>
                    <a:lnTo>
                      <a:pt x="22" y="194"/>
                    </a:lnTo>
                    <a:lnTo>
                      <a:pt x="31" y="208"/>
                    </a:lnTo>
                    <a:lnTo>
                      <a:pt x="44" y="222"/>
                    </a:lnTo>
                    <a:lnTo>
                      <a:pt x="59" y="232"/>
                    </a:lnTo>
                    <a:lnTo>
                      <a:pt x="75" y="239"/>
                    </a:lnTo>
                    <a:lnTo>
                      <a:pt x="94" y="243"/>
                    </a:lnTo>
                    <a:lnTo>
                      <a:pt x="109" y="24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41" name="Rectangle 10"/>
              <p:cNvSpPr>
                <a:spLocks noChangeArrowheads="1"/>
              </p:cNvSpPr>
              <p:nvPr/>
            </p:nvSpPr>
            <p:spPr bwMode="auto">
              <a:xfrm>
                <a:off x="909" y="921"/>
                <a:ext cx="75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40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/>
              </a:p>
            </p:txBody>
          </p:sp>
          <p:sp>
            <p:nvSpPr>
              <p:cNvPr id="29742" name="Freeform 11"/>
              <p:cNvSpPr>
                <a:spLocks/>
              </p:cNvSpPr>
              <p:nvPr/>
            </p:nvSpPr>
            <p:spPr bwMode="auto">
              <a:xfrm>
                <a:off x="850" y="888"/>
                <a:ext cx="173" cy="190"/>
              </a:xfrm>
              <a:custGeom>
                <a:avLst/>
                <a:gdLst>
                  <a:gd name="T0" fmla="*/ 109 w 219"/>
                  <a:gd name="T1" fmla="*/ 243 h 243"/>
                  <a:gd name="T2" fmla="*/ 128 w 219"/>
                  <a:gd name="T3" fmla="*/ 243 h 243"/>
                  <a:gd name="T4" fmla="*/ 144 w 219"/>
                  <a:gd name="T5" fmla="*/ 236 h 243"/>
                  <a:gd name="T6" fmla="*/ 159 w 219"/>
                  <a:gd name="T7" fmla="*/ 229 h 243"/>
                  <a:gd name="T8" fmla="*/ 175 w 219"/>
                  <a:gd name="T9" fmla="*/ 218 h 243"/>
                  <a:gd name="T10" fmla="*/ 187 w 219"/>
                  <a:gd name="T11" fmla="*/ 208 h 243"/>
                  <a:gd name="T12" fmla="*/ 200 w 219"/>
                  <a:gd name="T13" fmla="*/ 194 h 243"/>
                  <a:gd name="T14" fmla="*/ 206 w 219"/>
                  <a:gd name="T15" fmla="*/ 177 h 243"/>
                  <a:gd name="T16" fmla="*/ 216 w 219"/>
                  <a:gd name="T17" fmla="*/ 159 h 243"/>
                  <a:gd name="T18" fmla="*/ 219 w 219"/>
                  <a:gd name="T19" fmla="*/ 142 h 243"/>
                  <a:gd name="T20" fmla="*/ 219 w 219"/>
                  <a:gd name="T21" fmla="*/ 121 h 243"/>
                  <a:gd name="T22" fmla="*/ 219 w 219"/>
                  <a:gd name="T23" fmla="*/ 101 h 243"/>
                  <a:gd name="T24" fmla="*/ 216 w 219"/>
                  <a:gd name="T25" fmla="*/ 83 h 243"/>
                  <a:gd name="T26" fmla="*/ 206 w 219"/>
                  <a:gd name="T27" fmla="*/ 66 h 243"/>
                  <a:gd name="T28" fmla="*/ 200 w 219"/>
                  <a:gd name="T29" fmla="*/ 49 h 243"/>
                  <a:gd name="T30" fmla="*/ 187 w 219"/>
                  <a:gd name="T31" fmla="*/ 35 h 243"/>
                  <a:gd name="T32" fmla="*/ 175 w 219"/>
                  <a:gd name="T33" fmla="*/ 21 h 243"/>
                  <a:gd name="T34" fmla="*/ 159 w 219"/>
                  <a:gd name="T35" fmla="*/ 11 h 243"/>
                  <a:gd name="T36" fmla="*/ 144 w 219"/>
                  <a:gd name="T37" fmla="*/ 4 h 243"/>
                  <a:gd name="T38" fmla="*/ 128 w 219"/>
                  <a:gd name="T39" fmla="*/ 0 h 243"/>
                  <a:gd name="T40" fmla="*/ 109 w 219"/>
                  <a:gd name="T41" fmla="*/ 0 h 243"/>
                  <a:gd name="T42" fmla="*/ 90 w 219"/>
                  <a:gd name="T43" fmla="*/ 0 h 243"/>
                  <a:gd name="T44" fmla="*/ 75 w 219"/>
                  <a:gd name="T45" fmla="*/ 4 h 243"/>
                  <a:gd name="T46" fmla="*/ 59 w 219"/>
                  <a:gd name="T47" fmla="*/ 11 h 243"/>
                  <a:gd name="T48" fmla="*/ 43 w 219"/>
                  <a:gd name="T49" fmla="*/ 21 h 243"/>
                  <a:gd name="T50" fmla="*/ 31 w 219"/>
                  <a:gd name="T51" fmla="*/ 35 h 243"/>
                  <a:gd name="T52" fmla="*/ 22 w 219"/>
                  <a:gd name="T53" fmla="*/ 49 h 243"/>
                  <a:gd name="T54" fmla="*/ 12 w 219"/>
                  <a:gd name="T55" fmla="*/ 66 h 243"/>
                  <a:gd name="T56" fmla="*/ 6 w 219"/>
                  <a:gd name="T57" fmla="*/ 83 h 243"/>
                  <a:gd name="T58" fmla="*/ 0 w 219"/>
                  <a:gd name="T59" fmla="*/ 101 h 243"/>
                  <a:gd name="T60" fmla="*/ 0 w 219"/>
                  <a:gd name="T61" fmla="*/ 121 h 243"/>
                  <a:gd name="T62" fmla="*/ 0 w 219"/>
                  <a:gd name="T63" fmla="*/ 142 h 243"/>
                  <a:gd name="T64" fmla="*/ 6 w 219"/>
                  <a:gd name="T65" fmla="*/ 159 h 243"/>
                  <a:gd name="T66" fmla="*/ 12 w 219"/>
                  <a:gd name="T67" fmla="*/ 177 h 243"/>
                  <a:gd name="T68" fmla="*/ 22 w 219"/>
                  <a:gd name="T69" fmla="*/ 194 h 243"/>
                  <a:gd name="T70" fmla="*/ 31 w 219"/>
                  <a:gd name="T71" fmla="*/ 208 h 243"/>
                  <a:gd name="T72" fmla="*/ 43 w 219"/>
                  <a:gd name="T73" fmla="*/ 218 h 243"/>
                  <a:gd name="T74" fmla="*/ 59 w 219"/>
                  <a:gd name="T75" fmla="*/ 229 h 243"/>
                  <a:gd name="T76" fmla="*/ 75 w 219"/>
                  <a:gd name="T77" fmla="*/ 236 h 243"/>
                  <a:gd name="T78" fmla="*/ 90 w 219"/>
                  <a:gd name="T79" fmla="*/ 243 h 243"/>
                  <a:gd name="T80" fmla="*/ 109 w 219"/>
                  <a:gd name="T81" fmla="*/ 243 h 243"/>
                  <a:gd name="T82" fmla="*/ 109 w 219"/>
                  <a:gd name="T83" fmla="*/ 243 h 24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19"/>
                  <a:gd name="T127" fmla="*/ 0 h 243"/>
                  <a:gd name="T128" fmla="*/ 219 w 219"/>
                  <a:gd name="T129" fmla="*/ 243 h 24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19" h="243">
                    <a:moveTo>
                      <a:pt x="109" y="243"/>
                    </a:moveTo>
                    <a:lnTo>
                      <a:pt x="128" y="243"/>
                    </a:lnTo>
                    <a:lnTo>
                      <a:pt x="144" y="236"/>
                    </a:lnTo>
                    <a:lnTo>
                      <a:pt x="159" y="229"/>
                    </a:lnTo>
                    <a:lnTo>
                      <a:pt x="175" y="218"/>
                    </a:lnTo>
                    <a:lnTo>
                      <a:pt x="187" y="208"/>
                    </a:lnTo>
                    <a:lnTo>
                      <a:pt x="200" y="194"/>
                    </a:lnTo>
                    <a:lnTo>
                      <a:pt x="206" y="177"/>
                    </a:lnTo>
                    <a:lnTo>
                      <a:pt x="216" y="159"/>
                    </a:lnTo>
                    <a:lnTo>
                      <a:pt x="219" y="142"/>
                    </a:lnTo>
                    <a:lnTo>
                      <a:pt x="219" y="121"/>
                    </a:lnTo>
                    <a:lnTo>
                      <a:pt x="219" y="101"/>
                    </a:lnTo>
                    <a:lnTo>
                      <a:pt x="216" y="83"/>
                    </a:lnTo>
                    <a:lnTo>
                      <a:pt x="206" y="66"/>
                    </a:lnTo>
                    <a:lnTo>
                      <a:pt x="200" y="49"/>
                    </a:lnTo>
                    <a:lnTo>
                      <a:pt x="187" y="35"/>
                    </a:lnTo>
                    <a:lnTo>
                      <a:pt x="175" y="21"/>
                    </a:lnTo>
                    <a:lnTo>
                      <a:pt x="159" y="11"/>
                    </a:lnTo>
                    <a:lnTo>
                      <a:pt x="144" y="4"/>
                    </a:lnTo>
                    <a:lnTo>
                      <a:pt x="128" y="0"/>
                    </a:lnTo>
                    <a:lnTo>
                      <a:pt x="109" y="0"/>
                    </a:lnTo>
                    <a:lnTo>
                      <a:pt x="90" y="0"/>
                    </a:lnTo>
                    <a:lnTo>
                      <a:pt x="75" y="4"/>
                    </a:lnTo>
                    <a:lnTo>
                      <a:pt x="59" y="11"/>
                    </a:lnTo>
                    <a:lnTo>
                      <a:pt x="43" y="21"/>
                    </a:lnTo>
                    <a:lnTo>
                      <a:pt x="31" y="35"/>
                    </a:lnTo>
                    <a:lnTo>
                      <a:pt x="22" y="49"/>
                    </a:lnTo>
                    <a:lnTo>
                      <a:pt x="12" y="66"/>
                    </a:lnTo>
                    <a:lnTo>
                      <a:pt x="6" y="83"/>
                    </a:lnTo>
                    <a:lnTo>
                      <a:pt x="0" y="101"/>
                    </a:lnTo>
                    <a:lnTo>
                      <a:pt x="0" y="121"/>
                    </a:lnTo>
                    <a:lnTo>
                      <a:pt x="0" y="142"/>
                    </a:lnTo>
                    <a:lnTo>
                      <a:pt x="6" y="159"/>
                    </a:lnTo>
                    <a:lnTo>
                      <a:pt x="12" y="177"/>
                    </a:lnTo>
                    <a:lnTo>
                      <a:pt x="22" y="194"/>
                    </a:lnTo>
                    <a:lnTo>
                      <a:pt x="31" y="208"/>
                    </a:lnTo>
                    <a:lnTo>
                      <a:pt x="43" y="218"/>
                    </a:lnTo>
                    <a:lnTo>
                      <a:pt x="59" y="229"/>
                    </a:lnTo>
                    <a:lnTo>
                      <a:pt x="75" y="236"/>
                    </a:lnTo>
                    <a:lnTo>
                      <a:pt x="90" y="243"/>
                    </a:lnTo>
                    <a:lnTo>
                      <a:pt x="109" y="243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43" name="Rectangle 12"/>
              <p:cNvSpPr>
                <a:spLocks noChangeArrowheads="1"/>
              </p:cNvSpPr>
              <p:nvPr/>
            </p:nvSpPr>
            <p:spPr bwMode="auto">
              <a:xfrm>
                <a:off x="911" y="1616"/>
                <a:ext cx="8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/>
                  <a:t>C</a:t>
                </a:r>
              </a:p>
            </p:txBody>
          </p:sp>
          <p:sp>
            <p:nvSpPr>
              <p:cNvPr id="29744" name="Freeform 13"/>
              <p:cNvSpPr>
                <a:spLocks/>
              </p:cNvSpPr>
              <p:nvPr/>
            </p:nvSpPr>
            <p:spPr bwMode="auto">
              <a:xfrm>
                <a:off x="850" y="1575"/>
                <a:ext cx="175" cy="191"/>
              </a:xfrm>
              <a:custGeom>
                <a:avLst/>
                <a:gdLst>
                  <a:gd name="T0" fmla="*/ 109 w 222"/>
                  <a:gd name="T1" fmla="*/ 243 h 246"/>
                  <a:gd name="T2" fmla="*/ 128 w 222"/>
                  <a:gd name="T3" fmla="*/ 243 h 246"/>
                  <a:gd name="T4" fmla="*/ 147 w 222"/>
                  <a:gd name="T5" fmla="*/ 239 h 246"/>
                  <a:gd name="T6" fmla="*/ 162 w 222"/>
                  <a:gd name="T7" fmla="*/ 232 h 246"/>
                  <a:gd name="T8" fmla="*/ 178 w 222"/>
                  <a:gd name="T9" fmla="*/ 222 h 246"/>
                  <a:gd name="T10" fmla="*/ 191 w 222"/>
                  <a:gd name="T11" fmla="*/ 208 h 246"/>
                  <a:gd name="T12" fmla="*/ 200 w 222"/>
                  <a:gd name="T13" fmla="*/ 194 h 246"/>
                  <a:gd name="T14" fmla="*/ 209 w 222"/>
                  <a:gd name="T15" fmla="*/ 180 h 246"/>
                  <a:gd name="T16" fmla="*/ 216 w 222"/>
                  <a:gd name="T17" fmla="*/ 163 h 246"/>
                  <a:gd name="T18" fmla="*/ 222 w 222"/>
                  <a:gd name="T19" fmla="*/ 142 h 246"/>
                  <a:gd name="T20" fmla="*/ 222 w 222"/>
                  <a:gd name="T21" fmla="*/ 122 h 246"/>
                  <a:gd name="T22" fmla="*/ 222 w 222"/>
                  <a:gd name="T23" fmla="*/ 104 h 246"/>
                  <a:gd name="T24" fmla="*/ 216 w 222"/>
                  <a:gd name="T25" fmla="*/ 83 h 246"/>
                  <a:gd name="T26" fmla="*/ 209 w 222"/>
                  <a:gd name="T27" fmla="*/ 66 h 246"/>
                  <a:gd name="T28" fmla="*/ 200 w 222"/>
                  <a:gd name="T29" fmla="*/ 52 h 246"/>
                  <a:gd name="T30" fmla="*/ 191 w 222"/>
                  <a:gd name="T31" fmla="*/ 35 h 246"/>
                  <a:gd name="T32" fmla="*/ 178 w 222"/>
                  <a:gd name="T33" fmla="*/ 25 h 246"/>
                  <a:gd name="T34" fmla="*/ 162 w 222"/>
                  <a:gd name="T35" fmla="*/ 14 h 246"/>
                  <a:gd name="T36" fmla="*/ 147 w 222"/>
                  <a:gd name="T37" fmla="*/ 7 h 246"/>
                  <a:gd name="T38" fmla="*/ 128 w 222"/>
                  <a:gd name="T39" fmla="*/ 4 h 246"/>
                  <a:gd name="T40" fmla="*/ 112 w 222"/>
                  <a:gd name="T41" fmla="*/ 0 h 246"/>
                  <a:gd name="T42" fmla="*/ 94 w 222"/>
                  <a:gd name="T43" fmla="*/ 4 h 246"/>
                  <a:gd name="T44" fmla="*/ 75 w 222"/>
                  <a:gd name="T45" fmla="*/ 7 h 246"/>
                  <a:gd name="T46" fmla="*/ 59 w 222"/>
                  <a:gd name="T47" fmla="*/ 14 h 246"/>
                  <a:gd name="T48" fmla="*/ 47 w 222"/>
                  <a:gd name="T49" fmla="*/ 25 h 246"/>
                  <a:gd name="T50" fmla="*/ 34 w 222"/>
                  <a:gd name="T51" fmla="*/ 35 h 246"/>
                  <a:gd name="T52" fmla="*/ 22 w 222"/>
                  <a:gd name="T53" fmla="*/ 52 h 246"/>
                  <a:gd name="T54" fmla="*/ 12 w 222"/>
                  <a:gd name="T55" fmla="*/ 66 h 246"/>
                  <a:gd name="T56" fmla="*/ 6 w 222"/>
                  <a:gd name="T57" fmla="*/ 83 h 246"/>
                  <a:gd name="T58" fmla="*/ 3 w 222"/>
                  <a:gd name="T59" fmla="*/ 104 h 246"/>
                  <a:gd name="T60" fmla="*/ 0 w 222"/>
                  <a:gd name="T61" fmla="*/ 122 h 246"/>
                  <a:gd name="T62" fmla="*/ 3 w 222"/>
                  <a:gd name="T63" fmla="*/ 142 h 246"/>
                  <a:gd name="T64" fmla="*/ 6 w 222"/>
                  <a:gd name="T65" fmla="*/ 163 h 246"/>
                  <a:gd name="T66" fmla="*/ 12 w 222"/>
                  <a:gd name="T67" fmla="*/ 180 h 246"/>
                  <a:gd name="T68" fmla="*/ 22 w 222"/>
                  <a:gd name="T69" fmla="*/ 194 h 246"/>
                  <a:gd name="T70" fmla="*/ 34 w 222"/>
                  <a:gd name="T71" fmla="*/ 208 h 246"/>
                  <a:gd name="T72" fmla="*/ 47 w 222"/>
                  <a:gd name="T73" fmla="*/ 222 h 246"/>
                  <a:gd name="T74" fmla="*/ 59 w 222"/>
                  <a:gd name="T75" fmla="*/ 232 h 246"/>
                  <a:gd name="T76" fmla="*/ 75 w 222"/>
                  <a:gd name="T77" fmla="*/ 239 h 246"/>
                  <a:gd name="T78" fmla="*/ 94 w 222"/>
                  <a:gd name="T79" fmla="*/ 243 h 246"/>
                  <a:gd name="T80" fmla="*/ 112 w 222"/>
                  <a:gd name="T81" fmla="*/ 246 h 246"/>
                  <a:gd name="T82" fmla="*/ 112 w 222"/>
                  <a:gd name="T83" fmla="*/ 246 h 24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22"/>
                  <a:gd name="T127" fmla="*/ 0 h 246"/>
                  <a:gd name="T128" fmla="*/ 222 w 222"/>
                  <a:gd name="T129" fmla="*/ 246 h 24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22" h="246">
                    <a:moveTo>
                      <a:pt x="109" y="243"/>
                    </a:moveTo>
                    <a:lnTo>
                      <a:pt x="128" y="243"/>
                    </a:lnTo>
                    <a:lnTo>
                      <a:pt x="147" y="239"/>
                    </a:lnTo>
                    <a:lnTo>
                      <a:pt x="162" y="232"/>
                    </a:lnTo>
                    <a:lnTo>
                      <a:pt x="178" y="222"/>
                    </a:lnTo>
                    <a:lnTo>
                      <a:pt x="191" y="208"/>
                    </a:lnTo>
                    <a:lnTo>
                      <a:pt x="200" y="194"/>
                    </a:lnTo>
                    <a:lnTo>
                      <a:pt x="209" y="180"/>
                    </a:lnTo>
                    <a:lnTo>
                      <a:pt x="216" y="163"/>
                    </a:lnTo>
                    <a:lnTo>
                      <a:pt x="222" y="142"/>
                    </a:lnTo>
                    <a:lnTo>
                      <a:pt x="222" y="122"/>
                    </a:lnTo>
                    <a:lnTo>
                      <a:pt x="222" y="104"/>
                    </a:lnTo>
                    <a:lnTo>
                      <a:pt x="216" y="83"/>
                    </a:lnTo>
                    <a:lnTo>
                      <a:pt x="209" y="66"/>
                    </a:lnTo>
                    <a:lnTo>
                      <a:pt x="200" y="52"/>
                    </a:lnTo>
                    <a:lnTo>
                      <a:pt x="191" y="35"/>
                    </a:lnTo>
                    <a:lnTo>
                      <a:pt x="178" y="25"/>
                    </a:lnTo>
                    <a:lnTo>
                      <a:pt x="162" y="14"/>
                    </a:lnTo>
                    <a:lnTo>
                      <a:pt x="147" y="7"/>
                    </a:lnTo>
                    <a:lnTo>
                      <a:pt x="128" y="4"/>
                    </a:lnTo>
                    <a:lnTo>
                      <a:pt x="112" y="0"/>
                    </a:lnTo>
                    <a:lnTo>
                      <a:pt x="94" y="4"/>
                    </a:lnTo>
                    <a:lnTo>
                      <a:pt x="75" y="7"/>
                    </a:lnTo>
                    <a:lnTo>
                      <a:pt x="59" y="14"/>
                    </a:lnTo>
                    <a:lnTo>
                      <a:pt x="47" y="25"/>
                    </a:lnTo>
                    <a:lnTo>
                      <a:pt x="34" y="35"/>
                    </a:lnTo>
                    <a:lnTo>
                      <a:pt x="22" y="52"/>
                    </a:lnTo>
                    <a:lnTo>
                      <a:pt x="12" y="66"/>
                    </a:lnTo>
                    <a:lnTo>
                      <a:pt x="6" y="83"/>
                    </a:lnTo>
                    <a:lnTo>
                      <a:pt x="3" y="104"/>
                    </a:lnTo>
                    <a:lnTo>
                      <a:pt x="0" y="122"/>
                    </a:lnTo>
                    <a:lnTo>
                      <a:pt x="3" y="142"/>
                    </a:lnTo>
                    <a:lnTo>
                      <a:pt x="6" y="163"/>
                    </a:lnTo>
                    <a:lnTo>
                      <a:pt x="12" y="180"/>
                    </a:lnTo>
                    <a:lnTo>
                      <a:pt x="22" y="194"/>
                    </a:lnTo>
                    <a:lnTo>
                      <a:pt x="34" y="208"/>
                    </a:lnTo>
                    <a:lnTo>
                      <a:pt x="47" y="222"/>
                    </a:lnTo>
                    <a:lnTo>
                      <a:pt x="59" y="232"/>
                    </a:lnTo>
                    <a:lnTo>
                      <a:pt x="75" y="239"/>
                    </a:lnTo>
                    <a:lnTo>
                      <a:pt x="94" y="243"/>
                    </a:lnTo>
                    <a:lnTo>
                      <a:pt x="112" y="24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45" name="Rectangle 14"/>
              <p:cNvSpPr>
                <a:spLocks noChangeArrowheads="1"/>
              </p:cNvSpPr>
              <p:nvPr/>
            </p:nvSpPr>
            <p:spPr bwMode="auto">
              <a:xfrm>
                <a:off x="2376" y="1308"/>
                <a:ext cx="16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/>
                  <a:t>5.0</a:t>
                </a:r>
              </a:p>
            </p:txBody>
          </p:sp>
          <p:sp>
            <p:nvSpPr>
              <p:cNvPr id="29746" name="Line 15"/>
              <p:cNvSpPr>
                <a:spLocks noChangeShapeType="1"/>
              </p:cNvSpPr>
              <p:nvPr/>
            </p:nvSpPr>
            <p:spPr bwMode="auto">
              <a:xfrm flipV="1">
                <a:off x="933" y="1078"/>
                <a:ext cx="3" cy="49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47" name="Line 16"/>
              <p:cNvSpPr>
                <a:spLocks noChangeShapeType="1"/>
              </p:cNvSpPr>
              <p:nvPr/>
            </p:nvSpPr>
            <p:spPr bwMode="auto">
              <a:xfrm flipV="1">
                <a:off x="1008" y="719"/>
                <a:ext cx="373" cy="21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48" name="Line 17"/>
              <p:cNvSpPr>
                <a:spLocks noChangeShapeType="1"/>
              </p:cNvSpPr>
              <p:nvPr/>
            </p:nvSpPr>
            <p:spPr bwMode="auto">
              <a:xfrm flipH="1">
                <a:off x="2377" y="1137"/>
                <a:ext cx="379" cy="4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49" name="Text Box 18"/>
              <p:cNvSpPr txBox="1">
                <a:spLocks noChangeArrowheads="1"/>
              </p:cNvSpPr>
              <p:nvPr/>
            </p:nvSpPr>
            <p:spPr bwMode="auto">
              <a:xfrm>
                <a:off x="1566" y="761"/>
                <a:ext cx="2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/>
                  <a:t>1.0</a:t>
                </a:r>
              </a:p>
            </p:txBody>
          </p:sp>
          <p:sp>
            <p:nvSpPr>
              <p:cNvPr id="29750" name="Text Box 19"/>
              <p:cNvSpPr txBox="1">
                <a:spLocks noChangeArrowheads="1"/>
              </p:cNvSpPr>
              <p:nvPr/>
            </p:nvSpPr>
            <p:spPr bwMode="auto">
              <a:xfrm>
                <a:off x="1356" y="1497"/>
                <a:ext cx="2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/>
                  <a:t>3.0</a:t>
                </a:r>
              </a:p>
            </p:txBody>
          </p:sp>
          <p:sp>
            <p:nvSpPr>
              <p:cNvPr id="29751" name="Text Box 20"/>
              <p:cNvSpPr txBox="1">
                <a:spLocks noChangeArrowheads="1"/>
              </p:cNvSpPr>
              <p:nvPr/>
            </p:nvSpPr>
            <p:spPr bwMode="auto">
              <a:xfrm>
                <a:off x="2540" y="707"/>
                <a:ext cx="2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/>
                  <a:t>4.0</a:t>
                </a:r>
              </a:p>
            </p:txBody>
          </p:sp>
          <p:sp>
            <p:nvSpPr>
              <p:cNvPr id="29752" name="Text Box 21"/>
              <p:cNvSpPr txBox="1">
                <a:spLocks noChangeArrowheads="1"/>
              </p:cNvSpPr>
              <p:nvPr/>
            </p:nvSpPr>
            <p:spPr bwMode="auto">
              <a:xfrm>
                <a:off x="828" y="1203"/>
                <a:ext cx="2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/>
                  <a:t>2.0</a:t>
                </a:r>
              </a:p>
            </p:txBody>
          </p:sp>
          <p:sp>
            <p:nvSpPr>
              <p:cNvPr id="29753" name="Line 22"/>
              <p:cNvSpPr>
                <a:spLocks noChangeShapeType="1"/>
              </p:cNvSpPr>
              <p:nvPr/>
            </p:nvSpPr>
            <p:spPr bwMode="auto">
              <a:xfrm>
                <a:off x="2371" y="1730"/>
                <a:ext cx="265" cy="2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54" name="Line 23"/>
              <p:cNvSpPr>
                <a:spLocks noChangeShapeType="1"/>
              </p:cNvSpPr>
              <p:nvPr/>
            </p:nvSpPr>
            <p:spPr bwMode="auto">
              <a:xfrm flipH="1" flipV="1">
                <a:off x="2652" y="865"/>
                <a:ext cx="116" cy="1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55" name="Line 24"/>
              <p:cNvSpPr>
                <a:spLocks noChangeShapeType="1"/>
              </p:cNvSpPr>
              <p:nvPr/>
            </p:nvSpPr>
            <p:spPr bwMode="auto">
              <a:xfrm>
                <a:off x="989" y="719"/>
                <a:ext cx="7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56" name="Line 25"/>
              <p:cNvSpPr>
                <a:spLocks noChangeShapeType="1"/>
              </p:cNvSpPr>
              <p:nvPr/>
            </p:nvSpPr>
            <p:spPr bwMode="auto">
              <a:xfrm>
                <a:off x="724" y="1208"/>
                <a:ext cx="69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57" name="Oval 26"/>
              <p:cNvSpPr>
                <a:spLocks noChangeArrowheads="1"/>
              </p:cNvSpPr>
              <p:nvPr/>
            </p:nvSpPr>
            <p:spPr bwMode="auto">
              <a:xfrm>
                <a:off x="1055" y="1486"/>
                <a:ext cx="1141" cy="46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58" name="Line 27"/>
              <p:cNvSpPr>
                <a:spLocks noChangeShapeType="1"/>
              </p:cNvSpPr>
              <p:nvPr/>
            </p:nvSpPr>
            <p:spPr bwMode="auto">
              <a:xfrm>
                <a:off x="1022" y="1689"/>
                <a:ext cx="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59" name="Line 28"/>
              <p:cNvSpPr>
                <a:spLocks noChangeShapeType="1"/>
              </p:cNvSpPr>
              <p:nvPr/>
            </p:nvSpPr>
            <p:spPr bwMode="auto">
              <a:xfrm>
                <a:off x="2188" y="1673"/>
                <a:ext cx="1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60" name="Line 29"/>
              <p:cNvSpPr>
                <a:spLocks noChangeShapeType="1"/>
              </p:cNvSpPr>
              <p:nvPr/>
            </p:nvSpPr>
            <p:spPr bwMode="auto">
              <a:xfrm>
                <a:off x="2256" y="1289"/>
                <a:ext cx="69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61" name="Line 30"/>
              <p:cNvSpPr>
                <a:spLocks noChangeShapeType="1"/>
              </p:cNvSpPr>
              <p:nvPr/>
            </p:nvSpPr>
            <p:spPr bwMode="auto">
              <a:xfrm>
                <a:off x="2512" y="1958"/>
                <a:ext cx="69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62" name="Line 31"/>
              <p:cNvSpPr>
                <a:spLocks noChangeShapeType="1"/>
              </p:cNvSpPr>
              <p:nvPr/>
            </p:nvSpPr>
            <p:spPr bwMode="auto">
              <a:xfrm>
                <a:off x="2305" y="865"/>
                <a:ext cx="696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63" name="Text Box 32"/>
              <p:cNvSpPr txBox="1">
                <a:spLocks noChangeArrowheads="1"/>
              </p:cNvSpPr>
              <p:nvPr/>
            </p:nvSpPr>
            <p:spPr bwMode="auto">
              <a:xfrm>
                <a:off x="2879" y="1773"/>
                <a:ext cx="2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/>
                  <a:t>6.0</a:t>
                </a:r>
              </a:p>
            </p:txBody>
          </p:sp>
        </p:grpSp>
        <p:grpSp>
          <p:nvGrpSpPr>
            <p:cNvPr id="29705" name="Group 33"/>
            <p:cNvGrpSpPr>
              <a:grpSpLocks/>
            </p:cNvGrpSpPr>
            <p:nvPr/>
          </p:nvGrpSpPr>
          <p:grpSpPr bwMode="auto">
            <a:xfrm>
              <a:off x="722" y="816"/>
              <a:ext cx="534" cy="327"/>
              <a:chOff x="722" y="816"/>
              <a:chExt cx="534" cy="327"/>
            </a:xfrm>
          </p:grpSpPr>
          <p:grpSp>
            <p:nvGrpSpPr>
              <p:cNvPr id="29730" name="Group 34"/>
              <p:cNvGrpSpPr>
                <a:grpSpLocks/>
              </p:cNvGrpSpPr>
              <p:nvPr/>
            </p:nvGrpSpPr>
            <p:grpSpPr bwMode="auto">
              <a:xfrm>
                <a:off x="722" y="816"/>
                <a:ext cx="534" cy="265"/>
                <a:chOff x="1445" y="785"/>
                <a:chExt cx="712" cy="398"/>
              </a:xfrm>
            </p:grpSpPr>
            <p:sp>
              <p:nvSpPr>
                <p:cNvPr id="29732" name="AutoShape 35"/>
                <p:cNvSpPr>
                  <a:spLocks noChangeArrowheads="1"/>
                </p:cNvSpPr>
                <p:nvPr/>
              </p:nvSpPr>
              <p:spPr bwMode="auto">
                <a:xfrm>
                  <a:off x="1445" y="785"/>
                  <a:ext cx="712" cy="398"/>
                </a:xfrm>
                <a:prstGeom prst="can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33" name="AutoShape 36"/>
                <p:cNvSpPr>
                  <a:spLocks noChangeArrowheads="1"/>
                </p:cNvSpPr>
                <p:nvPr/>
              </p:nvSpPr>
              <p:spPr bwMode="auto">
                <a:xfrm>
                  <a:off x="1529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34" name="AutoShape 37"/>
                <p:cNvSpPr>
                  <a:spLocks noChangeArrowheads="1"/>
                </p:cNvSpPr>
                <p:nvPr/>
              </p:nvSpPr>
              <p:spPr bwMode="auto">
                <a:xfrm flipH="1">
                  <a:off x="1875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35" name="AutoShape 38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770" y="795"/>
                  <a:ext cx="73" cy="67"/>
                </a:xfrm>
                <a:prstGeom prst="rightArrow">
                  <a:avLst>
                    <a:gd name="adj1" fmla="val 50000"/>
                    <a:gd name="adj2" fmla="val 2723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36" name="AutoShape 39"/>
                <p:cNvSpPr>
                  <a:spLocks noChangeArrowheads="1"/>
                </p:cNvSpPr>
                <p:nvPr/>
              </p:nvSpPr>
              <p:spPr bwMode="auto">
                <a:xfrm rot="-5400000" flipH="1" flipV="1">
                  <a:off x="1764" y="896"/>
                  <a:ext cx="83" cy="67"/>
                </a:xfrm>
                <a:prstGeom prst="rightArrow">
                  <a:avLst>
                    <a:gd name="adj1" fmla="val 50000"/>
                    <a:gd name="adj2" fmla="val 309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9731" name="Text Box 40"/>
              <p:cNvSpPr txBox="1">
                <a:spLocks noChangeArrowheads="1"/>
              </p:cNvSpPr>
              <p:nvPr/>
            </p:nvSpPr>
            <p:spPr bwMode="auto">
              <a:xfrm>
                <a:off x="883" y="931"/>
                <a:ext cx="20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b="1"/>
                  <a:t>A</a:t>
                </a:r>
              </a:p>
            </p:txBody>
          </p:sp>
        </p:grpSp>
        <p:grpSp>
          <p:nvGrpSpPr>
            <p:cNvPr id="29706" name="Group 41"/>
            <p:cNvGrpSpPr>
              <a:grpSpLocks/>
            </p:cNvGrpSpPr>
            <p:nvPr/>
          </p:nvGrpSpPr>
          <p:grpSpPr bwMode="auto">
            <a:xfrm>
              <a:off x="502" y="1570"/>
              <a:ext cx="534" cy="327"/>
              <a:chOff x="502" y="1570"/>
              <a:chExt cx="534" cy="327"/>
            </a:xfrm>
          </p:grpSpPr>
          <p:grpSp>
            <p:nvGrpSpPr>
              <p:cNvPr id="29723" name="Group 42"/>
              <p:cNvGrpSpPr>
                <a:grpSpLocks/>
              </p:cNvGrpSpPr>
              <p:nvPr/>
            </p:nvGrpSpPr>
            <p:grpSpPr bwMode="auto">
              <a:xfrm>
                <a:off x="502" y="1570"/>
                <a:ext cx="534" cy="265"/>
                <a:chOff x="1445" y="785"/>
                <a:chExt cx="712" cy="398"/>
              </a:xfrm>
            </p:grpSpPr>
            <p:sp>
              <p:nvSpPr>
                <p:cNvPr id="29725" name="AutoShape 43"/>
                <p:cNvSpPr>
                  <a:spLocks noChangeArrowheads="1"/>
                </p:cNvSpPr>
                <p:nvPr/>
              </p:nvSpPr>
              <p:spPr bwMode="auto">
                <a:xfrm>
                  <a:off x="1445" y="785"/>
                  <a:ext cx="712" cy="398"/>
                </a:xfrm>
                <a:prstGeom prst="can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26" name="AutoShape 44"/>
                <p:cNvSpPr>
                  <a:spLocks noChangeArrowheads="1"/>
                </p:cNvSpPr>
                <p:nvPr/>
              </p:nvSpPr>
              <p:spPr bwMode="auto">
                <a:xfrm>
                  <a:off x="1529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27" name="AutoShape 45"/>
                <p:cNvSpPr>
                  <a:spLocks noChangeArrowheads="1"/>
                </p:cNvSpPr>
                <p:nvPr/>
              </p:nvSpPr>
              <p:spPr bwMode="auto">
                <a:xfrm flipH="1">
                  <a:off x="1875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28" name="AutoShape 46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770" y="795"/>
                  <a:ext cx="73" cy="67"/>
                </a:xfrm>
                <a:prstGeom prst="rightArrow">
                  <a:avLst>
                    <a:gd name="adj1" fmla="val 50000"/>
                    <a:gd name="adj2" fmla="val 2723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29" name="AutoShape 47"/>
                <p:cNvSpPr>
                  <a:spLocks noChangeArrowheads="1"/>
                </p:cNvSpPr>
                <p:nvPr/>
              </p:nvSpPr>
              <p:spPr bwMode="auto">
                <a:xfrm rot="-5400000" flipH="1" flipV="1">
                  <a:off x="1764" y="896"/>
                  <a:ext cx="83" cy="67"/>
                </a:xfrm>
                <a:prstGeom prst="rightArrow">
                  <a:avLst>
                    <a:gd name="adj1" fmla="val 50000"/>
                    <a:gd name="adj2" fmla="val 309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9724" name="Text Box 48"/>
              <p:cNvSpPr txBox="1">
                <a:spLocks noChangeArrowheads="1"/>
              </p:cNvSpPr>
              <p:nvPr/>
            </p:nvSpPr>
            <p:spPr bwMode="auto">
              <a:xfrm>
                <a:off x="663" y="1685"/>
                <a:ext cx="20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b="1"/>
                  <a:t>C</a:t>
                </a:r>
              </a:p>
            </p:txBody>
          </p:sp>
        </p:grpSp>
        <p:grpSp>
          <p:nvGrpSpPr>
            <p:cNvPr id="29707" name="Group 49"/>
            <p:cNvGrpSpPr>
              <a:grpSpLocks/>
            </p:cNvGrpSpPr>
            <p:nvPr/>
          </p:nvGrpSpPr>
          <p:grpSpPr bwMode="auto">
            <a:xfrm>
              <a:off x="2586" y="921"/>
              <a:ext cx="534" cy="327"/>
              <a:chOff x="2586" y="921"/>
              <a:chExt cx="534" cy="327"/>
            </a:xfrm>
          </p:grpSpPr>
          <p:grpSp>
            <p:nvGrpSpPr>
              <p:cNvPr id="29716" name="Group 50"/>
              <p:cNvGrpSpPr>
                <a:grpSpLocks/>
              </p:cNvGrpSpPr>
              <p:nvPr/>
            </p:nvGrpSpPr>
            <p:grpSpPr bwMode="auto">
              <a:xfrm>
                <a:off x="2586" y="921"/>
                <a:ext cx="534" cy="265"/>
                <a:chOff x="1445" y="785"/>
                <a:chExt cx="712" cy="398"/>
              </a:xfrm>
            </p:grpSpPr>
            <p:sp>
              <p:nvSpPr>
                <p:cNvPr id="29718" name="AutoShape 51"/>
                <p:cNvSpPr>
                  <a:spLocks noChangeArrowheads="1"/>
                </p:cNvSpPr>
                <p:nvPr/>
              </p:nvSpPr>
              <p:spPr bwMode="auto">
                <a:xfrm>
                  <a:off x="1445" y="785"/>
                  <a:ext cx="712" cy="398"/>
                </a:xfrm>
                <a:prstGeom prst="can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19" name="AutoShape 52"/>
                <p:cNvSpPr>
                  <a:spLocks noChangeArrowheads="1"/>
                </p:cNvSpPr>
                <p:nvPr/>
              </p:nvSpPr>
              <p:spPr bwMode="auto">
                <a:xfrm>
                  <a:off x="1529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20" name="AutoShape 53"/>
                <p:cNvSpPr>
                  <a:spLocks noChangeArrowheads="1"/>
                </p:cNvSpPr>
                <p:nvPr/>
              </p:nvSpPr>
              <p:spPr bwMode="auto">
                <a:xfrm flipH="1">
                  <a:off x="1875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21" name="AutoShape 54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770" y="795"/>
                  <a:ext cx="73" cy="67"/>
                </a:xfrm>
                <a:prstGeom prst="rightArrow">
                  <a:avLst>
                    <a:gd name="adj1" fmla="val 50000"/>
                    <a:gd name="adj2" fmla="val 2723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22" name="AutoShape 55"/>
                <p:cNvSpPr>
                  <a:spLocks noChangeArrowheads="1"/>
                </p:cNvSpPr>
                <p:nvPr/>
              </p:nvSpPr>
              <p:spPr bwMode="auto">
                <a:xfrm rot="-5400000" flipH="1" flipV="1">
                  <a:off x="1764" y="896"/>
                  <a:ext cx="83" cy="67"/>
                </a:xfrm>
                <a:prstGeom prst="rightArrow">
                  <a:avLst>
                    <a:gd name="adj1" fmla="val 50000"/>
                    <a:gd name="adj2" fmla="val 309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9717" name="Text Box 56"/>
              <p:cNvSpPr txBox="1">
                <a:spLocks noChangeArrowheads="1"/>
              </p:cNvSpPr>
              <p:nvPr/>
            </p:nvSpPr>
            <p:spPr bwMode="auto">
              <a:xfrm>
                <a:off x="2747" y="1036"/>
                <a:ext cx="20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b="1"/>
                  <a:t>B</a:t>
                </a:r>
              </a:p>
            </p:txBody>
          </p:sp>
        </p:grpSp>
        <p:grpSp>
          <p:nvGrpSpPr>
            <p:cNvPr id="29708" name="Group 57"/>
            <p:cNvGrpSpPr>
              <a:grpSpLocks/>
            </p:cNvGrpSpPr>
            <p:nvPr/>
          </p:nvGrpSpPr>
          <p:grpSpPr bwMode="auto">
            <a:xfrm>
              <a:off x="2219" y="1538"/>
              <a:ext cx="534" cy="327"/>
              <a:chOff x="2219" y="1538"/>
              <a:chExt cx="534" cy="327"/>
            </a:xfrm>
          </p:grpSpPr>
          <p:grpSp>
            <p:nvGrpSpPr>
              <p:cNvPr id="29709" name="Group 58"/>
              <p:cNvGrpSpPr>
                <a:grpSpLocks/>
              </p:cNvGrpSpPr>
              <p:nvPr/>
            </p:nvGrpSpPr>
            <p:grpSpPr bwMode="auto">
              <a:xfrm>
                <a:off x="2219" y="1538"/>
                <a:ext cx="534" cy="265"/>
                <a:chOff x="1445" y="785"/>
                <a:chExt cx="712" cy="398"/>
              </a:xfrm>
            </p:grpSpPr>
            <p:sp>
              <p:nvSpPr>
                <p:cNvPr id="29711" name="AutoShape 59"/>
                <p:cNvSpPr>
                  <a:spLocks noChangeArrowheads="1"/>
                </p:cNvSpPr>
                <p:nvPr/>
              </p:nvSpPr>
              <p:spPr bwMode="auto">
                <a:xfrm>
                  <a:off x="1445" y="785"/>
                  <a:ext cx="712" cy="398"/>
                </a:xfrm>
                <a:prstGeom prst="can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12" name="AutoShape 60"/>
                <p:cNvSpPr>
                  <a:spLocks noChangeArrowheads="1"/>
                </p:cNvSpPr>
                <p:nvPr/>
              </p:nvSpPr>
              <p:spPr bwMode="auto">
                <a:xfrm>
                  <a:off x="1529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13" name="AutoShape 61"/>
                <p:cNvSpPr>
                  <a:spLocks noChangeArrowheads="1"/>
                </p:cNvSpPr>
                <p:nvPr/>
              </p:nvSpPr>
              <p:spPr bwMode="auto">
                <a:xfrm flipH="1">
                  <a:off x="1875" y="859"/>
                  <a:ext cx="209" cy="56"/>
                </a:xfrm>
                <a:prstGeom prst="rightArrow">
                  <a:avLst>
                    <a:gd name="adj1" fmla="val 50000"/>
                    <a:gd name="adj2" fmla="val 9330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14" name="AutoShape 62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770" y="795"/>
                  <a:ext cx="73" cy="67"/>
                </a:xfrm>
                <a:prstGeom prst="rightArrow">
                  <a:avLst>
                    <a:gd name="adj1" fmla="val 50000"/>
                    <a:gd name="adj2" fmla="val 2723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15" name="AutoShape 63"/>
                <p:cNvSpPr>
                  <a:spLocks noChangeArrowheads="1"/>
                </p:cNvSpPr>
                <p:nvPr/>
              </p:nvSpPr>
              <p:spPr bwMode="auto">
                <a:xfrm rot="-5400000" flipH="1" flipV="1">
                  <a:off x="1764" y="896"/>
                  <a:ext cx="83" cy="67"/>
                </a:xfrm>
                <a:prstGeom prst="rightArrow">
                  <a:avLst>
                    <a:gd name="adj1" fmla="val 50000"/>
                    <a:gd name="adj2" fmla="val 309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9710" name="Text Box 64"/>
              <p:cNvSpPr txBox="1">
                <a:spLocks noChangeArrowheads="1"/>
              </p:cNvSpPr>
              <p:nvPr/>
            </p:nvSpPr>
            <p:spPr bwMode="auto">
              <a:xfrm>
                <a:off x="2380" y="1653"/>
                <a:ext cx="20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b="1"/>
                  <a:t>D</a:t>
                </a:r>
              </a:p>
            </p:txBody>
          </p:sp>
        </p:grp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RIPv1 Packet Format</a:t>
            </a:r>
          </a:p>
        </p:txBody>
      </p:sp>
      <p:sp>
        <p:nvSpPr>
          <p:cNvPr id="6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6A080F8-EF76-4C58-93BD-F85418253BF9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6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93A33-4869-48E3-ABA3-3AFD5BA6D122}" type="slidenum">
              <a:rPr lang="en-US"/>
              <a:pPr>
                <a:defRPr/>
              </a:pPr>
              <a:t>26</a:t>
            </a:fld>
            <a:endParaRPr lang="en-US"/>
          </a:p>
        </p:txBody>
      </p:sp>
      <p:grpSp>
        <p:nvGrpSpPr>
          <p:cNvPr id="30726" name="Group 3"/>
          <p:cNvGrpSpPr>
            <a:grpSpLocks/>
          </p:cNvGrpSpPr>
          <p:nvPr/>
        </p:nvGrpSpPr>
        <p:grpSpPr bwMode="auto">
          <a:xfrm>
            <a:off x="1770063" y="847725"/>
            <a:ext cx="5783262" cy="5106988"/>
            <a:chOff x="1115" y="534"/>
            <a:chExt cx="3643" cy="3217"/>
          </a:xfrm>
        </p:grpSpPr>
        <p:grpSp>
          <p:nvGrpSpPr>
            <p:cNvPr id="30727" name="Group 4"/>
            <p:cNvGrpSpPr>
              <a:grpSpLocks/>
            </p:cNvGrpSpPr>
            <p:nvPr/>
          </p:nvGrpSpPr>
          <p:grpSpPr bwMode="auto">
            <a:xfrm>
              <a:off x="1165" y="716"/>
              <a:ext cx="3545" cy="2491"/>
              <a:chOff x="-3" y="-3"/>
              <a:chExt cx="3807" cy="4439"/>
            </a:xfrm>
          </p:grpSpPr>
          <p:grpSp>
            <p:nvGrpSpPr>
              <p:cNvPr id="30739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3801" cy="4433"/>
                <a:chOff x="0" y="0"/>
                <a:chExt cx="3801" cy="4433"/>
              </a:xfrm>
            </p:grpSpPr>
            <p:grpSp>
              <p:nvGrpSpPr>
                <p:cNvPr id="30741" name="Group 6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972" cy="403"/>
                  <a:chOff x="0" y="0"/>
                  <a:chExt cx="972" cy="403"/>
                </a:xfrm>
              </p:grpSpPr>
              <p:sp>
                <p:nvSpPr>
                  <p:cNvPr id="30784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0"/>
                    <a:ext cx="886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Command</a:t>
                    </a:r>
                    <a:endParaRPr lang="en-US" sz="1800">
                      <a:cs typeface="Times New Roman" pitchFamily="18" charset="0"/>
                    </a:endParaRPr>
                  </a:p>
                  <a:p>
                    <a:pPr algn="ctr" eaLnBrk="0" hangingPunct="0"/>
                    <a:endParaRPr lang="en-US" sz="1800"/>
                  </a:p>
                </p:txBody>
              </p:sp>
              <p:sp>
                <p:nvSpPr>
                  <p:cNvPr id="30785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972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42" name="Group 9"/>
                <p:cNvGrpSpPr>
                  <a:grpSpLocks/>
                </p:cNvGrpSpPr>
                <p:nvPr/>
              </p:nvGrpSpPr>
              <p:grpSpPr bwMode="auto">
                <a:xfrm>
                  <a:off x="972" y="0"/>
                  <a:ext cx="972" cy="403"/>
                  <a:chOff x="972" y="0"/>
                  <a:chExt cx="972" cy="403"/>
                </a:xfrm>
              </p:grpSpPr>
              <p:sp>
                <p:nvSpPr>
                  <p:cNvPr id="3078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015" y="0"/>
                    <a:ext cx="886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Version</a:t>
                    </a:r>
                    <a:endParaRPr lang="en-US" sz="1800">
                      <a:cs typeface="Times New Roman" pitchFamily="18" charset="0"/>
                    </a:endParaRPr>
                  </a:p>
                  <a:p>
                    <a:pPr algn="ctr" eaLnBrk="0" hangingPunct="0"/>
                    <a:endParaRPr lang="en-US" sz="1800"/>
                  </a:p>
                </p:txBody>
              </p:sp>
              <p:sp>
                <p:nvSpPr>
                  <p:cNvPr id="30783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972" y="0"/>
                    <a:ext cx="972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43" name="Group 12"/>
                <p:cNvGrpSpPr>
                  <a:grpSpLocks/>
                </p:cNvGrpSpPr>
                <p:nvPr/>
              </p:nvGrpSpPr>
              <p:grpSpPr bwMode="auto">
                <a:xfrm>
                  <a:off x="1944" y="0"/>
                  <a:ext cx="1857" cy="403"/>
                  <a:chOff x="1944" y="0"/>
                  <a:chExt cx="1857" cy="403"/>
                </a:xfrm>
              </p:grpSpPr>
              <p:sp>
                <p:nvSpPr>
                  <p:cNvPr id="30780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1987" y="0"/>
                    <a:ext cx="1771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Unused (= zero)</a:t>
                    </a:r>
                    <a:endParaRPr lang="en-US" sz="1800"/>
                  </a:p>
                </p:txBody>
              </p:sp>
              <p:sp>
                <p:nvSpPr>
                  <p:cNvPr id="30781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1944" y="0"/>
                    <a:ext cx="1857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44" name="Group 15"/>
                <p:cNvGrpSpPr>
                  <a:grpSpLocks/>
                </p:cNvGrpSpPr>
                <p:nvPr/>
              </p:nvGrpSpPr>
              <p:grpSpPr bwMode="auto">
                <a:xfrm>
                  <a:off x="0" y="403"/>
                  <a:ext cx="1944" cy="403"/>
                  <a:chOff x="0" y="403"/>
                  <a:chExt cx="1944" cy="403"/>
                </a:xfrm>
              </p:grpSpPr>
              <p:sp>
                <p:nvSpPr>
                  <p:cNvPr id="30778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403"/>
                    <a:ext cx="1858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Address Family Identifier</a:t>
                    </a:r>
                    <a:endParaRPr lang="en-US" sz="1800"/>
                  </a:p>
                </p:txBody>
              </p:sp>
              <p:sp>
                <p:nvSpPr>
                  <p:cNvPr id="30779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403"/>
                    <a:ext cx="1944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45" name="Group 18"/>
                <p:cNvGrpSpPr>
                  <a:grpSpLocks/>
                </p:cNvGrpSpPr>
                <p:nvPr/>
              </p:nvGrpSpPr>
              <p:grpSpPr bwMode="auto">
                <a:xfrm>
                  <a:off x="1944" y="403"/>
                  <a:ext cx="1857" cy="403"/>
                  <a:chOff x="1944" y="403"/>
                  <a:chExt cx="1857" cy="403"/>
                </a:xfrm>
              </p:grpSpPr>
              <p:sp>
                <p:nvSpPr>
                  <p:cNvPr id="30776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1987" y="403"/>
                    <a:ext cx="1771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Unused (= zero)</a:t>
                    </a:r>
                    <a:endParaRPr lang="en-US" sz="1800"/>
                  </a:p>
                </p:txBody>
              </p:sp>
              <p:sp>
                <p:nvSpPr>
                  <p:cNvPr id="30777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944" y="403"/>
                    <a:ext cx="1857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46" name="Group 21"/>
                <p:cNvGrpSpPr>
                  <a:grpSpLocks/>
                </p:cNvGrpSpPr>
                <p:nvPr/>
              </p:nvGrpSpPr>
              <p:grpSpPr bwMode="auto">
                <a:xfrm>
                  <a:off x="0" y="806"/>
                  <a:ext cx="3801" cy="403"/>
                  <a:chOff x="0" y="806"/>
                  <a:chExt cx="3801" cy="403"/>
                </a:xfrm>
              </p:grpSpPr>
              <p:sp>
                <p:nvSpPr>
                  <p:cNvPr id="30774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806"/>
                    <a:ext cx="3715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IP Address 1</a:t>
                    </a:r>
                    <a:endParaRPr lang="en-US" sz="1800"/>
                  </a:p>
                </p:txBody>
              </p:sp>
              <p:sp>
                <p:nvSpPr>
                  <p:cNvPr id="30775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0" y="806"/>
                    <a:ext cx="3801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47" name="Group 24"/>
                <p:cNvGrpSpPr>
                  <a:grpSpLocks/>
                </p:cNvGrpSpPr>
                <p:nvPr/>
              </p:nvGrpSpPr>
              <p:grpSpPr bwMode="auto">
                <a:xfrm>
                  <a:off x="0" y="1209"/>
                  <a:ext cx="3801" cy="403"/>
                  <a:chOff x="0" y="1209"/>
                  <a:chExt cx="3801" cy="403"/>
                </a:xfrm>
              </p:grpSpPr>
              <p:sp>
                <p:nvSpPr>
                  <p:cNvPr id="30772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1209"/>
                    <a:ext cx="3715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>
                        <a:cs typeface="Times New Roman" pitchFamily="18" charset="0"/>
                      </a:rPr>
                      <a:t> </a:t>
                    </a:r>
                  </a:p>
                  <a:p>
                    <a:pPr algn="ctr" eaLnBrk="0" hangingPunct="0"/>
                    <a:endParaRPr lang="en-US" sz="1800"/>
                  </a:p>
                </p:txBody>
              </p:sp>
              <p:sp>
                <p:nvSpPr>
                  <p:cNvPr id="30773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209"/>
                    <a:ext cx="3801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48" name="Group 27"/>
                <p:cNvGrpSpPr>
                  <a:grpSpLocks/>
                </p:cNvGrpSpPr>
                <p:nvPr/>
              </p:nvGrpSpPr>
              <p:grpSpPr bwMode="auto">
                <a:xfrm>
                  <a:off x="0" y="1612"/>
                  <a:ext cx="3801" cy="403"/>
                  <a:chOff x="0" y="1612"/>
                  <a:chExt cx="3801" cy="403"/>
                </a:xfrm>
              </p:grpSpPr>
              <p:sp>
                <p:nvSpPr>
                  <p:cNvPr id="30770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1612"/>
                    <a:ext cx="3715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>
                        <a:cs typeface="Times New Roman" pitchFamily="18" charset="0"/>
                      </a:rPr>
                      <a:t> </a:t>
                    </a:r>
                  </a:p>
                  <a:p>
                    <a:pPr algn="ctr" eaLnBrk="0" hangingPunct="0"/>
                    <a:endParaRPr lang="en-US" sz="1800"/>
                  </a:p>
                </p:txBody>
              </p:sp>
              <p:sp>
                <p:nvSpPr>
                  <p:cNvPr id="30771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612"/>
                    <a:ext cx="3801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49" name="Group 30"/>
                <p:cNvGrpSpPr>
                  <a:grpSpLocks/>
                </p:cNvGrpSpPr>
                <p:nvPr/>
              </p:nvGrpSpPr>
              <p:grpSpPr bwMode="auto">
                <a:xfrm>
                  <a:off x="0" y="2015"/>
                  <a:ext cx="3801" cy="403"/>
                  <a:chOff x="0" y="2015"/>
                  <a:chExt cx="3801" cy="403"/>
                </a:xfrm>
              </p:grpSpPr>
              <p:sp>
                <p:nvSpPr>
                  <p:cNvPr id="30768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2015"/>
                    <a:ext cx="3715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Metric</a:t>
                    </a:r>
                    <a:endParaRPr lang="en-US" sz="1800"/>
                  </a:p>
                </p:txBody>
              </p:sp>
              <p:sp>
                <p:nvSpPr>
                  <p:cNvPr id="30769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015"/>
                    <a:ext cx="3801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50" name="Group 33"/>
                <p:cNvGrpSpPr>
                  <a:grpSpLocks/>
                </p:cNvGrpSpPr>
                <p:nvPr/>
              </p:nvGrpSpPr>
              <p:grpSpPr bwMode="auto">
                <a:xfrm>
                  <a:off x="0" y="2418"/>
                  <a:ext cx="1944" cy="403"/>
                  <a:chOff x="0" y="2418"/>
                  <a:chExt cx="1944" cy="403"/>
                </a:xfrm>
              </p:grpSpPr>
              <p:sp>
                <p:nvSpPr>
                  <p:cNvPr id="30766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2418"/>
                    <a:ext cx="1858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Address Family Identifier</a:t>
                    </a:r>
                    <a:endParaRPr lang="en-US" sz="1800"/>
                  </a:p>
                </p:txBody>
              </p:sp>
              <p:sp>
                <p:nvSpPr>
                  <p:cNvPr id="30767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418"/>
                    <a:ext cx="1944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51" name="Group 36"/>
                <p:cNvGrpSpPr>
                  <a:grpSpLocks/>
                </p:cNvGrpSpPr>
                <p:nvPr/>
              </p:nvGrpSpPr>
              <p:grpSpPr bwMode="auto">
                <a:xfrm>
                  <a:off x="1944" y="2418"/>
                  <a:ext cx="1857" cy="403"/>
                  <a:chOff x="1944" y="2418"/>
                  <a:chExt cx="1857" cy="403"/>
                </a:xfrm>
              </p:grpSpPr>
              <p:sp>
                <p:nvSpPr>
                  <p:cNvPr id="30764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1987" y="2418"/>
                    <a:ext cx="1771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endParaRPr lang="en-US" sz="1800"/>
                  </a:p>
                </p:txBody>
              </p:sp>
              <p:sp>
                <p:nvSpPr>
                  <p:cNvPr id="30765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1944" y="2418"/>
                    <a:ext cx="1857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52" name="Group 39"/>
                <p:cNvGrpSpPr>
                  <a:grpSpLocks/>
                </p:cNvGrpSpPr>
                <p:nvPr/>
              </p:nvGrpSpPr>
              <p:grpSpPr bwMode="auto">
                <a:xfrm>
                  <a:off x="0" y="2821"/>
                  <a:ext cx="3801" cy="403"/>
                  <a:chOff x="0" y="2821"/>
                  <a:chExt cx="3801" cy="403"/>
                </a:xfrm>
              </p:grpSpPr>
              <p:sp>
                <p:nvSpPr>
                  <p:cNvPr id="30762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2821"/>
                    <a:ext cx="3715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IP Address 2</a:t>
                    </a:r>
                  </a:p>
                </p:txBody>
              </p:sp>
              <p:sp>
                <p:nvSpPr>
                  <p:cNvPr id="30763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821"/>
                    <a:ext cx="3801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53" name="Group 42"/>
                <p:cNvGrpSpPr>
                  <a:grpSpLocks/>
                </p:cNvGrpSpPr>
                <p:nvPr/>
              </p:nvGrpSpPr>
              <p:grpSpPr bwMode="auto">
                <a:xfrm>
                  <a:off x="0" y="3224"/>
                  <a:ext cx="3801" cy="403"/>
                  <a:chOff x="0" y="3224"/>
                  <a:chExt cx="3801" cy="403"/>
                </a:xfrm>
              </p:grpSpPr>
              <p:sp>
                <p:nvSpPr>
                  <p:cNvPr id="30760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3224"/>
                    <a:ext cx="3715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>
                        <a:cs typeface="Times New Roman" pitchFamily="18" charset="0"/>
                      </a:rPr>
                      <a:t> </a:t>
                    </a:r>
                  </a:p>
                  <a:p>
                    <a:pPr algn="ctr" eaLnBrk="0" hangingPunct="0"/>
                    <a:endParaRPr lang="en-US" sz="1800"/>
                  </a:p>
                </p:txBody>
              </p:sp>
              <p:sp>
                <p:nvSpPr>
                  <p:cNvPr id="30761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3224"/>
                    <a:ext cx="3801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54" name="Group 45"/>
                <p:cNvGrpSpPr>
                  <a:grpSpLocks/>
                </p:cNvGrpSpPr>
                <p:nvPr/>
              </p:nvGrpSpPr>
              <p:grpSpPr bwMode="auto">
                <a:xfrm>
                  <a:off x="0" y="3627"/>
                  <a:ext cx="3801" cy="403"/>
                  <a:chOff x="0" y="3627"/>
                  <a:chExt cx="3801" cy="403"/>
                </a:xfrm>
              </p:grpSpPr>
              <p:sp>
                <p:nvSpPr>
                  <p:cNvPr id="30758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3627"/>
                    <a:ext cx="3715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>
                        <a:cs typeface="Times New Roman" pitchFamily="18" charset="0"/>
                      </a:rPr>
                      <a:t> </a:t>
                    </a:r>
                  </a:p>
                  <a:p>
                    <a:pPr algn="ctr" eaLnBrk="0" hangingPunct="0"/>
                    <a:endParaRPr lang="en-US" sz="1800"/>
                  </a:p>
                </p:txBody>
              </p:sp>
              <p:sp>
                <p:nvSpPr>
                  <p:cNvPr id="30759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3627"/>
                    <a:ext cx="3801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55" name="Group 48"/>
                <p:cNvGrpSpPr>
                  <a:grpSpLocks/>
                </p:cNvGrpSpPr>
                <p:nvPr/>
              </p:nvGrpSpPr>
              <p:grpSpPr bwMode="auto">
                <a:xfrm>
                  <a:off x="0" y="4030"/>
                  <a:ext cx="3801" cy="403"/>
                  <a:chOff x="0" y="4030"/>
                  <a:chExt cx="3801" cy="403"/>
                </a:xfrm>
              </p:grpSpPr>
              <p:sp>
                <p:nvSpPr>
                  <p:cNvPr id="30756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4030"/>
                    <a:ext cx="3715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Metric</a:t>
                    </a:r>
                    <a:endParaRPr lang="en-US" sz="1800"/>
                  </a:p>
                </p:txBody>
              </p:sp>
              <p:sp>
                <p:nvSpPr>
                  <p:cNvPr id="30757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0" y="4030"/>
                    <a:ext cx="3801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0740" name="Rectangle 51"/>
              <p:cNvSpPr>
                <a:spLocks noChangeArrowheads="1"/>
              </p:cNvSpPr>
              <p:nvPr/>
            </p:nvSpPr>
            <p:spPr bwMode="auto">
              <a:xfrm>
                <a:off x="-3" y="-3"/>
                <a:ext cx="3807" cy="4439"/>
              </a:xfrm>
              <a:prstGeom prst="rect">
                <a:avLst/>
              </a:prstGeom>
              <a:noFill/>
              <a:ln w="11112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728" name="Text Box 52"/>
            <p:cNvSpPr txBox="1">
              <a:spLocks noChangeArrowheads="1"/>
            </p:cNvSpPr>
            <p:nvPr/>
          </p:nvSpPr>
          <p:spPr bwMode="auto">
            <a:xfrm>
              <a:off x="1115" y="544"/>
              <a:ext cx="1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/>
                <a:t>0</a:t>
              </a:r>
            </a:p>
          </p:txBody>
        </p:sp>
        <p:sp>
          <p:nvSpPr>
            <p:cNvPr id="30729" name="Text Box 53"/>
            <p:cNvSpPr txBox="1">
              <a:spLocks noChangeArrowheads="1"/>
            </p:cNvSpPr>
            <p:nvPr/>
          </p:nvSpPr>
          <p:spPr bwMode="auto">
            <a:xfrm>
              <a:off x="2068" y="544"/>
              <a:ext cx="1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/>
                <a:t>8</a:t>
              </a:r>
            </a:p>
          </p:txBody>
        </p:sp>
        <p:sp>
          <p:nvSpPr>
            <p:cNvPr id="30730" name="Text Box 54"/>
            <p:cNvSpPr txBox="1">
              <a:spLocks noChangeArrowheads="1"/>
            </p:cNvSpPr>
            <p:nvPr/>
          </p:nvSpPr>
          <p:spPr bwMode="auto">
            <a:xfrm>
              <a:off x="2949" y="555"/>
              <a:ext cx="2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/>
                <a:t>16</a:t>
              </a:r>
            </a:p>
          </p:txBody>
        </p:sp>
        <p:sp>
          <p:nvSpPr>
            <p:cNvPr id="30731" name="Text Box 55"/>
            <p:cNvSpPr txBox="1">
              <a:spLocks noChangeArrowheads="1"/>
            </p:cNvSpPr>
            <p:nvPr/>
          </p:nvSpPr>
          <p:spPr bwMode="auto">
            <a:xfrm>
              <a:off x="4530" y="534"/>
              <a:ext cx="2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/>
                <a:t>31</a:t>
              </a:r>
            </a:p>
          </p:txBody>
        </p:sp>
        <p:sp>
          <p:nvSpPr>
            <p:cNvPr id="30732" name="Rectangle 56"/>
            <p:cNvSpPr>
              <a:spLocks noChangeArrowheads="1"/>
            </p:cNvSpPr>
            <p:nvPr/>
          </p:nvSpPr>
          <p:spPr bwMode="auto">
            <a:xfrm>
              <a:off x="2364" y="1406"/>
              <a:ext cx="10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>
                  <a:cs typeface="Times New Roman" pitchFamily="18" charset="0"/>
                </a:rPr>
                <a:t>Unused (= zero)</a:t>
              </a:r>
            </a:p>
          </p:txBody>
        </p:sp>
        <p:sp>
          <p:nvSpPr>
            <p:cNvPr id="30733" name="Rectangle 57"/>
            <p:cNvSpPr>
              <a:spLocks noChangeArrowheads="1"/>
            </p:cNvSpPr>
            <p:nvPr/>
          </p:nvSpPr>
          <p:spPr bwMode="auto">
            <a:xfrm>
              <a:off x="2364" y="1635"/>
              <a:ext cx="10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>
                  <a:cs typeface="Times New Roman" pitchFamily="18" charset="0"/>
                </a:rPr>
                <a:t>Unused (= zero)</a:t>
              </a:r>
            </a:p>
          </p:txBody>
        </p:sp>
        <p:sp>
          <p:nvSpPr>
            <p:cNvPr id="30734" name="Line 58"/>
            <p:cNvSpPr>
              <a:spLocks noChangeShapeType="1"/>
            </p:cNvSpPr>
            <p:nvPr/>
          </p:nvSpPr>
          <p:spPr bwMode="auto">
            <a:xfrm>
              <a:off x="2964" y="3236"/>
              <a:ext cx="0" cy="1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5" name="Text Box 59"/>
            <p:cNvSpPr txBox="1">
              <a:spLocks noChangeArrowheads="1"/>
            </p:cNvSpPr>
            <p:nvPr/>
          </p:nvSpPr>
          <p:spPr bwMode="auto">
            <a:xfrm>
              <a:off x="1986" y="3463"/>
              <a:ext cx="19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Up to a maximum of 25</a:t>
              </a:r>
            </a:p>
          </p:txBody>
        </p:sp>
        <p:sp>
          <p:nvSpPr>
            <p:cNvPr id="30736" name="Rectangle 60"/>
            <p:cNvSpPr>
              <a:spLocks noChangeArrowheads="1"/>
            </p:cNvSpPr>
            <p:nvPr/>
          </p:nvSpPr>
          <p:spPr bwMode="auto">
            <a:xfrm>
              <a:off x="2406" y="2537"/>
              <a:ext cx="10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>
                  <a:cs typeface="Times New Roman" pitchFamily="18" charset="0"/>
                </a:rPr>
                <a:t>Unused (= zero)</a:t>
              </a:r>
            </a:p>
          </p:txBody>
        </p:sp>
        <p:sp>
          <p:nvSpPr>
            <p:cNvPr id="30737" name="Rectangle 61"/>
            <p:cNvSpPr>
              <a:spLocks noChangeArrowheads="1"/>
            </p:cNvSpPr>
            <p:nvPr/>
          </p:nvSpPr>
          <p:spPr bwMode="auto">
            <a:xfrm>
              <a:off x="2416" y="2747"/>
              <a:ext cx="10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>
                  <a:cs typeface="Times New Roman" pitchFamily="18" charset="0"/>
                </a:rPr>
                <a:t>Unused (= zero)</a:t>
              </a:r>
            </a:p>
          </p:txBody>
        </p:sp>
        <p:sp>
          <p:nvSpPr>
            <p:cNvPr id="30738" name="Rectangle 62"/>
            <p:cNvSpPr>
              <a:spLocks noChangeArrowheads="1"/>
            </p:cNvSpPr>
            <p:nvPr/>
          </p:nvSpPr>
          <p:spPr bwMode="auto">
            <a:xfrm>
              <a:off x="3307" y="2076"/>
              <a:ext cx="10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>
                  <a:cs typeface="Times New Roman" pitchFamily="18" charset="0"/>
                </a:rPr>
                <a:t>Unused (= zero)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0"/>
            <a:ext cx="7772400" cy="1143000"/>
          </a:xfrm>
        </p:spPr>
        <p:txBody>
          <a:bodyPr/>
          <a:lstStyle/>
          <a:p>
            <a:r>
              <a:rPr lang="en-US" smtClean="0"/>
              <a:t>RIPv1 Packet Format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768350" y="1050925"/>
            <a:ext cx="7772400" cy="4114800"/>
          </a:xfrm>
        </p:spPr>
        <p:txBody>
          <a:bodyPr/>
          <a:lstStyle/>
          <a:p>
            <a:r>
              <a:rPr lang="en-US" sz="2800" smtClean="0"/>
              <a:t>Command :Request bernilai 1, response bernilai 0</a:t>
            </a:r>
          </a:p>
          <a:p>
            <a:r>
              <a:rPr lang="en-US" sz="2800" smtClean="0"/>
              <a:t>Version : bernilai 1, RIP versi 1</a:t>
            </a:r>
          </a:p>
          <a:p>
            <a:r>
              <a:rPr lang="en-US" sz="2800" smtClean="0"/>
              <a:t>Address Family Identifier : bernilai 2 untuk IP</a:t>
            </a:r>
            <a:endParaRPr lang="en-US" sz="1800" smtClean="0"/>
          </a:p>
          <a:p>
            <a:r>
              <a:rPr lang="en-US" sz="2800" smtClean="0"/>
              <a:t>IP Address : Address destination of the route. Bisa berupa mayor dari Network Address, subnet, atau route host</a:t>
            </a:r>
          </a:p>
          <a:p>
            <a:r>
              <a:rPr lang="en-US" sz="2800" smtClean="0"/>
              <a:t>Metric : Cost, bernilai antara 1 dan 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47D232E-E610-43A5-92F4-F8BBAA188AC9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B0B100-A7F4-4772-92E7-71553CEEB2C7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RIPv2 Packet Format</a:t>
            </a:r>
          </a:p>
        </p:txBody>
      </p:sp>
      <p:sp>
        <p:nvSpPr>
          <p:cNvPr id="6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0BEEC23-8F31-4A1A-9B5E-867C0816E069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6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15036B-AD1B-4DAF-8643-64DE596D42F3}" type="slidenum">
              <a:rPr lang="en-US"/>
              <a:pPr>
                <a:defRPr/>
              </a:pPr>
              <a:t>28</a:t>
            </a:fld>
            <a:endParaRPr lang="en-US"/>
          </a:p>
        </p:txBody>
      </p:sp>
      <p:grpSp>
        <p:nvGrpSpPr>
          <p:cNvPr id="32774" name="Group 3"/>
          <p:cNvGrpSpPr>
            <a:grpSpLocks/>
          </p:cNvGrpSpPr>
          <p:nvPr/>
        </p:nvGrpSpPr>
        <p:grpSpPr bwMode="auto">
          <a:xfrm>
            <a:off x="1770063" y="847725"/>
            <a:ext cx="5783262" cy="5106988"/>
            <a:chOff x="1115" y="534"/>
            <a:chExt cx="3643" cy="3217"/>
          </a:xfrm>
        </p:grpSpPr>
        <p:grpSp>
          <p:nvGrpSpPr>
            <p:cNvPr id="32775" name="Group 4"/>
            <p:cNvGrpSpPr>
              <a:grpSpLocks/>
            </p:cNvGrpSpPr>
            <p:nvPr/>
          </p:nvGrpSpPr>
          <p:grpSpPr bwMode="auto">
            <a:xfrm>
              <a:off x="1165" y="716"/>
              <a:ext cx="3545" cy="2491"/>
              <a:chOff x="-3" y="-3"/>
              <a:chExt cx="3807" cy="4439"/>
            </a:xfrm>
          </p:grpSpPr>
          <p:grpSp>
            <p:nvGrpSpPr>
              <p:cNvPr id="32787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3801" cy="4433"/>
                <a:chOff x="0" y="0"/>
                <a:chExt cx="3801" cy="4433"/>
              </a:xfrm>
            </p:grpSpPr>
            <p:grpSp>
              <p:nvGrpSpPr>
                <p:cNvPr id="32789" name="Group 6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972" cy="403"/>
                  <a:chOff x="0" y="0"/>
                  <a:chExt cx="972" cy="403"/>
                </a:xfrm>
              </p:grpSpPr>
              <p:sp>
                <p:nvSpPr>
                  <p:cNvPr id="32832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0"/>
                    <a:ext cx="886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Command</a:t>
                    </a:r>
                    <a:endParaRPr lang="en-US" sz="1800">
                      <a:cs typeface="Times New Roman" pitchFamily="18" charset="0"/>
                    </a:endParaRPr>
                  </a:p>
                  <a:p>
                    <a:pPr algn="ctr" eaLnBrk="0" hangingPunct="0"/>
                    <a:endParaRPr lang="en-US" sz="1800"/>
                  </a:p>
                </p:txBody>
              </p:sp>
              <p:sp>
                <p:nvSpPr>
                  <p:cNvPr id="32833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972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790" name="Group 9"/>
                <p:cNvGrpSpPr>
                  <a:grpSpLocks/>
                </p:cNvGrpSpPr>
                <p:nvPr/>
              </p:nvGrpSpPr>
              <p:grpSpPr bwMode="auto">
                <a:xfrm>
                  <a:off x="972" y="0"/>
                  <a:ext cx="972" cy="403"/>
                  <a:chOff x="972" y="0"/>
                  <a:chExt cx="972" cy="403"/>
                </a:xfrm>
              </p:grpSpPr>
              <p:sp>
                <p:nvSpPr>
                  <p:cNvPr id="3283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015" y="0"/>
                    <a:ext cx="886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Version</a:t>
                    </a:r>
                    <a:endParaRPr lang="en-US" sz="1800">
                      <a:cs typeface="Times New Roman" pitchFamily="18" charset="0"/>
                    </a:endParaRPr>
                  </a:p>
                  <a:p>
                    <a:pPr algn="ctr" eaLnBrk="0" hangingPunct="0"/>
                    <a:endParaRPr lang="en-US" sz="1800"/>
                  </a:p>
                </p:txBody>
              </p:sp>
              <p:sp>
                <p:nvSpPr>
                  <p:cNvPr id="32831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972" y="0"/>
                    <a:ext cx="972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791" name="Group 12"/>
                <p:cNvGrpSpPr>
                  <a:grpSpLocks/>
                </p:cNvGrpSpPr>
                <p:nvPr/>
              </p:nvGrpSpPr>
              <p:grpSpPr bwMode="auto">
                <a:xfrm>
                  <a:off x="1944" y="0"/>
                  <a:ext cx="1857" cy="403"/>
                  <a:chOff x="1944" y="0"/>
                  <a:chExt cx="1857" cy="403"/>
                </a:xfrm>
              </p:grpSpPr>
              <p:sp>
                <p:nvSpPr>
                  <p:cNvPr id="32828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1987" y="0"/>
                    <a:ext cx="1771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Unused (= zero)</a:t>
                    </a:r>
                    <a:endParaRPr lang="en-US" sz="1800"/>
                  </a:p>
                </p:txBody>
              </p:sp>
              <p:sp>
                <p:nvSpPr>
                  <p:cNvPr id="32829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1944" y="0"/>
                    <a:ext cx="1857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792" name="Group 15"/>
                <p:cNvGrpSpPr>
                  <a:grpSpLocks/>
                </p:cNvGrpSpPr>
                <p:nvPr/>
              </p:nvGrpSpPr>
              <p:grpSpPr bwMode="auto">
                <a:xfrm>
                  <a:off x="0" y="403"/>
                  <a:ext cx="1944" cy="403"/>
                  <a:chOff x="0" y="403"/>
                  <a:chExt cx="1944" cy="403"/>
                </a:xfrm>
              </p:grpSpPr>
              <p:sp>
                <p:nvSpPr>
                  <p:cNvPr id="32826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403"/>
                    <a:ext cx="1858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Address Family Identifier</a:t>
                    </a:r>
                    <a:endParaRPr lang="en-US" sz="1800"/>
                  </a:p>
                </p:txBody>
              </p:sp>
              <p:sp>
                <p:nvSpPr>
                  <p:cNvPr id="32827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403"/>
                    <a:ext cx="1944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793" name="Group 18"/>
                <p:cNvGrpSpPr>
                  <a:grpSpLocks/>
                </p:cNvGrpSpPr>
                <p:nvPr/>
              </p:nvGrpSpPr>
              <p:grpSpPr bwMode="auto">
                <a:xfrm>
                  <a:off x="1944" y="403"/>
                  <a:ext cx="1857" cy="403"/>
                  <a:chOff x="1944" y="403"/>
                  <a:chExt cx="1857" cy="403"/>
                </a:xfrm>
              </p:grpSpPr>
              <p:sp>
                <p:nvSpPr>
                  <p:cNvPr id="32824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1987" y="403"/>
                    <a:ext cx="1771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Route Tag</a:t>
                    </a:r>
                    <a:endParaRPr lang="en-US" sz="1800"/>
                  </a:p>
                </p:txBody>
              </p:sp>
              <p:sp>
                <p:nvSpPr>
                  <p:cNvPr id="32825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944" y="403"/>
                    <a:ext cx="1857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794" name="Group 21"/>
                <p:cNvGrpSpPr>
                  <a:grpSpLocks/>
                </p:cNvGrpSpPr>
                <p:nvPr/>
              </p:nvGrpSpPr>
              <p:grpSpPr bwMode="auto">
                <a:xfrm>
                  <a:off x="0" y="806"/>
                  <a:ext cx="3801" cy="403"/>
                  <a:chOff x="0" y="806"/>
                  <a:chExt cx="3801" cy="403"/>
                </a:xfrm>
              </p:grpSpPr>
              <p:sp>
                <p:nvSpPr>
                  <p:cNvPr id="32822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806"/>
                    <a:ext cx="3715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IP Address 1</a:t>
                    </a:r>
                    <a:endParaRPr lang="en-US" sz="1800"/>
                  </a:p>
                </p:txBody>
              </p:sp>
              <p:sp>
                <p:nvSpPr>
                  <p:cNvPr id="32823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0" y="806"/>
                    <a:ext cx="3801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795" name="Group 24"/>
                <p:cNvGrpSpPr>
                  <a:grpSpLocks/>
                </p:cNvGrpSpPr>
                <p:nvPr/>
              </p:nvGrpSpPr>
              <p:grpSpPr bwMode="auto">
                <a:xfrm>
                  <a:off x="0" y="1209"/>
                  <a:ext cx="3801" cy="403"/>
                  <a:chOff x="0" y="1209"/>
                  <a:chExt cx="3801" cy="403"/>
                </a:xfrm>
              </p:grpSpPr>
              <p:sp>
                <p:nvSpPr>
                  <p:cNvPr id="32820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1209"/>
                    <a:ext cx="3715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>
                        <a:cs typeface="Times New Roman" pitchFamily="18" charset="0"/>
                      </a:rPr>
                      <a:t> </a:t>
                    </a:r>
                  </a:p>
                  <a:p>
                    <a:pPr algn="ctr" eaLnBrk="0" hangingPunct="0"/>
                    <a:endParaRPr lang="en-US" sz="1800"/>
                  </a:p>
                </p:txBody>
              </p:sp>
              <p:sp>
                <p:nvSpPr>
                  <p:cNvPr id="32821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209"/>
                    <a:ext cx="3801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796" name="Group 27"/>
                <p:cNvGrpSpPr>
                  <a:grpSpLocks/>
                </p:cNvGrpSpPr>
                <p:nvPr/>
              </p:nvGrpSpPr>
              <p:grpSpPr bwMode="auto">
                <a:xfrm>
                  <a:off x="0" y="1612"/>
                  <a:ext cx="3801" cy="403"/>
                  <a:chOff x="0" y="1612"/>
                  <a:chExt cx="3801" cy="403"/>
                </a:xfrm>
              </p:grpSpPr>
              <p:sp>
                <p:nvSpPr>
                  <p:cNvPr id="3281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1612"/>
                    <a:ext cx="3715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>
                        <a:cs typeface="Times New Roman" pitchFamily="18" charset="0"/>
                      </a:rPr>
                      <a:t> </a:t>
                    </a:r>
                  </a:p>
                  <a:p>
                    <a:pPr algn="ctr" eaLnBrk="0" hangingPunct="0"/>
                    <a:endParaRPr lang="en-US" sz="1800"/>
                  </a:p>
                </p:txBody>
              </p:sp>
              <p:sp>
                <p:nvSpPr>
                  <p:cNvPr id="3281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612"/>
                    <a:ext cx="3801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797" name="Group 30"/>
                <p:cNvGrpSpPr>
                  <a:grpSpLocks/>
                </p:cNvGrpSpPr>
                <p:nvPr/>
              </p:nvGrpSpPr>
              <p:grpSpPr bwMode="auto">
                <a:xfrm>
                  <a:off x="0" y="2015"/>
                  <a:ext cx="3801" cy="403"/>
                  <a:chOff x="0" y="2015"/>
                  <a:chExt cx="3801" cy="403"/>
                </a:xfrm>
              </p:grpSpPr>
              <p:sp>
                <p:nvSpPr>
                  <p:cNvPr id="32816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2015"/>
                    <a:ext cx="3715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Metric</a:t>
                    </a:r>
                    <a:endParaRPr lang="en-US" sz="1800"/>
                  </a:p>
                </p:txBody>
              </p:sp>
              <p:sp>
                <p:nvSpPr>
                  <p:cNvPr id="32817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015"/>
                    <a:ext cx="3801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798" name="Group 33"/>
                <p:cNvGrpSpPr>
                  <a:grpSpLocks/>
                </p:cNvGrpSpPr>
                <p:nvPr/>
              </p:nvGrpSpPr>
              <p:grpSpPr bwMode="auto">
                <a:xfrm>
                  <a:off x="0" y="2418"/>
                  <a:ext cx="1944" cy="403"/>
                  <a:chOff x="0" y="2418"/>
                  <a:chExt cx="1944" cy="403"/>
                </a:xfrm>
              </p:grpSpPr>
              <p:sp>
                <p:nvSpPr>
                  <p:cNvPr id="32814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2418"/>
                    <a:ext cx="1858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Address Family Identifier</a:t>
                    </a:r>
                    <a:endParaRPr lang="en-US" sz="1800"/>
                  </a:p>
                </p:txBody>
              </p:sp>
              <p:sp>
                <p:nvSpPr>
                  <p:cNvPr id="32815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418"/>
                    <a:ext cx="1944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799" name="Group 36"/>
                <p:cNvGrpSpPr>
                  <a:grpSpLocks/>
                </p:cNvGrpSpPr>
                <p:nvPr/>
              </p:nvGrpSpPr>
              <p:grpSpPr bwMode="auto">
                <a:xfrm>
                  <a:off x="1944" y="2418"/>
                  <a:ext cx="1857" cy="403"/>
                  <a:chOff x="1944" y="2418"/>
                  <a:chExt cx="1857" cy="403"/>
                </a:xfrm>
              </p:grpSpPr>
              <p:sp>
                <p:nvSpPr>
                  <p:cNvPr id="32812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1987" y="2418"/>
                    <a:ext cx="1771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endParaRPr lang="en-US" sz="1800"/>
                  </a:p>
                </p:txBody>
              </p:sp>
              <p:sp>
                <p:nvSpPr>
                  <p:cNvPr id="32813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1944" y="2418"/>
                    <a:ext cx="1857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800" name="Group 39"/>
                <p:cNvGrpSpPr>
                  <a:grpSpLocks/>
                </p:cNvGrpSpPr>
                <p:nvPr/>
              </p:nvGrpSpPr>
              <p:grpSpPr bwMode="auto">
                <a:xfrm>
                  <a:off x="0" y="2821"/>
                  <a:ext cx="3801" cy="403"/>
                  <a:chOff x="0" y="2821"/>
                  <a:chExt cx="3801" cy="403"/>
                </a:xfrm>
              </p:grpSpPr>
              <p:sp>
                <p:nvSpPr>
                  <p:cNvPr id="3281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2821"/>
                    <a:ext cx="3715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IP Address 2</a:t>
                    </a:r>
                  </a:p>
                </p:txBody>
              </p:sp>
              <p:sp>
                <p:nvSpPr>
                  <p:cNvPr id="3281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821"/>
                    <a:ext cx="3801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801" name="Group 42"/>
                <p:cNvGrpSpPr>
                  <a:grpSpLocks/>
                </p:cNvGrpSpPr>
                <p:nvPr/>
              </p:nvGrpSpPr>
              <p:grpSpPr bwMode="auto">
                <a:xfrm>
                  <a:off x="0" y="3224"/>
                  <a:ext cx="3801" cy="403"/>
                  <a:chOff x="0" y="3224"/>
                  <a:chExt cx="3801" cy="403"/>
                </a:xfrm>
              </p:grpSpPr>
              <p:sp>
                <p:nvSpPr>
                  <p:cNvPr id="32808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3224"/>
                    <a:ext cx="3715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>
                        <a:cs typeface="Times New Roman" pitchFamily="18" charset="0"/>
                      </a:rPr>
                      <a:t> </a:t>
                    </a:r>
                  </a:p>
                  <a:p>
                    <a:pPr algn="ctr" eaLnBrk="0" hangingPunct="0"/>
                    <a:endParaRPr lang="en-US" sz="1800"/>
                  </a:p>
                </p:txBody>
              </p:sp>
              <p:sp>
                <p:nvSpPr>
                  <p:cNvPr id="32809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3224"/>
                    <a:ext cx="3801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802" name="Group 45"/>
                <p:cNvGrpSpPr>
                  <a:grpSpLocks/>
                </p:cNvGrpSpPr>
                <p:nvPr/>
              </p:nvGrpSpPr>
              <p:grpSpPr bwMode="auto">
                <a:xfrm>
                  <a:off x="0" y="3627"/>
                  <a:ext cx="3801" cy="403"/>
                  <a:chOff x="0" y="3627"/>
                  <a:chExt cx="3801" cy="403"/>
                </a:xfrm>
              </p:grpSpPr>
              <p:sp>
                <p:nvSpPr>
                  <p:cNvPr id="32806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3627"/>
                    <a:ext cx="3715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>
                        <a:cs typeface="Times New Roman" pitchFamily="18" charset="0"/>
                      </a:rPr>
                      <a:t> </a:t>
                    </a:r>
                  </a:p>
                  <a:p>
                    <a:pPr algn="ctr" eaLnBrk="0" hangingPunct="0"/>
                    <a:endParaRPr lang="en-US" sz="1800"/>
                  </a:p>
                </p:txBody>
              </p:sp>
              <p:sp>
                <p:nvSpPr>
                  <p:cNvPr id="32807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3627"/>
                    <a:ext cx="3801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803" name="Group 48"/>
                <p:cNvGrpSpPr>
                  <a:grpSpLocks/>
                </p:cNvGrpSpPr>
                <p:nvPr/>
              </p:nvGrpSpPr>
              <p:grpSpPr bwMode="auto">
                <a:xfrm>
                  <a:off x="0" y="4030"/>
                  <a:ext cx="3801" cy="403"/>
                  <a:chOff x="0" y="4030"/>
                  <a:chExt cx="3801" cy="403"/>
                </a:xfrm>
              </p:grpSpPr>
              <p:sp>
                <p:nvSpPr>
                  <p:cNvPr id="32804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4030"/>
                    <a:ext cx="3715" cy="40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800" b="1">
                        <a:cs typeface="Times New Roman" pitchFamily="18" charset="0"/>
                      </a:rPr>
                      <a:t>Metric</a:t>
                    </a:r>
                    <a:endParaRPr lang="en-US" sz="1800"/>
                  </a:p>
                </p:txBody>
              </p:sp>
              <p:sp>
                <p:nvSpPr>
                  <p:cNvPr id="32805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0" y="4030"/>
                    <a:ext cx="3801" cy="403"/>
                  </a:xfrm>
                  <a:prstGeom prst="rect">
                    <a:avLst/>
                  </a:prstGeom>
                  <a:noFill/>
                  <a:ln w="7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2788" name="Rectangle 51"/>
              <p:cNvSpPr>
                <a:spLocks noChangeArrowheads="1"/>
              </p:cNvSpPr>
              <p:nvPr/>
            </p:nvSpPr>
            <p:spPr bwMode="auto">
              <a:xfrm>
                <a:off x="-3" y="-3"/>
                <a:ext cx="3807" cy="4439"/>
              </a:xfrm>
              <a:prstGeom prst="rect">
                <a:avLst/>
              </a:prstGeom>
              <a:noFill/>
              <a:ln w="11112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76" name="Text Box 52"/>
            <p:cNvSpPr txBox="1">
              <a:spLocks noChangeArrowheads="1"/>
            </p:cNvSpPr>
            <p:nvPr/>
          </p:nvSpPr>
          <p:spPr bwMode="auto">
            <a:xfrm>
              <a:off x="1115" y="544"/>
              <a:ext cx="1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/>
                <a:t>0</a:t>
              </a:r>
            </a:p>
          </p:txBody>
        </p:sp>
        <p:sp>
          <p:nvSpPr>
            <p:cNvPr id="32777" name="Text Box 53"/>
            <p:cNvSpPr txBox="1">
              <a:spLocks noChangeArrowheads="1"/>
            </p:cNvSpPr>
            <p:nvPr/>
          </p:nvSpPr>
          <p:spPr bwMode="auto">
            <a:xfrm>
              <a:off x="2068" y="544"/>
              <a:ext cx="1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/>
                <a:t>8</a:t>
              </a:r>
            </a:p>
          </p:txBody>
        </p:sp>
        <p:sp>
          <p:nvSpPr>
            <p:cNvPr id="32778" name="Text Box 54"/>
            <p:cNvSpPr txBox="1">
              <a:spLocks noChangeArrowheads="1"/>
            </p:cNvSpPr>
            <p:nvPr/>
          </p:nvSpPr>
          <p:spPr bwMode="auto">
            <a:xfrm>
              <a:off x="2949" y="555"/>
              <a:ext cx="2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/>
                <a:t>16</a:t>
              </a:r>
            </a:p>
          </p:txBody>
        </p:sp>
        <p:sp>
          <p:nvSpPr>
            <p:cNvPr id="32779" name="Text Box 55"/>
            <p:cNvSpPr txBox="1">
              <a:spLocks noChangeArrowheads="1"/>
            </p:cNvSpPr>
            <p:nvPr/>
          </p:nvSpPr>
          <p:spPr bwMode="auto">
            <a:xfrm>
              <a:off x="4530" y="534"/>
              <a:ext cx="2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/>
                <a:t>31</a:t>
              </a:r>
            </a:p>
          </p:txBody>
        </p:sp>
        <p:sp>
          <p:nvSpPr>
            <p:cNvPr id="32780" name="Rectangle 56"/>
            <p:cNvSpPr>
              <a:spLocks noChangeArrowheads="1"/>
            </p:cNvSpPr>
            <p:nvPr/>
          </p:nvSpPr>
          <p:spPr bwMode="auto">
            <a:xfrm>
              <a:off x="2364" y="1406"/>
              <a:ext cx="9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>
                  <a:cs typeface="Times New Roman" pitchFamily="18" charset="0"/>
                </a:rPr>
                <a:t>Subnet Mask</a:t>
              </a:r>
            </a:p>
          </p:txBody>
        </p:sp>
        <p:sp>
          <p:nvSpPr>
            <p:cNvPr id="32781" name="Rectangle 57"/>
            <p:cNvSpPr>
              <a:spLocks noChangeArrowheads="1"/>
            </p:cNvSpPr>
            <p:nvPr/>
          </p:nvSpPr>
          <p:spPr bwMode="auto">
            <a:xfrm>
              <a:off x="2364" y="1635"/>
              <a:ext cx="7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>
                  <a:cs typeface="Times New Roman" pitchFamily="18" charset="0"/>
                </a:rPr>
                <a:t>Next Hop</a:t>
              </a:r>
            </a:p>
          </p:txBody>
        </p:sp>
        <p:sp>
          <p:nvSpPr>
            <p:cNvPr id="32782" name="Line 58"/>
            <p:cNvSpPr>
              <a:spLocks noChangeShapeType="1"/>
            </p:cNvSpPr>
            <p:nvPr/>
          </p:nvSpPr>
          <p:spPr bwMode="auto">
            <a:xfrm>
              <a:off x="2964" y="3236"/>
              <a:ext cx="0" cy="1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3" name="Text Box 59"/>
            <p:cNvSpPr txBox="1">
              <a:spLocks noChangeArrowheads="1"/>
            </p:cNvSpPr>
            <p:nvPr/>
          </p:nvSpPr>
          <p:spPr bwMode="auto">
            <a:xfrm>
              <a:off x="1986" y="3463"/>
              <a:ext cx="19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Up to a maximum of 25</a:t>
              </a:r>
            </a:p>
          </p:txBody>
        </p:sp>
        <p:sp>
          <p:nvSpPr>
            <p:cNvPr id="32784" name="Rectangle 60"/>
            <p:cNvSpPr>
              <a:spLocks noChangeArrowheads="1"/>
            </p:cNvSpPr>
            <p:nvPr/>
          </p:nvSpPr>
          <p:spPr bwMode="auto">
            <a:xfrm>
              <a:off x="2406" y="2537"/>
              <a:ext cx="9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>
                  <a:cs typeface="Times New Roman" pitchFamily="18" charset="0"/>
                </a:rPr>
                <a:t>Subnet Mask</a:t>
              </a:r>
            </a:p>
          </p:txBody>
        </p:sp>
        <p:sp>
          <p:nvSpPr>
            <p:cNvPr id="32785" name="Rectangle 61"/>
            <p:cNvSpPr>
              <a:spLocks noChangeArrowheads="1"/>
            </p:cNvSpPr>
            <p:nvPr/>
          </p:nvSpPr>
          <p:spPr bwMode="auto">
            <a:xfrm>
              <a:off x="2416" y="2747"/>
              <a:ext cx="7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>
                  <a:cs typeface="Times New Roman" pitchFamily="18" charset="0"/>
                </a:rPr>
                <a:t>Next Hop</a:t>
              </a:r>
            </a:p>
          </p:txBody>
        </p:sp>
        <p:sp>
          <p:nvSpPr>
            <p:cNvPr id="32786" name="Rectangle 62"/>
            <p:cNvSpPr>
              <a:spLocks noChangeArrowheads="1"/>
            </p:cNvSpPr>
            <p:nvPr/>
          </p:nvSpPr>
          <p:spPr bwMode="auto">
            <a:xfrm>
              <a:off x="3307" y="2076"/>
              <a:ext cx="7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>
                  <a:cs typeface="Times New Roman" pitchFamily="18" charset="0"/>
                </a:rPr>
                <a:t>Route Tag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0"/>
            <a:ext cx="7772400" cy="1143000"/>
          </a:xfrm>
        </p:spPr>
        <p:txBody>
          <a:bodyPr/>
          <a:lstStyle/>
          <a:p>
            <a:r>
              <a:rPr lang="en-US" smtClean="0"/>
              <a:t>RIPv2 Packet Format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768350" y="1050925"/>
            <a:ext cx="7772400" cy="41148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/>
              <a:t>Command: Request bernilai 1, Response bernilai 0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/>
              <a:t>Version : bernilai 2, RIP versi 2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/>
              <a:t>Address Family Identifier : bernilai 2 untuk IP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/>
              <a:t>Route Tag : Untuk tagging external route, atau route yang telah di redistribusi ke dalam proses RIPv2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/>
              <a:t>IP Address : Address destination of the route. Bisa berupa mayor dari Network Address, subnet, atau route host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/>
              <a:t>Subnet mask : mask 32 bit mengidentifikasi network dan subnet alamat IP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/>
              <a:t>Next Hop : mengidentifikasi alamat next hop yang terbaik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/>
              <a:t>Metric : Cost, bernilai antara 1 dan 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486F385-9C28-40D5-AEAA-0DA96203A0B2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62530-AA8A-422C-BAB2-A8F670D8AB5B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Routing</a:t>
            </a:r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 smtClean="0"/>
              <a:t>Router mengetahui/belajar mengenai jaringan yang jauh dari router tetangganya (atau dimasukkan secara manual oleh admin)</a:t>
            </a:r>
          </a:p>
          <a:p>
            <a:r>
              <a:rPr lang="nb-NO" smtClean="0"/>
              <a:t>Router membangun tabel routing untuk dapat mem-forwardkan data ke jaringan yang jauh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0E61FA6-1768-478B-A3F2-D6E043BBC4B0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AF72B-4AB7-4C87-BDBE-B3F67BC5887D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Routing Proses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029200"/>
            <a:ext cx="7772400" cy="990600"/>
          </a:xfrm>
        </p:spPr>
        <p:txBody>
          <a:bodyPr/>
          <a:lstStyle/>
          <a:p>
            <a:r>
              <a:rPr lang="nb-NO" smtClean="0"/>
              <a:t>ping 172.16.100.15 	dari 172.16.20.15</a:t>
            </a:r>
            <a:endParaRPr lang="en-US" smtClean="0"/>
          </a:p>
        </p:txBody>
      </p:sp>
      <p:sp>
        <p:nvSpPr>
          <p:cNvPr id="3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5D1321C-9269-486E-8BF4-5098CC364540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4E972-F9F8-48D9-85A5-7A1E2DE67322}" type="slidenum">
              <a:rPr lang="en-US"/>
              <a:pPr>
                <a:defRPr/>
              </a:pPr>
              <a:t>4</a:t>
            </a:fld>
            <a:endParaRPr lang="en-US"/>
          </a:p>
        </p:txBody>
      </p:sp>
      <p:grpSp>
        <p:nvGrpSpPr>
          <p:cNvPr id="8199" name="Group 35"/>
          <p:cNvGrpSpPr>
            <a:grpSpLocks/>
          </p:cNvGrpSpPr>
          <p:nvPr/>
        </p:nvGrpSpPr>
        <p:grpSpPr bwMode="auto">
          <a:xfrm>
            <a:off x="1066800" y="1676400"/>
            <a:ext cx="5562600" cy="3352800"/>
            <a:chOff x="672" y="1056"/>
            <a:chExt cx="3504" cy="2112"/>
          </a:xfrm>
        </p:grpSpPr>
        <p:sp>
          <p:nvSpPr>
            <p:cNvPr id="8200" name="Line 30"/>
            <p:cNvSpPr>
              <a:spLocks noChangeShapeType="1"/>
            </p:cNvSpPr>
            <p:nvPr/>
          </p:nvSpPr>
          <p:spPr bwMode="auto">
            <a:xfrm>
              <a:off x="2976" y="1776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Line 29"/>
            <p:cNvSpPr>
              <a:spLocks noChangeShapeType="1"/>
            </p:cNvSpPr>
            <p:nvPr/>
          </p:nvSpPr>
          <p:spPr bwMode="auto">
            <a:xfrm flipV="1">
              <a:off x="1968" y="1632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AutoShape 28"/>
            <p:cNvSpPr>
              <a:spLocks noChangeArrowheads="1"/>
            </p:cNvSpPr>
            <p:nvPr/>
          </p:nvSpPr>
          <p:spPr bwMode="auto">
            <a:xfrm rot="10800000">
              <a:off x="2640" y="2112"/>
              <a:ext cx="1536" cy="1056"/>
            </a:xfrm>
            <a:prstGeom prst="cloudCallout">
              <a:avLst>
                <a:gd name="adj1" fmla="val -27407"/>
                <a:gd name="adj2" fmla="val 4223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8203" name="AutoShape 27"/>
            <p:cNvSpPr>
              <a:spLocks noChangeArrowheads="1"/>
            </p:cNvSpPr>
            <p:nvPr/>
          </p:nvSpPr>
          <p:spPr bwMode="auto">
            <a:xfrm>
              <a:off x="672" y="1056"/>
              <a:ext cx="1536" cy="1056"/>
            </a:xfrm>
            <a:prstGeom prst="cloudCallout">
              <a:avLst>
                <a:gd name="adj1" fmla="val -27407"/>
                <a:gd name="adj2" fmla="val 4223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grpSp>
          <p:nvGrpSpPr>
            <p:cNvPr id="8204" name="Group 4"/>
            <p:cNvGrpSpPr>
              <a:grpSpLocks/>
            </p:cNvGrpSpPr>
            <p:nvPr/>
          </p:nvGrpSpPr>
          <p:grpSpPr bwMode="auto">
            <a:xfrm>
              <a:off x="2688" y="1584"/>
              <a:ext cx="480" cy="288"/>
              <a:chOff x="1488" y="1584"/>
              <a:chExt cx="624" cy="384"/>
            </a:xfrm>
          </p:grpSpPr>
          <p:sp>
            <p:nvSpPr>
              <p:cNvPr id="8227" name="AutoShape 5"/>
              <p:cNvSpPr>
                <a:spLocks noChangeArrowheads="1"/>
              </p:cNvSpPr>
              <p:nvPr/>
            </p:nvSpPr>
            <p:spPr bwMode="auto">
              <a:xfrm>
                <a:off x="1488" y="1584"/>
                <a:ext cx="624" cy="384"/>
              </a:xfrm>
              <a:prstGeom prst="can">
                <a:avLst>
                  <a:gd name="adj" fmla="val 50000"/>
                </a:avLst>
              </a:prstGeom>
              <a:solidFill>
                <a:srgbClr val="00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AutoShape 6"/>
              <p:cNvSpPr>
                <a:spLocks noChangeArrowheads="1"/>
              </p:cNvSpPr>
              <p:nvPr/>
            </p:nvSpPr>
            <p:spPr bwMode="auto">
              <a:xfrm>
                <a:off x="1584" y="1604"/>
                <a:ext cx="432" cy="144"/>
              </a:xfrm>
              <a:custGeom>
                <a:avLst/>
                <a:gdLst>
                  <a:gd name="T0" fmla="*/ 432 w 21600"/>
                  <a:gd name="T1" fmla="*/ 72 h 21600"/>
                  <a:gd name="T2" fmla="*/ 216 w 21600"/>
                  <a:gd name="T3" fmla="*/ 144 h 21600"/>
                  <a:gd name="T4" fmla="*/ 0 w 21600"/>
                  <a:gd name="T5" fmla="*/ 72 h 21600"/>
                  <a:gd name="T6" fmla="*/ 216 w 21600"/>
                  <a:gd name="T7" fmla="*/ 0 h 21600"/>
                  <a:gd name="T8" fmla="*/ 0 60000 65536"/>
                  <a:gd name="T9" fmla="*/ 5898240 60000 65536"/>
                  <a:gd name="T10" fmla="*/ 11796480 60000 65536"/>
                  <a:gd name="T11" fmla="*/ 17694720 60000 65536"/>
                  <a:gd name="T12" fmla="*/ 2150 w 21600"/>
                  <a:gd name="T13" fmla="*/ 8700 h 21600"/>
                  <a:gd name="T14" fmla="*/ 19450 w 21600"/>
                  <a:gd name="T15" fmla="*/ 129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00" y="0"/>
                    </a:moveTo>
                    <a:lnTo>
                      <a:pt x="6480" y="4320"/>
                    </a:lnTo>
                    <a:lnTo>
                      <a:pt x="8640" y="4320"/>
                    </a:lnTo>
                    <a:lnTo>
                      <a:pt x="8640" y="8640"/>
                    </a:lnTo>
                    <a:lnTo>
                      <a:pt x="4320" y="8640"/>
                    </a:lnTo>
                    <a:lnTo>
                      <a:pt x="4320" y="6480"/>
                    </a:lnTo>
                    <a:lnTo>
                      <a:pt x="0" y="10800"/>
                    </a:lnTo>
                    <a:lnTo>
                      <a:pt x="4320" y="15120"/>
                    </a:lnTo>
                    <a:lnTo>
                      <a:pt x="4320" y="12960"/>
                    </a:lnTo>
                    <a:lnTo>
                      <a:pt x="8640" y="12960"/>
                    </a:lnTo>
                    <a:lnTo>
                      <a:pt x="8640" y="17280"/>
                    </a:lnTo>
                    <a:lnTo>
                      <a:pt x="6480" y="17280"/>
                    </a:lnTo>
                    <a:lnTo>
                      <a:pt x="10800" y="21600"/>
                    </a:lnTo>
                    <a:lnTo>
                      <a:pt x="15120" y="17280"/>
                    </a:lnTo>
                    <a:lnTo>
                      <a:pt x="12960" y="17280"/>
                    </a:lnTo>
                    <a:lnTo>
                      <a:pt x="12960" y="12960"/>
                    </a:lnTo>
                    <a:lnTo>
                      <a:pt x="17280" y="12960"/>
                    </a:lnTo>
                    <a:lnTo>
                      <a:pt x="17280" y="15120"/>
                    </a:lnTo>
                    <a:lnTo>
                      <a:pt x="21600" y="10800"/>
                    </a:lnTo>
                    <a:lnTo>
                      <a:pt x="17280" y="6480"/>
                    </a:lnTo>
                    <a:lnTo>
                      <a:pt x="17280" y="8640"/>
                    </a:lnTo>
                    <a:lnTo>
                      <a:pt x="12960" y="8640"/>
                    </a:lnTo>
                    <a:lnTo>
                      <a:pt x="12960" y="4320"/>
                    </a:lnTo>
                    <a:lnTo>
                      <a:pt x="15120" y="432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05" name="Group 33"/>
            <p:cNvGrpSpPr>
              <a:grpSpLocks/>
            </p:cNvGrpSpPr>
            <p:nvPr/>
          </p:nvGrpSpPr>
          <p:grpSpPr bwMode="auto">
            <a:xfrm>
              <a:off x="912" y="1152"/>
              <a:ext cx="788" cy="635"/>
              <a:chOff x="912" y="1152"/>
              <a:chExt cx="788" cy="635"/>
            </a:xfrm>
          </p:grpSpPr>
          <p:grpSp>
            <p:nvGrpSpPr>
              <p:cNvPr id="8218" name="Group 8"/>
              <p:cNvGrpSpPr>
                <a:grpSpLocks/>
              </p:cNvGrpSpPr>
              <p:nvPr/>
            </p:nvGrpSpPr>
            <p:grpSpPr bwMode="auto">
              <a:xfrm>
                <a:off x="912" y="1152"/>
                <a:ext cx="788" cy="635"/>
                <a:chOff x="1046" y="1440"/>
                <a:chExt cx="788" cy="635"/>
              </a:xfrm>
            </p:grpSpPr>
            <p:grpSp>
              <p:nvGrpSpPr>
                <p:cNvPr id="8220" name="Group 9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822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23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5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2"/>
                    <a:ext cx="383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822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58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3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221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046" y="1863"/>
                  <a:ext cx="78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172.16.20.15</a:t>
                  </a:r>
                  <a:endParaRPr lang="en-US" sz="1600"/>
                </a:p>
              </p:txBody>
            </p:sp>
          </p:grpSp>
          <p:sp>
            <p:nvSpPr>
              <p:cNvPr id="8219" name="Text Box 16"/>
              <p:cNvSpPr txBox="1">
                <a:spLocks noChangeArrowheads="1"/>
              </p:cNvSpPr>
              <p:nvPr/>
            </p:nvSpPr>
            <p:spPr bwMode="auto">
              <a:xfrm>
                <a:off x="1046" y="1191"/>
                <a:ext cx="20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A</a:t>
                </a:r>
                <a:endParaRPr lang="en-US" sz="1600"/>
              </a:p>
            </p:txBody>
          </p:sp>
        </p:grpSp>
        <p:grpSp>
          <p:nvGrpSpPr>
            <p:cNvPr id="8206" name="Group 34"/>
            <p:cNvGrpSpPr>
              <a:grpSpLocks/>
            </p:cNvGrpSpPr>
            <p:nvPr/>
          </p:nvGrpSpPr>
          <p:grpSpPr bwMode="auto">
            <a:xfrm>
              <a:off x="3216" y="2304"/>
              <a:ext cx="852" cy="635"/>
              <a:chOff x="3216" y="2304"/>
              <a:chExt cx="852" cy="635"/>
            </a:xfrm>
          </p:grpSpPr>
          <p:grpSp>
            <p:nvGrpSpPr>
              <p:cNvPr id="8209" name="Group 18"/>
              <p:cNvGrpSpPr>
                <a:grpSpLocks/>
              </p:cNvGrpSpPr>
              <p:nvPr/>
            </p:nvGrpSpPr>
            <p:grpSpPr bwMode="auto">
              <a:xfrm>
                <a:off x="3216" y="2304"/>
                <a:ext cx="852" cy="635"/>
                <a:chOff x="1046" y="1440"/>
                <a:chExt cx="852" cy="635"/>
              </a:xfrm>
            </p:grpSpPr>
            <p:grpSp>
              <p:nvGrpSpPr>
                <p:cNvPr id="8211" name="Group 19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8213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14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66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2"/>
                    <a:ext cx="383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8216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68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3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212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046" y="1863"/>
                  <a:ext cx="852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172.16.100.15</a:t>
                  </a:r>
                  <a:endParaRPr lang="en-US" sz="1600"/>
                </a:p>
              </p:txBody>
            </p:sp>
          </p:grpSp>
          <p:sp>
            <p:nvSpPr>
              <p:cNvPr id="8210" name="Text Box 26"/>
              <p:cNvSpPr txBox="1">
                <a:spLocks noChangeArrowheads="1"/>
              </p:cNvSpPr>
              <p:nvPr/>
            </p:nvSpPr>
            <p:spPr bwMode="auto">
              <a:xfrm>
                <a:off x="3350" y="2343"/>
                <a:ext cx="20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B</a:t>
                </a:r>
                <a:endParaRPr lang="en-US" sz="1600"/>
              </a:p>
            </p:txBody>
          </p:sp>
        </p:grpSp>
        <p:sp>
          <p:nvSpPr>
            <p:cNvPr id="8207" name="Text Box 31"/>
            <p:cNvSpPr txBox="1">
              <a:spLocks noChangeArrowheads="1"/>
            </p:cNvSpPr>
            <p:nvPr/>
          </p:nvSpPr>
          <p:spPr bwMode="auto">
            <a:xfrm>
              <a:off x="2544" y="1420"/>
              <a:ext cx="90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600"/>
                <a:t>E0:172.16.20.1</a:t>
              </a:r>
              <a:endParaRPr lang="en-US" sz="1600"/>
            </a:p>
          </p:txBody>
        </p:sp>
        <p:sp>
          <p:nvSpPr>
            <p:cNvPr id="8208" name="Text Box 32"/>
            <p:cNvSpPr txBox="1">
              <a:spLocks noChangeArrowheads="1"/>
            </p:cNvSpPr>
            <p:nvPr/>
          </p:nvSpPr>
          <p:spPr bwMode="auto">
            <a:xfrm>
              <a:off x="2976" y="1852"/>
              <a:ext cx="96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600"/>
                <a:t>E1:172.16.100.1</a:t>
              </a:r>
              <a:endParaRPr lang="en-US" sz="160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/>
              <a:t>Routing Proses</a:t>
            </a:r>
            <a:br>
              <a:rPr lang="nb-NO"/>
            </a:b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nb-NO" sz="2200" smtClean="0"/>
              <a:t>Paket dibuat di A untuk dikirim ke B</a:t>
            </a:r>
          </a:p>
          <a:p>
            <a:r>
              <a:rPr lang="nb-NO" sz="2200" smtClean="0"/>
              <a:t>A broadcast ARP ke jaringan untuk mengetahui MAC address B</a:t>
            </a:r>
          </a:p>
          <a:p>
            <a:r>
              <a:rPr lang="nb-NO" sz="2200" smtClean="0"/>
              <a:t>Karena B terletak di jaringan yang lain, Router yang memberi response dengan memberikan fisik address-nya, agar Paket itu oleh A dikirim ke Router (sebagai default Router)</a:t>
            </a:r>
          </a:p>
          <a:p>
            <a:r>
              <a:rPr lang="nb-NO" sz="2200" smtClean="0"/>
              <a:t>A kemudian mengirim paket tersebut ke Router lewat port E0.</a:t>
            </a:r>
          </a:p>
          <a:p>
            <a:r>
              <a:rPr lang="nb-NO" sz="2200" smtClean="0"/>
              <a:t>Hardware address sesuai dengan HA milik Router, maka header frame dicopot, sehingga tinggal paket IP. Router kemudian men-check alamat Penerima. Ketika diketahui bahwa Penerima adalah 172.16.100.15, Router tahu (dari Routing Tabel-nya) bahwa alamat network 172.16.100.0 bisa dicapai lewat port E1.</a:t>
            </a:r>
          </a:p>
          <a:p>
            <a:endParaRPr lang="en-US" sz="22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DAF4DAF-C5DF-4EB6-A5A1-91FFC99AE4A2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51DADC-C981-4A41-9239-253CB4214288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Routing Proses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 sz="2800" smtClean="0"/>
              <a:t>Router menempatkan paket itu ke port E1. Kemudian dari E1 dibuatkan frame untuk kemudian dikirim ke B.</a:t>
            </a:r>
          </a:p>
          <a:p>
            <a:r>
              <a:rPr lang="nb-NO" sz="2800" smtClean="0"/>
              <a:t>Paket diterima oleh B kemudian diproses untuk dilihat isinya.</a:t>
            </a:r>
          </a:p>
          <a:p>
            <a:r>
              <a:rPr lang="nb-NO" sz="2800" smtClean="0"/>
              <a:t>Karena paket tersebut adalah ping (ICMP), B menjawab paket tersebut (reply) ke A. Terjadi proses yang sama dengan arah berlawanan.</a:t>
            </a:r>
            <a:endParaRPr lang="en-US" sz="28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1C738C7-7976-4501-AE6E-1C4677BB4AEA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AA7D3-3E4F-479C-A314-4EA7AD109F0B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Type-type Routing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 sz="2400" smtClean="0"/>
              <a:t>Static Routing, administrator secara manual men-set tabel routing.</a:t>
            </a:r>
          </a:p>
          <a:p>
            <a:r>
              <a:rPr lang="nb-NO" sz="2400" smtClean="0"/>
              <a:t>Default Routing, mengirim paket ke jaringan yang tidak ada di dalam tabel routing ke Router selanjutnya. Hal ini terjadi jika Router hanya mempunyai satu port keluar.</a:t>
            </a:r>
          </a:p>
          <a:p>
            <a:r>
              <a:rPr lang="nb-NO" sz="2400" smtClean="0"/>
              <a:t>Dynamic Routing, terjadi proses pembelajaran oleh Router dan meng-update tabel routing jika terjadi perubahan. Pembelajaran dilakukan dengan komunikasi antar router-router dengan protokol-protokol tertentu.</a:t>
            </a:r>
            <a:endParaRPr lang="en-US" sz="24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E97E722-B555-414D-AC72-73E274E360D5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2BF2E-D43F-4369-8119-08B2F25073DA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nb-NO" smtClean="0"/>
              <a:t>Routing dalam Jaringan</a:t>
            </a:r>
            <a:endParaRPr lang="en-US" smtClean="0"/>
          </a:p>
        </p:txBody>
      </p:sp>
      <p:sp>
        <p:nvSpPr>
          <p:cNvPr id="10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9D71879-BE6E-4D71-9B26-0AEA11F1EE29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10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1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0C432-E4E4-44F3-B1F3-0E407632B910}" type="slidenum">
              <a:rPr lang="en-US"/>
              <a:pPr>
                <a:defRPr/>
              </a:pPr>
              <a:t>8</a:t>
            </a:fld>
            <a:endParaRPr lang="en-US"/>
          </a:p>
        </p:txBody>
      </p:sp>
      <p:grpSp>
        <p:nvGrpSpPr>
          <p:cNvPr id="12294" name="Group 255"/>
          <p:cNvGrpSpPr>
            <a:grpSpLocks/>
          </p:cNvGrpSpPr>
          <p:nvPr/>
        </p:nvGrpSpPr>
        <p:grpSpPr bwMode="auto">
          <a:xfrm>
            <a:off x="990600" y="990600"/>
            <a:ext cx="7315200" cy="2971800"/>
            <a:chOff x="624" y="624"/>
            <a:chExt cx="4608" cy="1872"/>
          </a:xfrm>
        </p:grpSpPr>
        <p:sp>
          <p:nvSpPr>
            <p:cNvPr id="12364" name="Line 48"/>
            <p:cNvSpPr>
              <a:spLocks noChangeShapeType="1"/>
            </p:cNvSpPr>
            <p:nvPr/>
          </p:nvSpPr>
          <p:spPr bwMode="auto">
            <a:xfrm flipV="1">
              <a:off x="3216" y="124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65" name="Group 9"/>
            <p:cNvGrpSpPr>
              <a:grpSpLocks/>
            </p:cNvGrpSpPr>
            <p:nvPr/>
          </p:nvGrpSpPr>
          <p:grpSpPr bwMode="auto">
            <a:xfrm>
              <a:off x="624" y="1920"/>
              <a:ext cx="480" cy="288"/>
              <a:chOff x="1488" y="1584"/>
              <a:chExt cx="624" cy="384"/>
            </a:xfrm>
          </p:grpSpPr>
          <p:sp>
            <p:nvSpPr>
              <p:cNvPr id="12392" name="AutoShape 10"/>
              <p:cNvSpPr>
                <a:spLocks noChangeArrowheads="1"/>
              </p:cNvSpPr>
              <p:nvPr/>
            </p:nvSpPr>
            <p:spPr bwMode="auto">
              <a:xfrm>
                <a:off x="1488" y="1584"/>
                <a:ext cx="624" cy="384"/>
              </a:xfrm>
              <a:prstGeom prst="can">
                <a:avLst>
                  <a:gd name="adj" fmla="val 50000"/>
                </a:avLst>
              </a:prstGeom>
              <a:solidFill>
                <a:srgbClr val="00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3" name="AutoShape 11"/>
              <p:cNvSpPr>
                <a:spLocks noChangeArrowheads="1"/>
              </p:cNvSpPr>
              <p:nvPr/>
            </p:nvSpPr>
            <p:spPr bwMode="auto">
              <a:xfrm>
                <a:off x="1584" y="1604"/>
                <a:ext cx="432" cy="144"/>
              </a:xfrm>
              <a:custGeom>
                <a:avLst/>
                <a:gdLst>
                  <a:gd name="T0" fmla="*/ 432 w 21600"/>
                  <a:gd name="T1" fmla="*/ 72 h 21600"/>
                  <a:gd name="T2" fmla="*/ 216 w 21600"/>
                  <a:gd name="T3" fmla="*/ 144 h 21600"/>
                  <a:gd name="T4" fmla="*/ 0 w 21600"/>
                  <a:gd name="T5" fmla="*/ 72 h 21600"/>
                  <a:gd name="T6" fmla="*/ 216 w 21600"/>
                  <a:gd name="T7" fmla="*/ 0 h 21600"/>
                  <a:gd name="T8" fmla="*/ 0 60000 65536"/>
                  <a:gd name="T9" fmla="*/ 5898240 60000 65536"/>
                  <a:gd name="T10" fmla="*/ 11796480 60000 65536"/>
                  <a:gd name="T11" fmla="*/ 17694720 60000 65536"/>
                  <a:gd name="T12" fmla="*/ 2150 w 21600"/>
                  <a:gd name="T13" fmla="*/ 8700 h 21600"/>
                  <a:gd name="T14" fmla="*/ 19450 w 21600"/>
                  <a:gd name="T15" fmla="*/ 129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00" y="0"/>
                    </a:moveTo>
                    <a:lnTo>
                      <a:pt x="6480" y="4320"/>
                    </a:lnTo>
                    <a:lnTo>
                      <a:pt x="8640" y="4320"/>
                    </a:lnTo>
                    <a:lnTo>
                      <a:pt x="8640" y="8640"/>
                    </a:lnTo>
                    <a:lnTo>
                      <a:pt x="4320" y="8640"/>
                    </a:lnTo>
                    <a:lnTo>
                      <a:pt x="4320" y="6480"/>
                    </a:lnTo>
                    <a:lnTo>
                      <a:pt x="0" y="10800"/>
                    </a:lnTo>
                    <a:lnTo>
                      <a:pt x="4320" y="15120"/>
                    </a:lnTo>
                    <a:lnTo>
                      <a:pt x="4320" y="12960"/>
                    </a:lnTo>
                    <a:lnTo>
                      <a:pt x="8640" y="12960"/>
                    </a:lnTo>
                    <a:lnTo>
                      <a:pt x="8640" y="17280"/>
                    </a:lnTo>
                    <a:lnTo>
                      <a:pt x="6480" y="17280"/>
                    </a:lnTo>
                    <a:lnTo>
                      <a:pt x="10800" y="21600"/>
                    </a:lnTo>
                    <a:lnTo>
                      <a:pt x="15120" y="17280"/>
                    </a:lnTo>
                    <a:lnTo>
                      <a:pt x="12960" y="17280"/>
                    </a:lnTo>
                    <a:lnTo>
                      <a:pt x="12960" y="12960"/>
                    </a:lnTo>
                    <a:lnTo>
                      <a:pt x="17280" y="12960"/>
                    </a:lnTo>
                    <a:lnTo>
                      <a:pt x="17280" y="15120"/>
                    </a:lnTo>
                    <a:lnTo>
                      <a:pt x="21600" y="10800"/>
                    </a:lnTo>
                    <a:lnTo>
                      <a:pt x="17280" y="6480"/>
                    </a:lnTo>
                    <a:lnTo>
                      <a:pt x="17280" y="8640"/>
                    </a:lnTo>
                    <a:lnTo>
                      <a:pt x="12960" y="8640"/>
                    </a:lnTo>
                    <a:lnTo>
                      <a:pt x="12960" y="4320"/>
                    </a:lnTo>
                    <a:lnTo>
                      <a:pt x="15120" y="432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66" name="AutoShape 43"/>
            <p:cNvSpPr>
              <a:spLocks noChangeArrowheads="1"/>
            </p:cNvSpPr>
            <p:nvPr/>
          </p:nvSpPr>
          <p:spPr bwMode="auto">
            <a:xfrm rot="10800000">
              <a:off x="1104" y="1584"/>
              <a:ext cx="864" cy="816"/>
            </a:xfrm>
            <a:prstGeom prst="cloudCallout">
              <a:avLst>
                <a:gd name="adj1" fmla="val 24306"/>
                <a:gd name="adj2" fmla="val 3774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2367" name="AutoShape 44"/>
            <p:cNvSpPr>
              <a:spLocks noChangeArrowheads="1"/>
            </p:cNvSpPr>
            <p:nvPr/>
          </p:nvSpPr>
          <p:spPr bwMode="auto">
            <a:xfrm rot="10800000">
              <a:off x="2160" y="1344"/>
              <a:ext cx="864" cy="816"/>
            </a:xfrm>
            <a:prstGeom prst="cloudCallout">
              <a:avLst>
                <a:gd name="adj1" fmla="val -15625"/>
                <a:gd name="adj2" fmla="val -36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2368" name="AutoShape 45"/>
            <p:cNvSpPr>
              <a:spLocks noChangeArrowheads="1"/>
            </p:cNvSpPr>
            <p:nvPr/>
          </p:nvSpPr>
          <p:spPr bwMode="auto">
            <a:xfrm rot="10800000">
              <a:off x="3408" y="1344"/>
              <a:ext cx="864" cy="816"/>
            </a:xfrm>
            <a:prstGeom prst="cloudCallout">
              <a:avLst>
                <a:gd name="adj1" fmla="val -32639"/>
                <a:gd name="adj2" fmla="val 183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2369" name="AutoShape 46"/>
            <p:cNvSpPr>
              <a:spLocks noChangeArrowheads="1"/>
            </p:cNvSpPr>
            <p:nvPr/>
          </p:nvSpPr>
          <p:spPr bwMode="auto">
            <a:xfrm rot="10800000">
              <a:off x="4368" y="1680"/>
              <a:ext cx="864" cy="816"/>
            </a:xfrm>
            <a:prstGeom prst="cloudCallout">
              <a:avLst>
                <a:gd name="adj1" fmla="val 16898"/>
                <a:gd name="adj2" fmla="val 303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2370" name="AutoShape 47"/>
            <p:cNvSpPr>
              <a:spLocks noChangeArrowheads="1"/>
            </p:cNvSpPr>
            <p:nvPr/>
          </p:nvSpPr>
          <p:spPr bwMode="auto">
            <a:xfrm rot="10800000">
              <a:off x="2832" y="624"/>
              <a:ext cx="864" cy="816"/>
            </a:xfrm>
            <a:prstGeom prst="cloudCallout">
              <a:avLst>
                <a:gd name="adj1" fmla="val -19329"/>
                <a:gd name="adj2" fmla="val -3039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/>
            <a:lstStyle/>
            <a:p>
              <a:pPr algn="ctr"/>
              <a:endParaRPr lang="en-US"/>
            </a:p>
          </p:txBody>
        </p:sp>
        <p:grpSp>
          <p:nvGrpSpPr>
            <p:cNvPr id="12371" name="Group 34"/>
            <p:cNvGrpSpPr>
              <a:grpSpLocks/>
            </p:cNvGrpSpPr>
            <p:nvPr/>
          </p:nvGrpSpPr>
          <p:grpSpPr bwMode="auto">
            <a:xfrm>
              <a:off x="1776" y="1536"/>
              <a:ext cx="480" cy="288"/>
              <a:chOff x="1488" y="1584"/>
              <a:chExt cx="624" cy="384"/>
            </a:xfrm>
          </p:grpSpPr>
          <p:sp>
            <p:nvSpPr>
              <p:cNvPr id="12390" name="AutoShape 35"/>
              <p:cNvSpPr>
                <a:spLocks noChangeArrowheads="1"/>
              </p:cNvSpPr>
              <p:nvPr/>
            </p:nvSpPr>
            <p:spPr bwMode="auto">
              <a:xfrm>
                <a:off x="1488" y="1584"/>
                <a:ext cx="624" cy="384"/>
              </a:xfrm>
              <a:prstGeom prst="can">
                <a:avLst>
                  <a:gd name="adj" fmla="val 50000"/>
                </a:avLst>
              </a:prstGeom>
              <a:solidFill>
                <a:srgbClr val="00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1" name="AutoShape 36"/>
              <p:cNvSpPr>
                <a:spLocks noChangeArrowheads="1"/>
              </p:cNvSpPr>
              <p:nvPr/>
            </p:nvSpPr>
            <p:spPr bwMode="auto">
              <a:xfrm>
                <a:off x="1584" y="1604"/>
                <a:ext cx="432" cy="144"/>
              </a:xfrm>
              <a:custGeom>
                <a:avLst/>
                <a:gdLst>
                  <a:gd name="T0" fmla="*/ 432 w 21600"/>
                  <a:gd name="T1" fmla="*/ 72 h 21600"/>
                  <a:gd name="T2" fmla="*/ 216 w 21600"/>
                  <a:gd name="T3" fmla="*/ 144 h 21600"/>
                  <a:gd name="T4" fmla="*/ 0 w 21600"/>
                  <a:gd name="T5" fmla="*/ 72 h 21600"/>
                  <a:gd name="T6" fmla="*/ 216 w 21600"/>
                  <a:gd name="T7" fmla="*/ 0 h 21600"/>
                  <a:gd name="T8" fmla="*/ 0 60000 65536"/>
                  <a:gd name="T9" fmla="*/ 5898240 60000 65536"/>
                  <a:gd name="T10" fmla="*/ 11796480 60000 65536"/>
                  <a:gd name="T11" fmla="*/ 17694720 60000 65536"/>
                  <a:gd name="T12" fmla="*/ 2150 w 21600"/>
                  <a:gd name="T13" fmla="*/ 8700 h 21600"/>
                  <a:gd name="T14" fmla="*/ 19450 w 21600"/>
                  <a:gd name="T15" fmla="*/ 129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00" y="0"/>
                    </a:moveTo>
                    <a:lnTo>
                      <a:pt x="6480" y="4320"/>
                    </a:lnTo>
                    <a:lnTo>
                      <a:pt x="8640" y="4320"/>
                    </a:lnTo>
                    <a:lnTo>
                      <a:pt x="8640" y="8640"/>
                    </a:lnTo>
                    <a:lnTo>
                      <a:pt x="4320" y="8640"/>
                    </a:lnTo>
                    <a:lnTo>
                      <a:pt x="4320" y="6480"/>
                    </a:lnTo>
                    <a:lnTo>
                      <a:pt x="0" y="10800"/>
                    </a:lnTo>
                    <a:lnTo>
                      <a:pt x="4320" y="15120"/>
                    </a:lnTo>
                    <a:lnTo>
                      <a:pt x="4320" y="12960"/>
                    </a:lnTo>
                    <a:lnTo>
                      <a:pt x="8640" y="12960"/>
                    </a:lnTo>
                    <a:lnTo>
                      <a:pt x="8640" y="17280"/>
                    </a:lnTo>
                    <a:lnTo>
                      <a:pt x="6480" y="17280"/>
                    </a:lnTo>
                    <a:lnTo>
                      <a:pt x="10800" y="21600"/>
                    </a:lnTo>
                    <a:lnTo>
                      <a:pt x="15120" y="17280"/>
                    </a:lnTo>
                    <a:lnTo>
                      <a:pt x="12960" y="17280"/>
                    </a:lnTo>
                    <a:lnTo>
                      <a:pt x="12960" y="12960"/>
                    </a:lnTo>
                    <a:lnTo>
                      <a:pt x="17280" y="12960"/>
                    </a:lnTo>
                    <a:lnTo>
                      <a:pt x="17280" y="15120"/>
                    </a:lnTo>
                    <a:lnTo>
                      <a:pt x="21600" y="10800"/>
                    </a:lnTo>
                    <a:lnTo>
                      <a:pt x="17280" y="6480"/>
                    </a:lnTo>
                    <a:lnTo>
                      <a:pt x="17280" y="8640"/>
                    </a:lnTo>
                    <a:lnTo>
                      <a:pt x="12960" y="8640"/>
                    </a:lnTo>
                    <a:lnTo>
                      <a:pt x="12960" y="4320"/>
                    </a:lnTo>
                    <a:lnTo>
                      <a:pt x="15120" y="432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372" name="Group 37"/>
            <p:cNvGrpSpPr>
              <a:grpSpLocks/>
            </p:cNvGrpSpPr>
            <p:nvPr/>
          </p:nvGrpSpPr>
          <p:grpSpPr bwMode="auto">
            <a:xfrm>
              <a:off x="2976" y="1536"/>
              <a:ext cx="480" cy="288"/>
              <a:chOff x="1488" y="1584"/>
              <a:chExt cx="624" cy="384"/>
            </a:xfrm>
          </p:grpSpPr>
          <p:sp>
            <p:nvSpPr>
              <p:cNvPr id="12388" name="AutoShape 38"/>
              <p:cNvSpPr>
                <a:spLocks noChangeArrowheads="1"/>
              </p:cNvSpPr>
              <p:nvPr/>
            </p:nvSpPr>
            <p:spPr bwMode="auto">
              <a:xfrm>
                <a:off x="1488" y="1584"/>
                <a:ext cx="624" cy="384"/>
              </a:xfrm>
              <a:prstGeom prst="can">
                <a:avLst>
                  <a:gd name="adj" fmla="val 50000"/>
                </a:avLst>
              </a:prstGeom>
              <a:solidFill>
                <a:srgbClr val="00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9" name="AutoShape 39"/>
              <p:cNvSpPr>
                <a:spLocks noChangeArrowheads="1"/>
              </p:cNvSpPr>
              <p:nvPr/>
            </p:nvSpPr>
            <p:spPr bwMode="auto">
              <a:xfrm>
                <a:off x="1584" y="1604"/>
                <a:ext cx="432" cy="144"/>
              </a:xfrm>
              <a:custGeom>
                <a:avLst/>
                <a:gdLst>
                  <a:gd name="T0" fmla="*/ 432 w 21600"/>
                  <a:gd name="T1" fmla="*/ 72 h 21600"/>
                  <a:gd name="T2" fmla="*/ 216 w 21600"/>
                  <a:gd name="T3" fmla="*/ 144 h 21600"/>
                  <a:gd name="T4" fmla="*/ 0 w 21600"/>
                  <a:gd name="T5" fmla="*/ 72 h 21600"/>
                  <a:gd name="T6" fmla="*/ 216 w 21600"/>
                  <a:gd name="T7" fmla="*/ 0 h 21600"/>
                  <a:gd name="T8" fmla="*/ 0 60000 65536"/>
                  <a:gd name="T9" fmla="*/ 5898240 60000 65536"/>
                  <a:gd name="T10" fmla="*/ 11796480 60000 65536"/>
                  <a:gd name="T11" fmla="*/ 17694720 60000 65536"/>
                  <a:gd name="T12" fmla="*/ 2150 w 21600"/>
                  <a:gd name="T13" fmla="*/ 8700 h 21600"/>
                  <a:gd name="T14" fmla="*/ 19450 w 21600"/>
                  <a:gd name="T15" fmla="*/ 129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00" y="0"/>
                    </a:moveTo>
                    <a:lnTo>
                      <a:pt x="6480" y="4320"/>
                    </a:lnTo>
                    <a:lnTo>
                      <a:pt x="8640" y="4320"/>
                    </a:lnTo>
                    <a:lnTo>
                      <a:pt x="8640" y="8640"/>
                    </a:lnTo>
                    <a:lnTo>
                      <a:pt x="4320" y="8640"/>
                    </a:lnTo>
                    <a:lnTo>
                      <a:pt x="4320" y="6480"/>
                    </a:lnTo>
                    <a:lnTo>
                      <a:pt x="0" y="10800"/>
                    </a:lnTo>
                    <a:lnTo>
                      <a:pt x="4320" y="15120"/>
                    </a:lnTo>
                    <a:lnTo>
                      <a:pt x="4320" y="12960"/>
                    </a:lnTo>
                    <a:lnTo>
                      <a:pt x="8640" y="12960"/>
                    </a:lnTo>
                    <a:lnTo>
                      <a:pt x="8640" y="17280"/>
                    </a:lnTo>
                    <a:lnTo>
                      <a:pt x="6480" y="17280"/>
                    </a:lnTo>
                    <a:lnTo>
                      <a:pt x="10800" y="21600"/>
                    </a:lnTo>
                    <a:lnTo>
                      <a:pt x="15120" y="17280"/>
                    </a:lnTo>
                    <a:lnTo>
                      <a:pt x="12960" y="17280"/>
                    </a:lnTo>
                    <a:lnTo>
                      <a:pt x="12960" y="12960"/>
                    </a:lnTo>
                    <a:lnTo>
                      <a:pt x="17280" y="12960"/>
                    </a:lnTo>
                    <a:lnTo>
                      <a:pt x="17280" y="15120"/>
                    </a:lnTo>
                    <a:lnTo>
                      <a:pt x="21600" y="10800"/>
                    </a:lnTo>
                    <a:lnTo>
                      <a:pt x="17280" y="6480"/>
                    </a:lnTo>
                    <a:lnTo>
                      <a:pt x="17280" y="8640"/>
                    </a:lnTo>
                    <a:lnTo>
                      <a:pt x="12960" y="8640"/>
                    </a:lnTo>
                    <a:lnTo>
                      <a:pt x="12960" y="4320"/>
                    </a:lnTo>
                    <a:lnTo>
                      <a:pt x="15120" y="432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373" name="Group 40"/>
            <p:cNvGrpSpPr>
              <a:grpSpLocks/>
            </p:cNvGrpSpPr>
            <p:nvPr/>
          </p:nvGrpSpPr>
          <p:grpSpPr bwMode="auto">
            <a:xfrm>
              <a:off x="4176" y="1536"/>
              <a:ext cx="480" cy="288"/>
              <a:chOff x="1488" y="1584"/>
              <a:chExt cx="624" cy="384"/>
            </a:xfrm>
          </p:grpSpPr>
          <p:sp>
            <p:nvSpPr>
              <p:cNvPr id="12386" name="AutoShape 41"/>
              <p:cNvSpPr>
                <a:spLocks noChangeArrowheads="1"/>
              </p:cNvSpPr>
              <p:nvPr/>
            </p:nvSpPr>
            <p:spPr bwMode="auto">
              <a:xfrm>
                <a:off x="1488" y="1584"/>
                <a:ext cx="624" cy="384"/>
              </a:xfrm>
              <a:prstGeom prst="can">
                <a:avLst>
                  <a:gd name="adj" fmla="val 50000"/>
                </a:avLst>
              </a:prstGeom>
              <a:solidFill>
                <a:srgbClr val="00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7" name="AutoShape 42"/>
              <p:cNvSpPr>
                <a:spLocks noChangeArrowheads="1"/>
              </p:cNvSpPr>
              <p:nvPr/>
            </p:nvSpPr>
            <p:spPr bwMode="auto">
              <a:xfrm>
                <a:off x="1584" y="1604"/>
                <a:ext cx="432" cy="144"/>
              </a:xfrm>
              <a:custGeom>
                <a:avLst/>
                <a:gdLst>
                  <a:gd name="T0" fmla="*/ 432 w 21600"/>
                  <a:gd name="T1" fmla="*/ 72 h 21600"/>
                  <a:gd name="T2" fmla="*/ 216 w 21600"/>
                  <a:gd name="T3" fmla="*/ 144 h 21600"/>
                  <a:gd name="T4" fmla="*/ 0 w 21600"/>
                  <a:gd name="T5" fmla="*/ 72 h 21600"/>
                  <a:gd name="T6" fmla="*/ 216 w 21600"/>
                  <a:gd name="T7" fmla="*/ 0 h 21600"/>
                  <a:gd name="T8" fmla="*/ 0 60000 65536"/>
                  <a:gd name="T9" fmla="*/ 5898240 60000 65536"/>
                  <a:gd name="T10" fmla="*/ 11796480 60000 65536"/>
                  <a:gd name="T11" fmla="*/ 17694720 60000 65536"/>
                  <a:gd name="T12" fmla="*/ 2150 w 21600"/>
                  <a:gd name="T13" fmla="*/ 8700 h 21600"/>
                  <a:gd name="T14" fmla="*/ 19450 w 21600"/>
                  <a:gd name="T15" fmla="*/ 129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00" y="0"/>
                    </a:moveTo>
                    <a:lnTo>
                      <a:pt x="6480" y="4320"/>
                    </a:lnTo>
                    <a:lnTo>
                      <a:pt x="8640" y="4320"/>
                    </a:lnTo>
                    <a:lnTo>
                      <a:pt x="8640" y="8640"/>
                    </a:lnTo>
                    <a:lnTo>
                      <a:pt x="4320" y="8640"/>
                    </a:lnTo>
                    <a:lnTo>
                      <a:pt x="4320" y="6480"/>
                    </a:lnTo>
                    <a:lnTo>
                      <a:pt x="0" y="10800"/>
                    </a:lnTo>
                    <a:lnTo>
                      <a:pt x="4320" y="15120"/>
                    </a:lnTo>
                    <a:lnTo>
                      <a:pt x="4320" y="12960"/>
                    </a:lnTo>
                    <a:lnTo>
                      <a:pt x="8640" y="12960"/>
                    </a:lnTo>
                    <a:lnTo>
                      <a:pt x="8640" y="17280"/>
                    </a:lnTo>
                    <a:lnTo>
                      <a:pt x="6480" y="17280"/>
                    </a:lnTo>
                    <a:lnTo>
                      <a:pt x="10800" y="21600"/>
                    </a:lnTo>
                    <a:lnTo>
                      <a:pt x="15120" y="17280"/>
                    </a:lnTo>
                    <a:lnTo>
                      <a:pt x="12960" y="17280"/>
                    </a:lnTo>
                    <a:lnTo>
                      <a:pt x="12960" y="12960"/>
                    </a:lnTo>
                    <a:lnTo>
                      <a:pt x="17280" y="12960"/>
                    </a:lnTo>
                    <a:lnTo>
                      <a:pt x="17280" y="15120"/>
                    </a:lnTo>
                    <a:lnTo>
                      <a:pt x="21600" y="10800"/>
                    </a:lnTo>
                    <a:lnTo>
                      <a:pt x="17280" y="6480"/>
                    </a:lnTo>
                    <a:lnTo>
                      <a:pt x="17280" y="8640"/>
                    </a:lnTo>
                    <a:lnTo>
                      <a:pt x="12960" y="8640"/>
                    </a:lnTo>
                    <a:lnTo>
                      <a:pt x="12960" y="4320"/>
                    </a:lnTo>
                    <a:lnTo>
                      <a:pt x="15120" y="432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74" name="Text Box 49"/>
            <p:cNvSpPr txBox="1">
              <a:spLocks noChangeArrowheads="1"/>
            </p:cNvSpPr>
            <p:nvPr/>
          </p:nvSpPr>
          <p:spPr bwMode="auto">
            <a:xfrm>
              <a:off x="624" y="2160"/>
              <a:ext cx="5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2621A</a:t>
              </a:r>
              <a:endParaRPr lang="en-US" sz="1800"/>
            </a:p>
          </p:txBody>
        </p:sp>
        <p:sp>
          <p:nvSpPr>
            <p:cNvPr id="12375" name="Text Box 50"/>
            <p:cNvSpPr txBox="1">
              <a:spLocks noChangeArrowheads="1"/>
            </p:cNvSpPr>
            <p:nvPr/>
          </p:nvSpPr>
          <p:spPr bwMode="auto">
            <a:xfrm>
              <a:off x="1776" y="1296"/>
              <a:ext cx="5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2501A</a:t>
              </a:r>
              <a:endParaRPr lang="en-US" sz="1800"/>
            </a:p>
          </p:txBody>
        </p:sp>
        <p:sp>
          <p:nvSpPr>
            <p:cNvPr id="12376" name="Text Box 51"/>
            <p:cNvSpPr txBox="1">
              <a:spLocks noChangeArrowheads="1"/>
            </p:cNvSpPr>
            <p:nvPr/>
          </p:nvSpPr>
          <p:spPr bwMode="auto">
            <a:xfrm>
              <a:off x="2976" y="1824"/>
              <a:ext cx="5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2501B</a:t>
              </a:r>
              <a:endParaRPr lang="en-US" sz="1800"/>
            </a:p>
          </p:txBody>
        </p:sp>
        <p:sp>
          <p:nvSpPr>
            <p:cNvPr id="12377" name="Text Box 52"/>
            <p:cNvSpPr txBox="1">
              <a:spLocks noChangeArrowheads="1"/>
            </p:cNvSpPr>
            <p:nvPr/>
          </p:nvSpPr>
          <p:spPr bwMode="auto">
            <a:xfrm>
              <a:off x="4272" y="1296"/>
              <a:ext cx="5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2501C</a:t>
              </a:r>
              <a:endParaRPr lang="en-US" sz="1800"/>
            </a:p>
          </p:txBody>
        </p:sp>
        <p:sp>
          <p:nvSpPr>
            <p:cNvPr id="12378" name="Text Box 53"/>
            <p:cNvSpPr txBox="1">
              <a:spLocks noChangeArrowheads="1"/>
            </p:cNvSpPr>
            <p:nvPr/>
          </p:nvSpPr>
          <p:spPr bwMode="auto">
            <a:xfrm>
              <a:off x="1108" y="1929"/>
              <a:ext cx="38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F0/0</a:t>
              </a:r>
            </a:p>
            <a:p>
              <a:r>
                <a:rPr lang="nb-NO" sz="1800"/>
                <a:t>10.1</a:t>
              </a:r>
              <a:endParaRPr lang="en-US" sz="1800"/>
            </a:p>
          </p:txBody>
        </p:sp>
        <p:sp>
          <p:nvSpPr>
            <p:cNvPr id="12379" name="Text Box 54"/>
            <p:cNvSpPr txBox="1">
              <a:spLocks noChangeArrowheads="1"/>
            </p:cNvSpPr>
            <p:nvPr/>
          </p:nvSpPr>
          <p:spPr bwMode="auto">
            <a:xfrm>
              <a:off x="1536" y="1632"/>
              <a:ext cx="3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E0</a:t>
              </a:r>
            </a:p>
            <a:p>
              <a:r>
                <a:rPr lang="nb-NO" sz="1800"/>
                <a:t>10.2</a:t>
              </a:r>
              <a:endParaRPr lang="en-US" sz="1800"/>
            </a:p>
          </p:txBody>
        </p:sp>
        <p:sp>
          <p:nvSpPr>
            <p:cNvPr id="12380" name="Text Box 55"/>
            <p:cNvSpPr txBox="1">
              <a:spLocks noChangeArrowheads="1"/>
            </p:cNvSpPr>
            <p:nvPr/>
          </p:nvSpPr>
          <p:spPr bwMode="auto">
            <a:xfrm>
              <a:off x="2256" y="1536"/>
              <a:ext cx="3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S0</a:t>
              </a:r>
            </a:p>
            <a:p>
              <a:r>
                <a:rPr lang="nb-NO" sz="1800"/>
                <a:t>20.1</a:t>
              </a:r>
              <a:endParaRPr lang="en-US" sz="1800"/>
            </a:p>
          </p:txBody>
        </p:sp>
        <p:sp>
          <p:nvSpPr>
            <p:cNvPr id="12381" name="Text Box 56"/>
            <p:cNvSpPr txBox="1">
              <a:spLocks noChangeArrowheads="1"/>
            </p:cNvSpPr>
            <p:nvPr/>
          </p:nvSpPr>
          <p:spPr bwMode="auto">
            <a:xfrm>
              <a:off x="2736" y="1536"/>
              <a:ext cx="3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S0</a:t>
              </a:r>
            </a:p>
            <a:p>
              <a:r>
                <a:rPr lang="nb-NO" sz="1800"/>
                <a:t>20.2</a:t>
              </a:r>
              <a:endParaRPr lang="en-US" sz="1800"/>
            </a:p>
          </p:txBody>
        </p:sp>
        <p:sp>
          <p:nvSpPr>
            <p:cNvPr id="12382" name="Text Box 57"/>
            <p:cNvSpPr txBox="1">
              <a:spLocks noChangeArrowheads="1"/>
            </p:cNvSpPr>
            <p:nvPr/>
          </p:nvSpPr>
          <p:spPr bwMode="auto">
            <a:xfrm>
              <a:off x="3072" y="1152"/>
              <a:ext cx="368" cy="40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30.1</a:t>
              </a:r>
            </a:p>
            <a:p>
              <a:r>
                <a:rPr lang="nb-NO" sz="1800"/>
                <a:t>E0</a:t>
              </a:r>
              <a:endParaRPr lang="en-US" sz="1800"/>
            </a:p>
          </p:txBody>
        </p:sp>
        <p:sp>
          <p:nvSpPr>
            <p:cNvPr id="12383" name="Text Box 58"/>
            <p:cNvSpPr txBox="1">
              <a:spLocks noChangeArrowheads="1"/>
            </p:cNvSpPr>
            <p:nvPr/>
          </p:nvSpPr>
          <p:spPr bwMode="auto">
            <a:xfrm>
              <a:off x="3456" y="1632"/>
              <a:ext cx="3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S1</a:t>
              </a:r>
            </a:p>
            <a:p>
              <a:r>
                <a:rPr lang="nb-NO" sz="1800"/>
                <a:t>40.1</a:t>
              </a:r>
              <a:endParaRPr lang="en-US" sz="1800"/>
            </a:p>
          </p:txBody>
        </p:sp>
        <p:sp>
          <p:nvSpPr>
            <p:cNvPr id="12384" name="Text Box 59"/>
            <p:cNvSpPr txBox="1">
              <a:spLocks noChangeArrowheads="1"/>
            </p:cNvSpPr>
            <p:nvPr/>
          </p:nvSpPr>
          <p:spPr bwMode="auto">
            <a:xfrm>
              <a:off x="3936" y="1488"/>
              <a:ext cx="3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S0</a:t>
              </a:r>
            </a:p>
            <a:p>
              <a:r>
                <a:rPr lang="nb-NO" sz="1800"/>
                <a:t>40.2</a:t>
              </a:r>
              <a:endParaRPr lang="en-US" sz="1800"/>
            </a:p>
          </p:txBody>
        </p:sp>
        <p:sp>
          <p:nvSpPr>
            <p:cNvPr id="12385" name="Text Box 60"/>
            <p:cNvSpPr txBox="1">
              <a:spLocks noChangeArrowheads="1"/>
            </p:cNvSpPr>
            <p:nvPr/>
          </p:nvSpPr>
          <p:spPr bwMode="auto">
            <a:xfrm>
              <a:off x="4656" y="1728"/>
              <a:ext cx="3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E0</a:t>
              </a:r>
            </a:p>
            <a:p>
              <a:r>
                <a:rPr lang="nb-NO" sz="1800"/>
                <a:t>50.1</a:t>
              </a:r>
              <a:endParaRPr lang="en-US" sz="1800"/>
            </a:p>
          </p:txBody>
        </p:sp>
      </p:grpSp>
      <p:graphicFrame>
        <p:nvGraphicFramePr>
          <p:cNvPr id="10494" name="Group 254"/>
          <p:cNvGraphicFramePr>
            <a:graphicFrameLocks noGrp="1"/>
          </p:cNvGraphicFramePr>
          <p:nvPr/>
        </p:nvGraphicFramePr>
        <p:xfrm>
          <a:off x="381000" y="4268788"/>
          <a:ext cx="4038600" cy="1676400"/>
        </p:xfrm>
        <a:graphic>
          <a:graphicData uri="http://schemas.openxmlformats.org/drawingml/2006/table">
            <a:tbl>
              <a:tblPr/>
              <a:tblGrid>
                <a:gridCol w="838200"/>
                <a:gridCol w="1219200"/>
                <a:gridCol w="762000"/>
                <a:gridCol w="1219200"/>
              </a:tblGrid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Router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Port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2621A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172.16.10.0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F0/0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172.16.10.1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2501A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172.16.10.0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172.16.10.2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2501A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172.16.20.0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172.16.20.1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2501B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172.16.20.0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172.16.20.2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7" name="Text Box 145"/>
          <p:cNvSpPr txBox="1">
            <a:spLocks noChangeArrowheads="1"/>
          </p:cNvSpPr>
          <p:nvPr/>
        </p:nvSpPr>
        <p:spPr bwMode="auto">
          <a:xfrm>
            <a:off x="2133600" y="3733800"/>
            <a:ext cx="1149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/>
              <a:t>172.16.10.0</a:t>
            </a:r>
            <a:endParaRPr lang="en-US" sz="1600"/>
          </a:p>
        </p:txBody>
      </p:sp>
      <p:sp>
        <p:nvSpPr>
          <p:cNvPr id="12328" name="Rectangle 146"/>
          <p:cNvSpPr>
            <a:spLocks noChangeArrowheads="1"/>
          </p:cNvSpPr>
          <p:nvPr/>
        </p:nvSpPr>
        <p:spPr bwMode="auto">
          <a:xfrm>
            <a:off x="3581400" y="3429000"/>
            <a:ext cx="1149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/>
              <a:t>172.16.20.0</a:t>
            </a:r>
            <a:endParaRPr lang="en-US" sz="1600"/>
          </a:p>
        </p:txBody>
      </p:sp>
      <p:sp>
        <p:nvSpPr>
          <p:cNvPr id="12329" name="Rectangle 147"/>
          <p:cNvSpPr>
            <a:spLocks noChangeArrowheads="1"/>
          </p:cNvSpPr>
          <p:nvPr/>
        </p:nvSpPr>
        <p:spPr bwMode="auto">
          <a:xfrm>
            <a:off x="4648200" y="1371600"/>
            <a:ext cx="1149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/>
              <a:t>172.16.30.0</a:t>
            </a:r>
            <a:endParaRPr lang="en-US" sz="1600"/>
          </a:p>
        </p:txBody>
      </p:sp>
      <p:sp>
        <p:nvSpPr>
          <p:cNvPr id="12330" name="Rectangle 148"/>
          <p:cNvSpPr>
            <a:spLocks noChangeArrowheads="1"/>
          </p:cNvSpPr>
          <p:nvPr/>
        </p:nvSpPr>
        <p:spPr bwMode="auto">
          <a:xfrm>
            <a:off x="5327650" y="3397250"/>
            <a:ext cx="1149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/>
              <a:t>172.16.40.0</a:t>
            </a:r>
            <a:endParaRPr lang="en-US" sz="1600"/>
          </a:p>
        </p:txBody>
      </p:sp>
      <p:sp>
        <p:nvSpPr>
          <p:cNvPr id="12331" name="Rectangle 149"/>
          <p:cNvSpPr>
            <a:spLocks noChangeArrowheads="1"/>
          </p:cNvSpPr>
          <p:nvPr/>
        </p:nvSpPr>
        <p:spPr bwMode="auto">
          <a:xfrm>
            <a:off x="7086600" y="3352800"/>
            <a:ext cx="1149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/>
              <a:t>172.16.50.0</a:t>
            </a:r>
            <a:endParaRPr lang="en-US" sz="1600"/>
          </a:p>
        </p:txBody>
      </p:sp>
      <p:graphicFrame>
        <p:nvGraphicFramePr>
          <p:cNvPr id="10493" name="Group 253"/>
          <p:cNvGraphicFramePr>
            <a:graphicFrameLocks noGrp="1"/>
          </p:cNvGraphicFramePr>
          <p:nvPr/>
        </p:nvGraphicFramePr>
        <p:xfrm>
          <a:off x="4572000" y="4268788"/>
          <a:ext cx="4038600" cy="1676400"/>
        </p:xfrm>
        <a:graphic>
          <a:graphicData uri="http://schemas.openxmlformats.org/drawingml/2006/table">
            <a:tbl>
              <a:tblPr/>
              <a:tblGrid>
                <a:gridCol w="838200"/>
                <a:gridCol w="1219200"/>
                <a:gridCol w="762000"/>
                <a:gridCol w="1219200"/>
              </a:tblGrid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Router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Port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2501B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172.16.30.0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172.16.30.1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2501B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172.16.40.0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172.16.40.1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2501C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172.16.40.0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172.16.40.2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2501C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172.16.50.0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172.16.50.1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/>
              <a:t>Static Routing</a:t>
            </a:r>
            <a:br>
              <a:rPr lang="nb-NO"/>
            </a:b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 sz="2800" smtClean="0"/>
              <a:t>Tidak membebani CPU</a:t>
            </a:r>
          </a:p>
          <a:p>
            <a:r>
              <a:rPr lang="nb-NO" sz="2800" smtClean="0"/>
              <a:t>Tidak diperlukan komunikasi antar Router</a:t>
            </a:r>
          </a:p>
          <a:p>
            <a:r>
              <a:rPr lang="nb-NO" sz="2800" smtClean="0"/>
              <a:t>Aman (krn hanya admin yg bisa men-setup)</a:t>
            </a:r>
          </a:p>
          <a:p>
            <a:r>
              <a:rPr lang="nb-NO" sz="2800" smtClean="0"/>
              <a:t>Admin harus menguasai jaringan keseluruhan</a:t>
            </a:r>
          </a:p>
          <a:p>
            <a:r>
              <a:rPr lang="nb-NO" sz="2800" smtClean="0"/>
              <a:t>Jika ada tambahan jaringan, admin harus menambahkannya pada semua Router</a:t>
            </a:r>
          </a:p>
          <a:p>
            <a:r>
              <a:rPr lang="nb-NO" sz="2800" smtClean="0"/>
              <a:t>Pada jaringan yang besar, hal ini akan sangat menyita waktu dan tenaga</a:t>
            </a:r>
            <a:endParaRPr lang="en-US" sz="280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29C2A1-BCE4-45D7-9AE9-85616C3FB622}" type="datetime3">
              <a:rPr lang="en-US"/>
              <a:pPr>
                <a:defRPr/>
              </a:pPr>
              <a:t>30 July 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IP Routing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34C00-D3A6-4D46-9D9C-FDA96B23AB04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106363" y="61913"/>
            <a:ext cx="5445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/>
              <a:t>ip route [dest N] [mask] [next hope/port] [adm dist] [permanent]</a:t>
            </a:r>
            <a:endParaRPr lang="en-US" sz="16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422</TotalTime>
  <Words>2091</Words>
  <Application>Microsoft PowerPoint</Application>
  <PresentationFormat>On-screen Show (4:3)</PresentationFormat>
  <Paragraphs>1054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Times New Roman</vt:lpstr>
      <vt:lpstr>Arial</vt:lpstr>
      <vt:lpstr>Arial Narrow</vt:lpstr>
      <vt:lpstr>Wingdings 2</vt:lpstr>
      <vt:lpstr>Symbol</vt:lpstr>
      <vt:lpstr>Flow</vt:lpstr>
      <vt:lpstr>Jaringan komputer</vt:lpstr>
      <vt:lpstr>Routing </vt:lpstr>
      <vt:lpstr>Routing</vt:lpstr>
      <vt:lpstr>Routing Proses</vt:lpstr>
      <vt:lpstr>Routing Proses </vt:lpstr>
      <vt:lpstr>Routing Proses</vt:lpstr>
      <vt:lpstr>Type-type Routing</vt:lpstr>
      <vt:lpstr>Routing dalam Jaringan</vt:lpstr>
      <vt:lpstr>Static Routing </vt:lpstr>
      <vt:lpstr>Static Routing </vt:lpstr>
      <vt:lpstr>Static Routing </vt:lpstr>
      <vt:lpstr>Static Routing </vt:lpstr>
      <vt:lpstr>Default Routing</vt:lpstr>
      <vt:lpstr>Dynamic Routing</vt:lpstr>
      <vt:lpstr>Administrative Distance </vt:lpstr>
      <vt:lpstr>Routing Protocol</vt:lpstr>
      <vt:lpstr>Distance Vector</vt:lpstr>
      <vt:lpstr>Distance Vector</vt:lpstr>
      <vt:lpstr>Distance Vector</vt:lpstr>
      <vt:lpstr>Distance Vector</vt:lpstr>
      <vt:lpstr>Distance Vector</vt:lpstr>
      <vt:lpstr>Update </vt:lpstr>
      <vt:lpstr>Routing Loops</vt:lpstr>
      <vt:lpstr>Loop-Breaking Heuristics</vt:lpstr>
      <vt:lpstr>Routing Information Protocol (RIP)</vt:lpstr>
      <vt:lpstr>RIPv1 Packet Format</vt:lpstr>
      <vt:lpstr>RIPv1 Packet Format</vt:lpstr>
      <vt:lpstr>RIPv2 Packet Format</vt:lpstr>
      <vt:lpstr>RIPv2 Packet Format</vt:lpstr>
    </vt:vector>
  </TitlesOfParts>
  <Company>Compaq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 Routing</dc:title>
  <dc:creator>Armada 100S</dc:creator>
  <cp:lastModifiedBy>A R F I</cp:lastModifiedBy>
  <cp:revision>43</cp:revision>
  <dcterms:created xsi:type="dcterms:W3CDTF">2003-07-10T06:41:03Z</dcterms:created>
  <dcterms:modified xsi:type="dcterms:W3CDTF">2020-07-30T16:16:57Z</dcterms:modified>
</cp:coreProperties>
</file>