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60"/>
  </p:normalViewPr>
  <p:slideViewPr>
    <p:cSldViewPr>
      <p:cViewPr varScale="1">
        <p:scale>
          <a:sx n="70" d="100"/>
          <a:sy n="70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3.png"/><Relationship Id="rId4" Type="http://schemas.openxmlformats.org/officeDocument/2006/relationships/oleObject" Target="../embeddings/oleObject2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Aplication</a:t>
            </a:r>
            <a:r>
              <a:rPr lang="en-US" dirty="0" smtClean="0"/>
              <a:t> Layer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Fungsi Web Caching</a:t>
            </a:r>
            <a:endParaRPr lang="en-US" smtClean="0"/>
          </a:p>
        </p:txBody>
      </p:sp>
      <p:sp>
        <p:nvSpPr>
          <p:cNvPr id="9225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Misalkan:</a:t>
            </a:r>
            <a:r>
              <a:rPr lang="en-US" sz="2400" smtClean="0"/>
              <a:t> cache dekat ke client (mis : dalam jaringan yg sama)</a:t>
            </a:r>
          </a:p>
          <a:p>
            <a:r>
              <a:rPr lang="en-US" sz="2400" i="1" smtClean="0"/>
              <a:t>Response time</a:t>
            </a:r>
            <a:r>
              <a:rPr lang="en-US" sz="2400" smtClean="0"/>
              <a:t> lebih pendek</a:t>
            </a:r>
          </a:p>
          <a:p>
            <a:r>
              <a:rPr lang="en-US" sz="2400" smtClean="0"/>
              <a:t>Menurunkan trafik ke </a:t>
            </a:r>
            <a:r>
              <a:rPr lang="en-US" sz="2400" i="1" smtClean="0"/>
              <a:t>distant servers</a:t>
            </a:r>
          </a:p>
          <a:p>
            <a:pPr lvl="1"/>
            <a:r>
              <a:rPr lang="en-US" sz="2000" smtClean="0"/>
              <a:t>link out of institutional/local ISP network is often a bottleneck  </a:t>
            </a:r>
          </a:p>
        </p:txBody>
      </p:sp>
      <p:sp>
        <p:nvSpPr>
          <p:cNvPr id="92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C76A4B-8FD8-4C62-94B0-77CA2E02F6E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223" name="Line 2"/>
          <p:cNvSpPr>
            <a:spLocks noChangeShapeType="1"/>
          </p:cNvSpPr>
          <p:nvPr/>
        </p:nvSpPr>
        <p:spPr bwMode="auto">
          <a:xfrm>
            <a:off x="5067300" y="2076450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878388" y="1698625"/>
            <a:ext cx="184150" cy="542925"/>
            <a:chOff x="4180" y="783"/>
            <a:chExt cx="150" cy="307"/>
          </a:xfrm>
        </p:grpSpPr>
        <p:sp>
          <p:nvSpPr>
            <p:cNvPr id="9322" name="AutoShape 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" name="Rectangle 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" name="Rectangle 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5" name="AutoShape 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6" name="Line 1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" name="Line 1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8" name="Rectangle 1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" name="Rectangle 1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802313" y="1155700"/>
            <a:ext cx="184150" cy="542925"/>
            <a:chOff x="4180" y="783"/>
            <a:chExt cx="150" cy="307"/>
          </a:xfrm>
        </p:grpSpPr>
        <p:sp>
          <p:nvSpPr>
            <p:cNvPr id="9314" name="AutoShape 1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5" name="Rectangle 1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6" name="Rectangle 1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7" name="AutoShape 1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8" name="Line 1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" name="Line 2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" name="Rectangle 2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" name="Rectangle 2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6478588" y="1184275"/>
            <a:ext cx="184150" cy="542925"/>
            <a:chOff x="4180" y="783"/>
            <a:chExt cx="150" cy="307"/>
          </a:xfrm>
        </p:grpSpPr>
        <p:sp>
          <p:nvSpPr>
            <p:cNvPr id="9306" name="AutoShape 24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7" name="Rectangle 25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8" name="Rectangle 26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9" name="AutoShape 27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0" name="Line 28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1" name="Line 29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2" name="Rectangle 30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3" name="Rectangle 31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7059613" y="1365250"/>
            <a:ext cx="184150" cy="542925"/>
            <a:chOff x="4180" y="783"/>
            <a:chExt cx="150" cy="307"/>
          </a:xfrm>
        </p:grpSpPr>
        <p:sp>
          <p:nvSpPr>
            <p:cNvPr id="9298" name="AutoShape 3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9" name="Rectangle 3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0" name="Rectangle 3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1" name="AutoShape 3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2" name="Line 3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3" name="Line 3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4" name="Rectangle 3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5" name="Rectangle 4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7373938" y="2155825"/>
            <a:ext cx="184150" cy="542925"/>
            <a:chOff x="4180" y="783"/>
            <a:chExt cx="150" cy="307"/>
          </a:xfrm>
        </p:grpSpPr>
        <p:sp>
          <p:nvSpPr>
            <p:cNvPr id="9290" name="AutoShape 4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1" name="Rectangle 4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2" name="Rectangle 4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3" name="AutoShape 4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4" name="Line 4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5" name="Line 4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6" name="Rectangle 4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7" name="Rectangle 4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1" name="Text Box 50"/>
          <p:cNvSpPr txBox="1">
            <a:spLocks noChangeArrowheads="1"/>
          </p:cNvSpPr>
          <p:nvPr/>
        </p:nvSpPr>
        <p:spPr bwMode="auto">
          <a:xfrm>
            <a:off x="7600950" y="1208088"/>
            <a:ext cx="1079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/>
              <a:t>origin</a:t>
            </a:r>
          </a:p>
          <a:p>
            <a:pPr algn="r"/>
            <a:r>
              <a:rPr lang="en-US" sz="2000"/>
              <a:t>servers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232" name="Line 51"/>
          <p:cNvSpPr>
            <a:spLocks noChangeShapeType="1"/>
          </p:cNvSpPr>
          <p:nvPr/>
        </p:nvSpPr>
        <p:spPr bwMode="auto">
          <a:xfrm>
            <a:off x="5876925" y="1695450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52"/>
          <p:cNvSpPr>
            <a:spLocks noChangeShapeType="1"/>
          </p:cNvSpPr>
          <p:nvPr/>
        </p:nvSpPr>
        <p:spPr bwMode="auto">
          <a:xfrm flipH="1">
            <a:off x="6505575" y="1733550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53"/>
          <p:cNvSpPr>
            <a:spLocks noChangeShapeType="1"/>
          </p:cNvSpPr>
          <p:nvPr/>
        </p:nvSpPr>
        <p:spPr bwMode="auto">
          <a:xfrm flipH="1">
            <a:off x="6962775" y="1895475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Line 54"/>
          <p:cNvSpPr>
            <a:spLocks noChangeShapeType="1"/>
          </p:cNvSpPr>
          <p:nvPr/>
        </p:nvSpPr>
        <p:spPr bwMode="auto">
          <a:xfrm flipH="1" flipV="1">
            <a:off x="7124700" y="2657475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Freeform 55"/>
          <p:cNvSpPr>
            <a:spLocks/>
          </p:cNvSpPr>
          <p:nvPr/>
        </p:nvSpPr>
        <p:spPr bwMode="auto">
          <a:xfrm>
            <a:off x="5162550" y="1689100"/>
            <a:ext cx="2174875" cy="1581150"/>
          </a:xfrm>
          <a:custGeom>
            <a:avLst/>
            <a:gdLst>
              <a:gd name="T0" fmla="*/ 27504 w 2135"/>
              <a:gd name="T1" fmla="*/ 620283 h 1662"/>
              <a:gd name="T2" fmla="*/ 106961 w 2135"/>
              <a:gd name="T3" fmla="*/ 72303 h 1662"/>
              <a:gd name="T4" fmla="*/ 669271 w 2135"/>
              <a:gd name="T5" fmla="*/ 186465 h 1662"/>
              <a:gd name="T6" fmla="*/ 1231580 w 2135"/>
              <a:gd name="T7" fmla="*/ 95135 h 1662"/>
              <a:gd name="T8" fmla="*/ 2038372 w 2135"/>
              <a:gd name="T9" fmla="*/ 386250 h 1662"/>
              <a:gd name="T10" fmla="*/ 2050596 w 2135"/>
              <a:gd name="T11" fmla="*/ 1088349 h 1662"/>
              <a:gd name="T12" fmla="*/ 1610528 w 2135"/>
              <a:gd name="T13" fmla="*/ 1522166 h 1662"/>
              <a:gd name="T14" fmla="*/ 828184 w 2135"/>
              <a:gd name="T15" fmla="*/ 1442252 h 1662"/>
              <a:gd name="T16" fmla="*/ 510357 w 2135"/>
              <a:gd name="T17" fmla="*/ 1208219 h 1662"/>
              <a:gd name="T18" fmla="*/ 186418 w 2135"/>
              <a:gd name="T19" fmla="*/ 1014143 h 1662"/>
              <a:gd name="T20" fmla="*/ 27504 w 2135"/>
              <a:gd name="T21" fmla="*/ 620283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6145213" y="2890838"/>
            <a:ext cx="501650" cy="233362"/>
            <a:chOff x="3600" y="219"/>
            <a:chExt cx="360" cy="175"/>
          </a:xfrm>
        </p:grpSpPr>
        <p:sp>
          <p:nvSpPr>
            <p:cNvPr id="9277" name="Oval 5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8" name="Line 5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9" name="Line 5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0" name="Rectangle 6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281" name="Oval 6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6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9287" name="Line 6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8" name="Line 6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9" name="Line 6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6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9284" name="Line 6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5" name="Line 6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6" name="Line 6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238" name="Text Box 70"/>
          <p:cNvSpPr txBox="1">
            <a:spLocks noChangeArrowheads="1"/>
          </p:cNvSpPr>
          <p:nvPr/>
        </p:nvSpPr>
        <p:spPr bwMode="auto">
          <a:xfrm>
            <a:off x="5595938" y="1998663"/>
            <a:ext cx="1079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public</a:t>
            </a:r>
          </a:p>
          <a:p>
            <a:r>
              <a:rPr lang="en-US" sz="1600"/>
              <a:t> Internet</a:t>
            </a:r>
            <a:endParaRPr lang="en-US" sz="2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9239" name="Freeform 71"/>
          <p:cNvSpPr>
            <a:spLocks/>
          </p:cNvSpPr>
          <p:nvPr/>
        </p:nvSpPr>
        <p:spPr bwMode="auto">
          <a:xfrm>
            <a:off x="4732338" y="4059238"/>
            <a:ext cx="2965450" cy="1390650"/>
          </a:xfrm>
          <a:custGeom>
            <a:avLst/>
            <a:gdLst>
              <a:gd name="T0" fmla="*/ 49212 w 1868"/>
              <a:gd name="T1" fmla="*/ 519113 h 876"/>
              <a:gd name="T2" fmla="*/ 163513 w 1868"/>
              <a:gd name="T3" fmla="*/ 217488 h 876"/>
              <a:gd name="T4" fmla="*/ 1030288 w 1868"/>
              <a:gd name="T5" fmla="*/ 26988 h 876"/>
              <a:gd name="T6" fmla="*/ 1811338 w 1868"/>
              <a:gd name="T7" fmla="*/ 55563 h 876"/>
              <a:gd name="T8" fmla="*/ 2798763 w 1868"/>
              <a:gd name="T9" fmla="*/ 192087 h 876"/>
              <a:gd name="T10" fmla="*/ 2816225 w 1868"/>
              <a:gd name="T11" fmla="*/ 1176338 h 876"/>
              <a:gd name="T12" fmla="*/ 2173288 w 1868"/>
              <a:gd name="T13" fmla="*/ 1341438 h 876"/>
              <a:gd name="T14" fmla="*/ 1239838 w 1868"/>
              <a:gd name="T15" fmla="*/ 1350963 h 876"/>
              <a:gd name="T16" fmla="*/ 709613 w 1868"/>
              <a:gd name="T17" fmla="*/ 1344613 h 876"/>
              <a:gd name="T18" fmla="*/ 266700 w 1868"/>
              <a:gd name="T19" fmla="*/ 1073150 h 876"/>
              <a:gd name="T20" fmla="*/ 49212 w 1868"/>
              <a:gd name="T21" fmla="*/ 519113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18" name="Object 72"/>
          <p:cNvGraphicFramePr>
            <a:graphicFrameLocks noChangeAspect="1"/>
          </p:cNvGraphicFramePr>
          <p:nvPr/>
        </p:nvGraphicFramePr>
        <p:xfrm>
          <a:off x="4979988" y="4803775"/>
          <a:ext cx="444500" cy="357188"/>
        </p:xfrm>
        <a:graphic>
          <a:graphicData uri="http://schemas.openxmlformats.org/presentationml/2006/ole">
            <p:oleObj spid="_x0000_s3074" name="Clip" r:id="rId3" imgW="1305000" imgH="1085760" progId="">
              <p:embed/>
            </p:oleObj>
          </a:graphicData>
        </a:graphic>
      </p:graphicFrame>
      <p:graphicFrame>
        <p:nvGraphicFramePr>
          <p:cNvPr id="9219" name="Object 73"/>
          <p:cNvGraphicFramePr>
            <a:graphicFrameLocks noChangeAspect="1"/>
          </p:cNvGraphicFramePr>
          <p:nvPr/>
        </p:nvGraphicFramePr>
        <p:xfrm>
          <a:off x="5484813" y="4803775"/>
          <a:ext cx="444500" cy="357188"/>
        </p:xfrm>
        <a:graphic>
          <a:graphicData uri="http://schemas.openxmlformats.org/presentationml/2006/ole">
            <p:oleObj spid="_x0000_s3075" name="Clip" r:id="rId4" imgW="1305000" imgH="1085760" progId="">
              <p:embed/>
            </p:oleObj>
          </a:graphicData>
        </a:graphic>
      </p:graphicFrame>
      <p:graphicFrame>
        <p:nvGraphicFramePr>
          <p:cNvPr id="9220" name="Object 74"/>
          <p:cNvGraphicFramePr>
            <a:graphicFrameLocks noChangeAspect="1"/>
          </p:cNvGraphicFramePr>
          <p:nvPr/>
        </p:nvGraphicFramePr>
        <p:xfrm>
          <a:off x="6018213" y="4794250"/>
          <a:ext cx="444500" cy="357188"/>
        </p:xfrm>
        <a:graphic>
          <a:graphicData uri="http://schemas.openxmlformats.org/presentationml/2006/ole">
            <p:oleObj spid="_x0000_s3076" name="Clip" r:id="rId5" imgW="1305000" imgH="1085760" progId="">
              <p:embed/>
            </p:oleObj>
          </a:graphicData>
        </a:graphic>
      </p:graphicFrame>
      <p:graphicFrame>
        <p:nvGraphicFramePr>
          <p:cNvPr id="9221" name="Object 75"/>
          <p:cNvGraphicFramePr>
            <a:graphicFrameLocks noChangeAspect="1"/>
          </p:cNvGraphicFramePr>
          <p:nvPr/>
        </p:nvGraphicFramePr>
        <p:xfrm>
          <a:off x="6532563" y="4803775"/>
          <a:ext cx="444500" cy="357188"/>
        </p:xfrm>
        <a:graphic>
          <a:graphicData uri="http://schemas.openxmlformats.org/presentationml/2006/ole">
            <p:oleObj spid="_x0000_s3077" name="Clip" r:id="rId6" imgW="1305000" imgH="1085760" progId="">
              <p:embed/>
            </p:oleObj>
          </a:graphicData>
        </a:graphic>
      </p:graphicFrame>
      <p:sp>
        <p:nvSpPr>
          <p:cNvPr id="9240" name="Line 76"/>
          <p:cNvSpPr>
            <a:spLocks noChangeShapeType="1"/>
          </p:cNvSpPr>
          <p:nvPr/>
        </p:nvSpPr>
        <p:spPr bwMode="auto">
          <a:xfrm>
            <a:off x="5172075" y="4605338"/>
            <a:ext cx="2205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Line 77"/>
          <p:cNvSpPr>
            <a:spLocks noChangeShapeType="1"/>
          </p:cNvSpPr>
          <p:nvPr/>
        </p:nvSpPr>
        <p:spPr bwMode="auto">
          <a:xfrm>
            <a:off x="5181600" y="4605338"/>
            <a:ext cx="0" cy="195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Line 78"/>
          <p:cNvSpPr>
            <a:spLocks noChangeShapeType="1"/>
          </p:cNvSpPr>
          <p:nvPr/>
        </p:nvSpPr>
        <p:spPr bwMode="auto">
          <a:xfrm>
            <a:off x="5691188" y="4614863"/>
            <a:ext cx="0" cy="195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Line 79"/>
          <p:cNvSpPr>
            <a:spLocks noChangeShapeType="1"/>
          </p:cNvSpPr>
          <p:nvPr/>
        </p:nvSpPr>
        <p:spPr bwMode="auto">
          <a:xfrm>
            <a:off x="6229350" y="4610100"/>
            <a:ext cx="0" cy="195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80"/>
          <p:cNvSpPr>
            <a:spLocks noChangeShapeType="1"/>
          </p:cNvSpPr>
          <p:nvPr/>
        </p:nvSpPr>
        <p:spPr bwMode="auto">
          <a:xfrm>
            <a:off x="6729413" y="4610100"/>
            <a:ext cx="0" cy="223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Line 81"/>
          <p:cNvSpPr>
            <a:spLocks noChangeShapeType="1"/>
          </p:cNvSpPr>
          <p:nvPr/>
        </p:nvSpPr>
        <p:spPr bwMode="auto">
          <a:xfrm>
            <a:off x="7367588" y="4605338"/>
            <a:ext cx="0" cy="2238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82"/>
          <p:cNvGrpSpPr>
            <a:grpSpLocks/>
          </p:cNvGrpSpPr>
          <p:nvPr/>
        </p:nvGrpSpPr>
        <p:grpSpPr bwMode="auto">
          <a:xfrm>
            <a:off x="7142163" y="4689475"/>
            <a:ext cx="347662" cy="695325"/>
            <a:chOff x="4730" y="2897"/>
            <a:chExt cx="219" cy="438"/>
          </a:xfrm>
        </p:grpSpPr>
        <p:sp>
          <p:nvSpPr>
            <p:cNvPr id="9267" name="Freeform 83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84"/>
            <p:cNvGrpSpPr>
              <a:grpSpLocks/>
            </p:cNvGrpSpPr>
            <p:nvPr/>
          </p:nvGrpSpPr>
          <p:grpSpPr bwMode="auto">
            <a:xfrm>
              <a:off x="4771" y="2948"/>
              <a:ext cx="116" cy="342"/>
              <a:chOff x="4180" y="783"/>
              <a:chExt cx="150" cy="307"/>
            </a:xfrm>
          </p:grpSpPr>
          <p:sp>
            <p:nvSpPr>
              <p:cNvPr id="9269" name="AutoShape 85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0" name="Rectangle 86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1" name="Rectangle 87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2" name="AutoShape 88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3" name="Line 89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4" name="Line 90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5" name="Rectangle 91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6" name="Rectangle 92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" name="Group 93"/>
          <p:cNvGrpSpPr>
            <a:grpSpLocks/>
          </p:cNvGrpSpPr>
          <p:nvPr/>
        </p:nvGrpSpPr>
        <p:grpSpPr bwMode="auto">
          <a:xfrm>
            <a:off x="6145213" y="4181475"/>
            <a:ext cx="501650" cy="233363"/>
            <a:chOff x="3600" y="219"/>
            <a:chExt cx="360" cy="175"/>
          </a:xfrm>
        </p:grpSpPr>
        <p:sp>
          <p:nvSpPr>
            <p:cNvPr id="9254" name="Oval 94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5" name="Line 95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Line 96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7" name="Rectangle 97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258" name="Oval 98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" name="Group 99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9264" name="Line 10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5" name="Line 10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6" name="Line 10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103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9261" name="Line 10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2" name="Line 10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3" name="Line 10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248" name="Line 107"/>
          <p:cNvSpPr>
            <a:spLocks noChangeShapeType="1"/>
          </p:cNvSpPr>
          <p:nvPr/>
        </p:nvSpPr>
        <p:spPr bwMode="auto">
          <a:xfrm>
            <a:off x="6391275" y="3133725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Line 108"/>
          <p:cNvSpPr>
            <a:spLocks noChangeShapeType="1"/>
          </p:cNvSpPr>
          <p:nvPr/>
        </p:nvSpPr>
        <p:spPr bwMode="auto">
          <a:xfrm>
            <a:off x="6396038" y="4419600"/>
            <a:ext cx="0" cy="166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109"/>
          <p:cNvSpPr txBox="1">
            <a:spLocks noChangeArrowheads="1"/>
          </p:cNvSpPr>
          <p:nvPr/>
        </p:nvSpPr>
        <p:spPr bwMode="auto">
          <a:xfrm>
            <a:off x="4695825" y="3946525"/>
            <a:ext cx="13255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institutional</a:t>
            </a:r>
          </a:p>
          <a:p>
            <a:r>
              <a:rPr lang="en-US" sz="1600"/>
              <a:t>network</a:t>
            </a:r>
            <a:endParaRPr lang="en-US" sz="2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9251" name="Text Box 110"/>
          <p:cNvSpPr txBox="1">
            <a:spLocks noChangeArrowheads="1"/>
          </p:cNvSpPr>
          <p:nvPr/>
        </p:nvSpPr>
        <p:spPr bwMode="auto">
          <a:xfrm>
            <a:off x="6667500" y="4294188"/>
            <a:ext cx="145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 Mbps LAN</a:t>
            </a:r>
            <a:endParaRPr lang="en-US" sz="2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9252" name="Text Box 111"/>
          <p:cNvSpPr txBox="1">
            <a:spLocks noChangeArrowheads="1"/>
          </p:cNvSpPr>
          <p:nvPr/>
        </p:nvSpPr>
        <p:spPr bwMode="auto">
          <a:xfrm>
            <a:off x="6392863" y="3322638"/>
            <a:ext cx="11953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/>
              <a:t>1.5 Mbps </a:t>
            </a:r>
          </a:p>
          <a:p>
            <a:pPr algn="l"/>
            <a:r>
              <a:rPr lang="en-US" sz="1600"/>
              <a:t>access link</a:t>
            </a:r>
            <a:endParaRPr lang="en-US" sz="2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9253" name="Text Box 112"/>
          <p:cNvSpPr txBox="1">
            <a:spLocks noChangeArrowheads="1"/>
          </p:cNvSpPr>
          <p:nvPr/>
        </p:nvSpPr>
        <p:spPr bwMode="auto">
          <a:xfrm>
            <a:off x="6877050" y="5370513"/>
            <a:ext cx="1466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institutional</a:t>
            </a:r>
          </a:p>
          <a:p>
            <a:r>
              <a:rPr lang="en-US">
                <a:solidFill>
                  <a:srgbClr val="FF0000"/>
                </a:solidFill>
              </a:rPr>
              <a:t>cache</a:t>
            </a:r>
            <a:endParaRPr lang="en-US" sz="240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ftp: file transfer protocol</a:t>
            </a:r>
            <a:endParaRPr lang="en-US" smtClean="0"/>
          </a:p>
        </p:txBody>
      </p:sp>
      <p:sp>
        <p:nvSpPr>
          <p:cNvPr id="1024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28700" y="3705225"/>
            <a:ext cx="7458075" cy="2543175"/>
          </a:xfrm>
        </p:spPr>
        <p:txBody>
          <a:bodyPr/>
          <a:lstStyle/>
          <a:p>
            <a:r>
              <a:rPr lang="en-US" sz="2000" smtClean="0"/>
              <a:t>Mentransfer file dari/ke remote host</a:t>
            </a:r>
          </a:p>
          <a:p>
            <a:r>
              <a:rPr lang="en-US" sz="2000" smtClean="0"/>
              <a:t>client/server model</a:t>
            </a:r>
          </a:p>
          <a:p>
            <a:pPr lvl="1"/>
            <a:r>
              <a:rPr lang="en-US" sz="2000" i="1" smtClean="0">
                <a:solidFill>
                  <a:schemeClr val="accent2"/>
                </a:solidFill>
              </a:rPr>
              <a:t>client:</a:t>
            </a:r>
            <a:r>
              <a:rPr lang="en-US" sz="2000" smtClean="0"/>
              <a:t> sisi yg mengawali transfer (baik dari/ke remote)</a:t>
            </a:r>
          </a:p>
          <a:p>
            <a:pPr lvl="1"/>
            <a:r>
              <a:rPr lang="en-US" sz="2000" i="1" smtClean="0">
                <a:solidFill>
                  <a:schemeClr val="accent2"/>
                </a:solidFill>
              </a:rPr>
              <a:t>server:</a:t>
            </a:r>
            <a:r>
              <a:rPr lang="en-US" sz="2000" smtClean="0"/>
              <a:t> remote host</a:t>
            </a:r>
          </a:p>
          <a:p>
            <a:r>
              <a:rPr lang="en-US" sz="2000" smtClean="0"/>
              <a:t>ftp: RFC 959</a:t>
            </a:r>
          </a:p>
          <a:p>
            <a:r>
              <a:rPr lang="en-US" sz="2000" smtClean="0"/>
              <a:t>ftp server: port 21</a:t>
            </a:r>
          </a:p>
        </p:txBody>
      </p:sp>
      <p:sp>
        <p:nvSpPr>
          <p:cNvPr id="1024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39B753-B0BF-4602-B906-96958F925B96}" type="slidenum">
              <a:rPr lang="en-US" smtClean="0"/>
              <a:pPr/>
              <a:t>11</a:t>
            </a:fld>
            <a:endParaRPr lang="en-US" smtClean="0"/>
          </a:p>
        </p:txBody>
      </p:sp>
      <p:graphicFrame>
        <p:nvGraphicFramePr>
          <p:cNvPr id="10242" name="Rectangle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4098" name="Clip" r:id="rId3" imgW="0" imgH="0" progId="">
              <p:embed/>
            </p:oleObj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3313113" y="1574800"/>
          <a:ext cx="776287" cy="623888"/>
        </p:xfrm>
        <a:graphic>
          <a:graphicData uri="http://schemas.openxmlformats.org/presentationml/2006/ole">
            <p:oleObj spid="_x0000_s4099" name="Clip" r:id="rId4" imgW="1305000" imgH="1085760" progId="">
              <p:embed/>
            </p:oleObj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764338" y="1412875"/>
            <a:ext cx="355600" cy="933450"/>
            <a:chOff x="4180" y="783"/>
            <a:chExt cx="150" cy="307"/>
          </a:xfrm>
        </p:grpSpPr>
        <p:sp>
          <p:nvSpPr>
            <p:cNvPr id="10279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0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1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3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5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6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8" name="Line 15"/>
          <p:cNvSpPr>
            <a:spLocks noChangeShapeType="1"/>
          </p:cNvSpPr>
          <p:nvPr/>
        </p:nvSpPr>
        <p:spPr bwMode="auto">
          <a:xfrm>
            <a:off x="4352925" y="2190750"/>
            <a:ext cx="22098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Text Box 16"/>
          <p:cNvSpPr txBox="1">
            <a:spLocks noChangeArrowheads="1"/>
          </p:cNvSpPr>
          <p:nvPr/>
        </p:nvSpPr>
        <p:spPr bwMode="auto">
          <a:xfrm>
            <a:off x="4275138" y="1874838"/>
            <a:ext cx="2409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file transfer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6511925" y="1866900"/>
            <a:ext cx="800100" cy="828675"/>
            <a:chOff x="3898" y="1386"/>
            <a:chExt cx="504" cy="522"/>
          </a:xfrm>
        </p:grpSpPr>
        <p:sp>
          <p:nvSpPr>
            <p:cNvPr id="10277" name="Rectangle 18"/>
            <p:cNvSpPr>
              <a:spLocks noChangeArrowheads="1"/>
            </p:cNvSpPr>
            <p:nvPr/>
          </p:nvSpPr>
          <p:spPr bwMode="auto">
            <a:xfrm>
              <a:off x="3930" y="1386"/>
              <a:ext cx="444" cy="522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8" name="Text Box 19"/>
            <p:cNvSpPr txBox="1">
              <a:spLocks noChangeArrowheads="1"/>
            </p:cNvSpPr>
            <p:nvPr/>
          </p:nvSpPr>
          <p:spPr bwMode="auto">
            <a:xfrm>
              <a:off x="3898" y="1463"/>
              <a:ext cx="50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FTP</a:t>
              </a:r>
            </a:p>
            <a:p>
              <a:r>
                <a:rPr lang="en-US" sz="1600"/>
                <a:t>server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582863" y="1857375"/>
            <a:ext cx="1790700" cy="852488"/>
            <a:chOff x="1645" y="1326"/>
            <a:chExt cx="1128" cy="537"/>
          </a:xfrm>
        </p:grpSpPr>
        <p:sp>
          <p:nvSpPr>
            <p:cNvPr id="10273" name="Rectangle 21"/>
            <p:cNvSpPr>
              <a:spLocks noChangeArrowheads="1"/>
            </p:cNvSpPr>
            <p:nvPr/>
          </p:nvSpPr>
          <p:spPr bwMode="auto">
            <a:xfrm>
              <a:off x="2328" y="1326"/>
              <a:ext cx="444" cy="522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22"/>
            <p:cNvSpPr>
              <a:spLocks noChangeArrowheads="1"/>
            </p:cNvSpPr>
            <p:nvPr/>
          </p:nvSpPr>
          <p:spPr bwMode="auto">
            <a:xfrm>
              <a:off x="1704" y="1332"/>
              <a:ext cx="606" cy="522"/>
            </a:xfrm>
            <a:prstGeom prst="rect">
              <a:avLst/>
            </a:prstGeom>
            <a:solidFill>
              <a:srgbClr val="33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Text Box 23"/>
            <p:cNvSpPr txBox="1">
              <a:spLocks noChangeArrowheads="1"/>
            </p:cNvSpPr>
            <p:nvPr/>
          </p:nvSpPr>
          <p:spPr bwMode="auto">
            <a:xfrm>
              <a:off x="1645" y="1343"/>
              <a:ext cx="738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FTP</a:t>
              </a:r>
            </a:p>
            <a:p>
              <a:r>
                <a:rPr lang="en-US" sz="1600"/>
                <a:t>user</a:t>
              </a:r>
            </a:p>
            <a:p>
              <a:r>
                <a:rPr lang="en-US" sz="1600"/>
                <a:t>interface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276" name="Text Box 24"/>
            <p:cNvSpPr txBox="1">
              <a:spLocks noChangeArrowheads="1"/>
            </p:cNvSpPr>
            <p:nvPr/>
          </p:nvSpPr>
          <p:spPr bwMode="auto">
            <a:xfrm>
              <a:off x="2323" y="1403"/>
              <a:ext cx="45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FTP</a:t>
              </a:r>
            </a:p>
            <a:p>
              <a:r>
                <a:rPr lang="en-US" sz="1600"/>
                <a:t>client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219450" y="2695575"/>
            <a:ext cx="1674813" cy="712788"/>
            <a:chOff x="1812" y="1776"/>
            <a:chExt cx="1055" cy="449"/>
          </a:xfrm>
        </p:grpSpPr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1903" y="1845"/>
              <a:ext cx="316" cy="313"/>
              <a:chOff x="4939" y="1431"/>
              <a:chExt cx="316" cy="313"/>
            </a:xfrm>
          </p:grpSpPr>
          <p:sp>
            <p:nvSpPr>
              <p:cNvPr id="10268" name="Oval 27"/>
              <p:cNvSpPr>
                <a:spLocks noChangeArrowheads="1"/>
              </p:cNvSpPr>
              <p:nvPr/>
            </p:nvSpPr>
            <p:spPr bwMode="auto">
              <a:xfrm>
                <a:off x="4941" y="1663"/>
                <a:ext cx="310" cy="81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9" name="Rectangle 28"/>
              <p:cNvSpPr>
                <a:spLocks noChangeArrowheads="1"/>
              </p:cNvSpPr>
              <p:nvPr/>
            </p:nvSpPr>
            <p:spPr bwMode="auto">
              <a:xfrm>
                <a:off x="4942" y="1490"/>
                <a:ext cx="313" cy="214"/>
              </a:xfrm>
              <a:prstGeom prst="rect">
                <a:avLst/>
              </a:prstGeom>
              <a:solidFill>
                <a:srgbClr val="FFFF0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270" name="Oval 29"/>
              <p:cNvSpPr>
                <a:spLocks noChangeArrowheads="1"/>
              </p:cNvSpPr>
              <p:nvPr/>
            </p:nvSpPr>
            <p:spPr bwMode="auto">
              <a:xfrm>
                <a:off x="4939" y="1431"/>
                <a:ext cx="313" cy="95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1" name="Line 30"/>
              <p:cNvSpPr>
                <a:spLocks noChangeShapeType="1"/>
              </p:cNvSpPr>
              <p:nvPr/>
            </p:nvSpPr>
            <p:spPr bwMode="auto">
              <a:xfrm>
                <a:off x="5251" y="1479"/>
                <a:ext cx="1" cy="2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2" name="Line 31"/>
              <p:cNvSpPr>
                <a:spLocks noChangeShapeType="1"/>
              </p:cNvSpPr>
              <p:nvPr/>
            </p:nvSpPr>
            <p:spPr bwMode="auto">
              <a:xfrm flipH="1">
                <a:off x="4939" y="1483"/>
                <a:ext cx="1" cy="2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66" name="Text Box 32"/>
            <p:cNvSpPr txBox="1">
              <a:spLocks noChangeArrowheads="1"/>
            </p:cNvSpPr>
            <p:nvPr/>
          </p:nvSpPr>
          <p:spPr bwMode="auto">
            <a:xfrm>
              <a:off x="2189" y="1859"/>
              <a:ext cx="67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 sz="1600"/>
                <a:t>local file</a:t>
              </a:r>
            </a:p>
            <a:p>
              <a:pPr algn="l"/>
              <a:r>
                <a:rPr lang="en-US" sz="1600"/>
                <a:t>system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267" name="Line 33"/>
            <p:cNvSpPr>
              <a:spLocks noChangeShapeType="1"/>
            </p:cNvSpPr>
            <p:nvPr/>
          </p:nvSpPr>
          <p:spPr bwMode="auto">
            <a:xfrm>
              <a:off x="1812" y="1776"/>
              <a:ext cx="204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3" name="Line 34"/>
          <p:cNvSpPr>
            <a:spLocks noChangeShapeType="1"/>
          </p:cNvSpPr>
          <p:nvPr/>
        </p:nvSpPr>
        <p:spPr bwMode="auto">
          <a:xfrm flipH="1">
            <a:off x="3714750" y="2686050"/>
            <a:ext cx="333375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6659563" y="2824163"/>
            <a:ext cx="501650" cy="496887"/>
            <a:chOff x="4939" y="1431"/>
            <a:chExt cx="316" cy="313"/>
          </a:xfrm>
        </p:grpSpPr>
        <p:sp>
          <p:nvSpPr>
            <p:cNvPr id="10260" name="Oval 36"/>
            <p:cNvSpPr>
              <a:spLocks noChangeArrowheads="1"/>
            </p:cNvSpPr>
            <p:nvPr/>
          </p:nvSpPr>
          <p:spPr bwMode="auto">
            <a:xfrm>
              <a:off x="4941" y="1663"/>
              <a:ext cx="310" cy="81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Rectangle 37"/>
            <p:cNvSpPr>
              <a:spLocks noChangeArrowheads="1"/>
            </p:cNvSpPr>
            <p:nvPr/>
          </p:nvSpPr>
          <p:spPr bwMode="auto">
            <a:xfrm>
              <a:off x="4942" y="1490"/>
              <a:ext cx="313" cy="214"/>
            </a:xfrm>
            <a:prstGeom prst="rect">
              <a:avLst/>
            </a:prstGeom>
            <a:solidFill>
              <a:srgbClr val="FFFF00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262" name="Oval 38"/>
            <p:cNvSpPr>
              <a:spLocks noChangeArrowheads="1"/>
            </p:cNvSpPr>
            <p:nvPr/>
          </p:nvSpPr>
          <p:spPr bwMode="auto">
            <a:xfrm>
              <a:off x="4939" y="1431"/>
              <a:ext cx="313" cy="9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3" name="Line 39"/>
            <p:cNvSpPr>
              <a:spLocks noChangeShapeType="1"/>
            </p:cNvSpPr>
            <p:nvPr/>
          </p:nvSpPr>
          <p:spPr bwMode="auto">
            <a:xfrm>
              <a:off x="5251" y="1479"/>
              <a:ext cx="1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Line 40"/>
            <p:cNvSpPr>
              <a:spLocks noChangeShapeType="1"/>
            </p:cNvSpPr>
            <p:nvPr/>
          </p:nvSpPr>
          <p:spPr bwMode="auto">
            <a:xfrm flipH="1">
              <a:off x="4939" y="1483"/>
              <a:ext cx="1" cy="2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5" name="Text Box 41"/>
          <p:cNvSpPr txBox="1">
            <a:spLocks noChangeArrowheads="1"/>
          </p:cNvSpPr>
          <p:nvPr/>
        </p:nvSpPr>
        <p:spPr bwMode="auto">
          <a:xfrm>
            <a:off x="7161213" y="2789238"/>
            <a:ext cx="1457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600"/>
              <a:t>remote file</a:t>
            </a:r>
          </a:p>
          <a:p>
            <a:pPr algn="l"/>
            <a:r>
              <a:rPr lang="en-US" sz="1600"/>
              <a:t>system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0256" name="Line 42"/>
          <p:cNvSpPr>
            <a:spLocks noChangeShapeType="1"/>
          </p:cNvSpPr>
          <p:nvPr/>
        </p:nvSpPr>
        <p:spPr bwMode="auto">
          <a:xfrm>
            <a:off x="6915150" y="2695575"/>
            <a:ext cx="0" cy="428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257" name="Picture 43" descr="C:\temp\Alice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90663" y="1909763"/>
            <a:ext cx="561975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8" name="Text Box 44"/>
          <p:cNvSpPr txBox="1">
            <a:spLocks noChangeArrowheads="1"/>
          </p:cNvSpPr>
          <p:nvPr/>
        </p:nvSpPr>
        <p:spPr bwMode="auto">
          <a:xfrm>
            <a:off x="1379538" y="2617788"/>
            <a:ext cx="9715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user </a:t>
            </a:r>
          </a:p>
          <a:p>
            <a:r>
              <a:rPr lang="en-US" sz="1600"/>
              <a:t>at host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0259" name="Line 45"/>
          <p:cNvSpPr>
            <a:spLocks noChangeShapeType="1"/>
          </p:cNvSpPr>
          <p:nvPr/>
        </p:nvSpPr>
        <p:spPr bwMode="auto">
          <a:xfrm>
            <a:off x="2028825" y="2305050"/>
            <a:ext cx="581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89925" cy="1143000"/>
          </a:xfrm>
        </p:spPr>
        <p:txBody>
          <a:bodyPr/>
          <a:lstStyle/>
          <a:p>
            <a:r>
              <a:rPr lang="en-US" sz="2800" smtClean="0"/>
              <a:t>ftp: koneksi data dan koneksi kendali terpisah</a:t>
            </a:r>
            <a:endParaRPr lang="en-US" sz="3600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600200"/>
            <a:ext cx="4067175" cy="4648200"/>
          </a:xfrm>
        </p:spPr>
        <p:txBody>
          <a:bodyPr/>
          <a:lstStyle/>
          <a:p>
            <a:r>
              <a:rPr lang="en-US" sz="2000" i="1" smtClean="0"/>
              <a:t>ftp client</a:t>
            </a:r>
            <a:r>
              <a:rPr lang="en-US" sz="2000" smtClean="0"/>
              <a:t> menghubungi </a:t>
            </a:r>
            <a:r>
              <a:rPr lang="en-US" sz="2000" i="1" smtClean="0"/>
              <a:t>ftp server </a:t>
            </a:r>
            <a:r>
              <a:rPr lang="en-US" sz="2000" smtClean="0"/>
              <a:t>pada port 21, </a:t>
            </a:r>
          </a:p>
          <a:p>
            <a:r>
              <a:rPr lang="en-US" sz="2000" smtClean="0"/>
              <a:t>Dua koneksi TCP paralel dibuka :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control:</a:t>
            </a:r>
            <a:r>
              <a:rPr lang="en-US" sz="2000" smtClean="0"/>
              <a:t> mempertukarkan perintah, tanggapan antara client, server.</a:t>
            </a:r>
          </a:p>
          <a:p>
            <a:pPr lvl="2"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“out of band control”</a:t>
            </a:r>
            <a:endParaRPr lang="en-US" sz="1800" smtClean="0"/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data:</a:t>
            </a:r>
            <a:r>
              <a:rPr lang="en-US" sz="2000" smtClean="0"/>
              <a:t> data file dari/ke server</a:t>
            </a:r>
          </a:p>
          <a:p>
            <a:r>
              <a:rPr lang="en-US" sz="2000" i="1" smtClean="0"/>
              <a:t>ftp server</a:t>
            </a:r>
            <a:r>
              <a:rPr lang="en-US" sz="2000" smtClean="0"/>
              <a:t> mempertahankan “state”: current directory, earlier authentication</a:t>
            </a:r>
          </a:p>
        </p:txBody>
      </p:sp>
      <p:sp>
        <p:nvSpPr>
          <p:cNvPr id="112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84A655-A5F6-4830-B10A-040B462F9377}" type="slidenum">
              <a:rPr lang="en-US" smtClean="0"/>
              <a:pPr/>
              <a:t>12</a:t>
            </a:fld>
            <a:endParaRPr 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779963" y="2398713"/>
            <a:ext cx="3998912" cy="1882775"/>
            <a:chOff x="3011" y="1511"/>
            <a:chExt cx="2519" cy="1186"/>
          </a:xfrm>
        </p:grpSpPr>
        <p:graphicFrame>
          <p:nvGraphicFramePr>
            <p:cNvPr id="11266" name="Object 5"/>
            <p:cNvGraphicFramePr>
              <a:graphicFrameLocks noChangeAspect="1"/>
            </p:cNvGraphicFramePr>
            <p:nvPr/>
          </p:nvGraphicFramePr>
          <p:xfrm>
            <a:off x="3011" y="1826"/>
            <a:ext cx="489" cy="393"/>
          </p:xfrm>
          <a:graphic>
            <a:graphicData uri="http://schemas.openxmlformats.org/presentationml/2006/ole">
              <p:oleObj spid="_x0000_s5122" name="Clip" r:id="rId3" imgW="1305000" imgH="1085760" progId="">
                <p:embed/>
              </p:oleObj>
            </a:graphicData>
          </a:graphic>
        </p:graphicFrame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5161" y="1688"/>
              <a:ext cx="224" cy="588"/>
              <a:chOff x="4180" y="783"/>
              <a:chExt cx="150" cy="307"/>
            </a:xfrm>
          </p:grpSpPr>
          <p:sp>
            <p:nvSpPr>
              <p:cNvPr id="11278" name="AutoShape 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" name="Rectangle 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0" name="Rectangle 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1" name="AutoShape 1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2" name="Line 1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3" name="Line 1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4" name="Rectangle 1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5" name="Rectangle 1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2" name="Text Box 15"/>
            <p:cNvSpPr txBox="1">
              <a:spLocks noChangeArrowheads="1"/>
            </p:cNvSpPr>
            <p:nvPr/>
          </p:nvSpPr>
          <p:spPr bwMode="auto">
            <a:xfrm>
              <a:off x="3029" y="2249"/>
              <a:ext cx="53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FTP</a:t>
              </a:r>
            </a:p>
            <a:p>
              <a:r>
                <a:rPr lang="en-US" sz="2000"/>
                <a:t>client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273" name="Text Box 16"/>
            <p:cNvSpPr txBox="1">
              <a:spLocks noChangeArrowheads="1"/>
            </p:cNvSpPr>
            <p:nvPr/>
          </p:nvSpPr>
          <p:spPr bwMode="auto">
            <a:xfrm>
              <a:off x="4928" y="2255"/>
              <a:ext cx="60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FTP</a:t>
              </a:r>
            </a:p>
            <a:p>
              <a:r>
                <a:rPr lang="en-US" sz="2000"/>
                <a:t>server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11274" name="Line 17"/>
            <p:cNvSpPr>
              <a:spLocks noChangeShapeType="1"/>
            </p:cNvSpPr>
            <p:nvPr/>
          </p:nvSpPr>
          <p:spPr bwMode="auto">
            <a:xfrm>
              <a:off x="3492" y="1920"/>
              <a:ext cx="161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Line 18"/>
            <p:cNvSpPr>
              <a:spLocks noChangeShapeType="1"/>
            </p:cNvSpPr>
            <p:nvPr/>
          </p:nvSpPr>
          <p:spPr bwMode="auto">
            <a:xfrm flipV="1">
              <a:off x="3504" y="2118"/>
              <a:ext cx="1614" cy="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Text Box 19"/>
            <p:cNvSpPr txBox="1">
              <a:spLocks noChangeArrowheads="1"/>
            </p:cNvSpPr>
            <p:nvPr/>
          </p:nvSpPr>
          <p:spPr bwMode="auto">
            <a:xfrm>
              <a:off x="3551" y="1511"/>
              <a:ext cx="151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TCP control connection</a:t>
              </a:r>
            </a:p>
            <a:p>
              <a:r>
                <a:rPr lang="en-US" sz="1600">
                  <a:solidFill>
                    <a:srgbClr val="FF0000"/>
                  </a:solidFill>
                </a:rPr>
                <a:t>port 21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277" name="Text Box 20"/>
            <p:cNvSpPr txBox="1">
              <a:spLocks noChangeArrowheads="1"/>
            </p:cNvSpPr>
            <p:nvPr/>
          </p:nvSpPr>
          <p:spPr bwMode="auto">
            <a:xfrm>
              <a:off x="3521" y="2165"/>
              <a:ext cx="151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TCP data connection</a:t>
              </a:r>
            </a:p>
            <a:p>
              <a:r>
                <a:rPr lang="en-US" sz="1600">
                  <a:solidFill>
                    <a:srgbClr val="FF0000"/>
                  </a:solidFill>
                </a:rPr>
                <a:t>port 20</a:t>
              </a:r>
              <a:endParaRPr lang="en-US" sz="2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Electronic Mail</a:t>
            </a:r>
            <a:endParaRPr lang="en-US" smtClean="0"/>
          </a:p>
        </p:txBody>
      </p:sp>
      <p:sp>
        <p:nvSpPr>
          <p:cNvPr id="1229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600200"/>
            <a:ext cx="3933825" cy="46482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Tiga komponen utama:</a:t>
            </a:r>
            <a:r>
              <a:rPr lang="en-US" sz="24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user agents 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mail servers </a:t>
            </a:r>
          </a:p>
          <a:p>
            <a:pPr>
              <a:lnSpc>
                <a:spcPct val="90000"/>
              </a:lnSpc>
              <a:spcAft>
                <a:spcPct val="75000"/>
              </a:spcAft>
            </a:pPr>
            <a:r>
              <a:rPr lang="en-US" sz="2000" smtClean="0"/>
              <a:t>simple mail transfer protocol: smtp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User Agent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alias “mail reader”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menyusun, mengedit, membaca pesan mail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Mis: Eudora, Outlook, elm, Netscape Messenger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Message </a:t>
            </a:r>
            <a:r>
              <a:rPr lang="en-US" sz="2000" i="1" smtClean="0"/>
              <a:t>outgoing </a:t>
            </a:r>
            <a:r>
              <a:rPr lang="en-US" sz="2000" smtClean="0"/>
              <a:t>dan </a:t>
            </a:r>
            <a:r>
              <a:rPr lang="en-US" sz="2000" i="1" smtClean="0"/>
              <a:t>incoming </a:t>
            </a:r>
            <a:r>
              <a:rPr lang="en-US" sz="2000" smtClean="0"/>
              <a:t>disimpan di server</a:t>
            </a:r>
          </a:p>
        </p:txBody>
      </p:sp>
      <p:sp>
        <p:nvSpPr>
          <p:cNvPr id="122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30A5AC-963D-4B38-A6C1-D45F499F4FD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2299" name="Rectangle 4"/>
          <p:cNvSpPr>
            <a:spLocks noChangeArrowheads="1"/>
          </p:cNvSpPr>
          <p:nvPr/>
        </p:nvSpPr>
        <p:spPr bwMode="auto">
          <a:xfrm>
            <a:off x="6877050" y="600075"/>
            <a:ext cx="1828800" cy="98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953250" y="569913"/>
            <a:ext cx="1736725" cy="955675"/>
            <a:chOff x="4458" y="3335"/>
            <a:chExt cx="1094" cy="602"/>
          </a:xfrm>
        </p:grpSpPr>
        <p:sp>
          <p:nvSpPr>
            <p:cNvPr id="12415" name="Text Box 6"/>
            <p:cNvSpPr txBox="1">
              <a:spLocks noChangeArrowheads="1"/>
            </p:cNvSpPr>
            <p:nvPr/>
          </p:nvSpPr>
          <p:spPr bwMode="auto">
            <a:xfrm>
              <a:off x="4666" y="3725"/>
              <a:ext cx="8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user mailbox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458" y="3408"/>
              <a:ext cx="450" cy="120"/>
              <a:chOff x="4314" y="3444"/>
              <a:chExt cx="450" cy="120"/>
            </a:xfrm>
          </p:grpSpPr>
          <p:sp>
            <p:nvSpPr>
              <p:cNvPr id="12419" name="Rectangle 8"/>
              <p:cNvSpPr>
                <a:spLocks noChangeArrowheads="1"/>
              </p:cNvSpPr>
              <p:nvPr/>
            </p:nvSpPr>
            <p:spPr bwMode="auto">
              <a:xfrm>
                <a:off x="4314" y="3444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20" name="Line 9"/>
              <p:cNvSpPr>
                <a:spLocks noChangeShapeType="1"/>
              </p:cNvSpPr>
              <p:nvPr/>
            </p:nvSpPr>
            <p:spPr bwMode="auto">
              <a:xfrm>
                <a:off x="4363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21" name="Line 10"/>
              <p:cNvSpPr>
                <a:spLocks noChangeShapeType="1"/>
              </p:cNvSpPr>
              <p:nvPr/>
            </p:nvSpPr>
            <p:spPr bwMode="auto">
              <a:xfrm flipH="1">
                <a:off x="4472" y="3471"/>
                <a:ext cx="6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22" name="Line 11"/>
              <p:cNvSpPr>
                <a:spLocks noChangeShapeType="1"/>
              </p:cNvSpPr>
              <p:nvPr/>
            </p:nvSpPr>
            <p:spPr bwMode="auto">
              <a:xfrm>
                <a:off x="4527" y="347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23" name="Line 12"/>
              <p:cNvSpPr>
                <a:spLocks noChangeShapeType="1"/>
              </p:cNvSpPr>
              <p:nvPr/>
            </p:nvSpPr>
            <p:spPr bwMode="auto">
              <a:xfrm>
                <a:off x="4584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24" name="Line 13"/>
              <p:cNvSpPr>
                <a:spLocks noChangeShapeType="1"/>
              </p:cNvSpPr>
              <p:nvPr/>
            </p:nvSpPr>
            <p:spPr bwMode="auto">
              <a:xfrm>
                <a:off x="4645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25" name="Line 14"/>
              <p:cNvSpPr>
                <a:spLocks noChangeShapeType="1"/>
              </p:cNvSpPr>
              <p:nvPr/>
            </p:nvSpPr>
            <p:spPr bwMode="auto">
              <a:xfrm>
                <a:off x="4701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26" name="Line 15"/>
              <p:cNvSpPr>
                <a:spLocks noChangeShapeType="1"/>
              </p:cNvSpPr>
              <p:nvPr/>
            </p:nvSpPr>
            <p:spPr bwMode="auto">
              <a:xfrm>
                <a:off x="4416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417" name="Rectangle 16"/>
            <p:cNvSpPr>
              <a:spLocks noChangeArrowheads="1"/>
            </p:cNvSpPr>
            <p:nvPr/>
          </p:nvSpPr>
          <p:spPr bwMode="auto">
            <a:xfrm>
              <a:off x="4472" y="377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8" name="Text Box 17"/>
            <p:cNvSpPr txBox="1">
              <a:spLocks noChangeArrowheads="1"/>
            </p:cNvSpPr>
            <p:nvPr/>
          </p:nvSpPr>
          <p:spPr bwMode="auto">
            <a:xfrm>
              <a:off x="4560" y="3335"/>
              <a:ext cx="99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600"/>
                <a:t>outgoing </a:t>
              </a:r>
            </a:p>
            <a:p>
              <a:pPr algn="r"/>
              <a:r>
                <a:rPr lang="en-US" sz="1600"/>
                <a:t>message queue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4459288" y="1374775"/>
            <a:ext cx="4078287" cy="4827588"/>
            <a:chOff x="2701" y="920"/>
            <a:chExt cx="2569" cy="3041"/>
          </a:xfrm>
        </p:grpSpPr>
        <p:sp>
          <p:nvSpPr>
            <p:cNvPr id="12302" name="Line 19"/>
            <p:cNvSpPr>
              <a:spLocks noChangeShapeType="1"/>
            </p:cNvSpPr>
            <p:nvPr/>
          </p:nvSpPr>
          <p:spPr bwMode="auto">
            <a:xfrm>
              <a:off x="3498" y="1662"/>
              <a:ext cx="708" cy="49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4375" y="1616"/>
              <a:ext cx="224" cy="588"/>
              <a:chOff x="4180" y="783"/>
              <a:chExt cx="150" cy="307"/>
            </a:xfrm>
          </p:grpSpPr>
          <p:sp>
            <p:nvSpPr>
              <p:cNvPr id="12407" name="AutoShape 21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08" name="Rectangle 22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09" name="Rectangle 23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0" name="AutoShape 24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1" name="Line 25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2" name="Line 26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3" name="Rectangle 27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4" name="Rectangle 28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4222" y="1901"/>
              <a:ext cx="518" cy="661"/>
              <a:chOff x="4288" y="2627"/>
              <a:chExt cx="518" cy="661"/>
            </a:xfrm>
          </p:grpSpPr>
          <p:sp>
            <p:nvSpPr>
              <p:cNvPr id="12392" name="Rectangle 30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3" name="Text Box 31"/>
              <p:cNvSpPr txBox="1">
                <a:spLocks noChangeArrowheads="1"/>
              </p:cNvSpPr>
              <p:nvPr/>
            </p:nvSpPr>
            <p:spPr bwMode="auto">
              <a:xfrm>
                <a:off x="4288" y="2627"/>
                <a:ext cx="50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mail</a:t>
                </a:r>
              </a:p>
              <a:p>
                <a:r>
                  <a:rPr lang="en-US" sz="1600"/>
                  <a:t>server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394" name="Rectangle 32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5" name="Line 33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6" name="Line 34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7" name="Line 35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8" name="Line 36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9" name="Line 37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00" name="Line 38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01" name="Line 39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02" name="Rectangle 40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03" name="Rectangle 41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04" name="Rectangle 42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05" name="Rectangle 43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06" name="Rectangle 44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45"/>
            <p:cNvGrpSpPr>
              <a:grpSpLocks/>
            </p:cNvGrpSpPr>
            <p:nvPr/>
          </p:nvGrpSpPr>
          <p:grpSpPr bwMode="auto">
            <a:xfrm>
              <a:off x="4679" y="1358"/>
              <a:ext cx="447" cy="443"/>
              <a:chOff x="4337" y="290"/>
              <a:chExt cx="447" cy="443"/>
            </a:xfrm>
          </p:grpSpPr>
          <p:graphicFrame>
            <p:nvGraphicFramePr>
              <p:cNvPr id="12295" name="Object 46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6151" name="Clip" r:id="rId3" imgW="1305000" imgH="1085760" progId="">
                  <p:embed/>
                </p:oleObj>
              </a:graphicData>
            </a:graphic>
          </p:graphicFrame>
          <p:grpSp>
            <p:nvGrpSpPr>
              <p:cNvPr id="8" name="Group 47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12390" name="Rectangle 48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1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user</a:t>
                  </a:r>
                </a:p>
                <a:p>
                  <a:r>
                    <a:rPr lang="en-US" sz="1600"/>
                    <a:t>agent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9" name="Group 50"/>
            <p:cNvGrpSpPr>
              <a:grpSpLocks/>
            </p:cNvGrpSpPr>
            <p:nvPr/>
          </p:nvGrpSpPr>
          <p:grpSpPr bwMode="auto">
            <a:xfrm>
              <a:off x="4823" y="1994"/>
              <a:ext cx="447" cy="443"/>
              <a:chOff x="4337" y="290"/>
              <a:chExt cx="447" cy="443"/>
            </a:xfrm>
          </p:grpSpPr>
          <p:graphicFrame>
            <p:nvGraphicFramePr>
              <p:cNvPr id="12294" name="Object 51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6150" name="Clip" r:id="rId4" imgW="1305000" imgH="1085760" progId="">
                  <p:embed/>
                </p:oleObj>
              </a:graphicData>
            </a:graphic>
          </p:graphicFrame>
          <p:grpSp>
            <p:nvGrpSpPr>
              <p:cNvPr id="10" name="Group 52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12387" name="Rectangle 53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8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user</a:t>
                  </a:r>
                </a:p>
                <a:p>
                  <a:r>
                    <a:rPr lang="en-US" sz="1600"/>
                    <a:t>agent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1" name="Group 55"/>
            <p:cNvGrpSpPr>
              <a:grpSpLocks/>
            </p:cNvGrpSpPr>
            <p:nvPr/>
          </p:nvGrpSpPr>
          <p:grpSpPr bwMode="auto">
            <a:xfrm>
              <a:off x="4679" y="2654"/>
              <a:ext cx="447" cy="443"/>
              <a:chOff x="4337" y="290"/>
              <a:chExt cx="447" cy="443"/>
            </a:xfrm>
          </p:grpSpPr>
          <p:graphicFrame>
            <p:nvGraphicFramePr>
              <p:cNvPr id="12293" name="Object 56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6149" name="Clip" r:id="rId5" imgW="1305000" imgH="1085760" progId="">
                  <p:embed/>
                </p:oleObj>
              </a:graphicData>
            </a:graphic>
          </p:graphicFrame>
          <p:grpSp>
            <p:nvGrpSpPr>
              <p:cNvPr id="12" name="Group 57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12384" name="Rectangle 58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5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user</a:t>
                  </a:r>
                </a:p>
                <a:p>
                  <a:r>
                    <a:rPr lang="en-US" sz="1600"/>
                    <a:t>agent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3" name="Group 60"/>
            <p:cNvGrpSpPr>
              <a:grpSpLocks/>
            </p:cNvGrpSpPr>
            <p:nvPr/>
          </p:nvGrpSpPr>
          <p:grpSpPr bwMode="auto">
            <a:xfrm>
              <a:off x="2962" y="2504"/>
              <a:ext cx="518" cy="946"/>
              <a:chOff x="3484" y="2522"/>
              <a:chExt cx="518" cy="946"/>
            </a:xfrm>
          </p:grpSpPr>
          <p:grpSp>
            <p:nvGrpSpPr>
              <p:cNvPr id="14" name="Group 61"/>
              <p:cNvGrpSpPr>
                <a:grpSpLocks/>
              </p:cNvGrpSpPr>
              <p:nvPr/>
            </p:nvGrpSpPr>
            <p:grpSpPr bwMode="auto">
              <a:xfrm>
                <a:off x="3631" y="2522"/>
                <a:ext cx="224" cy="588"/>
                <a:chOff x="4180" y="783"/>
                <a:chExt cx="150" cy="307"/>
              </a:xfrm>
            </p:grpSpPr>
            <p:sp>
              <p:nvSpPr>
                <p:cNvPr id="12375" name="AutoShape 62"/>
                <p:cNvSpPr>
                  <a:spLocks noChangeArrowheads="1"/>
                </p:cNvSpPr>
                <p:nvPr/>
              </p:nvSpPr>
              <p:spPr bwMode="auto">
                <a:xfrm>
                  <a:off x="4180" y="1019"/>
                  <a:ext cx="150" cy="71"/>
                </a:xfrm>
                <a:prstGeom prst="parallelogram">
                  <a:avLst>
                    <a:gd name="adj" fmla="val 81387"/>
                  </a:avLst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6" name="Rectangle 63"/>
                <p:cNvSpPr>
                  <a:spLocks noChangeArrowheads="1"/>
                </p:cNvSpPr>
                <p:nvPr/>
              </p:nvSpPr>
              <p:spPr bwMode="auto">
                <a:xfrm>
                  <a:off x="4256" y="785"/>
                  <a:ext cx="69" cy="236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7" name="Rectangle 64"/>
                <p:cNvSpPr>
                  <a:spLocks noChangeArrowheads="1"/>
                </p:cNvSpPr>
                <p:nvPr/>
              </p:nvSpPr>
              <p:spPr bwMode="auto">
                <a:xfrm>
                  <a:off x="4181" y="852"/>
                  <a:ext cx="95" cy="236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8" name="AutoShape 65"/>
                <p:cNvSpPr>
                  <a:spLocks noChangeArrowheads="1"/>
                </p:cNvSpPr>
                <p:nvPr/>
              </p:nvSpPr>
              <p:spPr bwMode="auto">
                <a:xfrm>
                  <a:off x="4180" y="783"/>
                  <a:ext cx="150" cy="71"/>
                </a:xfrm>
                <a:prstGeom prst="parallelogram">
                  <a:avLst>
                    <a:gd name="adj" fmla="val 81387"/>
                  </a:avLst>
                </a:prstGeom>
                <a:solidFill>
                  <a:srgbClr val="33CC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9" name="Line 66"/>
                <p:cNvSpPr>
                  <a:spLocks noChangeShapeType="1"/>
                </p:cNvSpPr>
                <p:nvPr/>
              </p:nvSpPr>
              <p:spPr bwMode="auto">
                <a:xfrm>
                  <a:off x="4330" y="788"/>
                  <a:ext cx="0" cy="23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0" name="Line 67"/>
                <p:cNvSpPr>
                  <a:spLocks noChangeShapeType="1"/>
                </p:cNvSpPr>
                <p:nvPr/>
              </p:nvSpPr>
              <p:spPr bwMode="auto">
                <a:xfrm flipH="1">
                  <a:off x="4276" y="1019"/>
                  <a:ext cx="54" cy="6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1" name="Rectangle 68"/>
                <p:cNvSpPr>
                  <a:spLocks noChangeArrowheads="1"/>
                </p:cNvSpPr>
                <p:nvPr/>
              </p:nvSpPr>
              <p:spPr bwMode="auto">
                <a:xfrm>
                  <a:off x="4193" y="883"/>
                  <a:ext cx="63" cy="13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2" name="Rectangle 69"/>
                <p:cNvSpPr>
                  <a:spLocks noChangeArrowheads="1"/>
                </p:cNvSpPr>
                <p:nvPr/>
              </p:nvSpPr>
              <p:spPr bwMode="auto">
                <a:xfrm>
                  <a:off x="4202" y="924"/>
                  <a:ext cx="48" cy="4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70"/>
              <p:cNvGrpSpPr>
                <a:grpSpLocks/>
              </p:cNvGrpSpPr>
              <p:nvPr/>
            </p:nvGrpSpPr>
            <p:grpSpPr bwMode="auto">
              <a:xfrm>
                <a:off x="3484" y="2807"/>
                <a:ext cx="518" cy="661"/>
                <a:chOff x="4288" y="2627"/>
                <a:chExt cx="518" cy="661"/>
              </a:xfrm>
            </p:grpSpPr>
            <p:sp>
              <p:nvSpPr>
                <p:cNvPr id="12360" name="Rectangle 71"/>
                <p:cNvSpPr>
                  <a:spLocks noChangeArrowheads="1"/>
                </p:cNvSpPr>
                <p:nvPr/>
              </p:nvSpPr>
              <p:spPr bwMode="auto">
                <a:xfrm>
                  <a:off x="4296" y="2652"/>
                  <a:ext cx="510" cy="636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1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4288" y="2627"/>
                  <a:ext cx="504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mail</a:t>
                  </a:r>
                </a:p>
                <a:p>
                  <a:r>
                    <a:rPr lang="en-US" sz="1600"/>
                    <a:t>server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12362" name="Rectangle 73"/>
                <p:cNvSpPr>
                  <a:spLocks noChangeArrowheads="1"/>
                </p:cNvSpPr>
                <p:nvPr/>
              </p:nvSpPr>
              <p:spPr bwMode="auto">
                <a:xfrm>
                  <a:off x="4320" y="3006"/>
                  <a:ext cx="450" cy="120"/>
                </a:xfrm>
                <a:prstGeom prst="rect">
                  <a:avLst/>
                </a:prstGeom>
                <a:solidFill>
                  <a:srgbClr val="00FF00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3" name="Line 74"/>
                <p:cNvSpPr>
                  <a:spLocks noChangeShapeType="1"/>
                </p:cNvSpPr>
                <p:nvPr/>
              </p:nvSpPr>
              <p:spPr bwMode="auto">
                <a:xfrm>
                  <a:off x="4369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4" name="Line 75"/>
                <p:cNvSpPr>
                  <a:spLocks noChangeShapeType="1"/>
                </p:cNvSpPr>
                <p:nvPr/>
              </p:nvSpPr>
              <p:spPr bwMode="auto">
                <a:xfrm>
                  <a:off x="4478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5" name="Line 76"/>
                <p:cNvSpPr>
                  <a:spLocks noChangeShapeType="1"/>
                </p:cNvSpPr>
                <p:nvPr/>
              </p:nvSpPr>
              <p:spPr bwMode="auto">
                <a:xfrm>
                  <a:off x="4533" y="3035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6" name="Line 77"/>
                <p:cNvSpPr>
                  <a:spLocks noChangeShapeType="1"/>
                </p:cNvSpPr>
                <p:nvPr/>
              </p:nvSpPr>
              <p:spPr bwMode="auto">
                <a:xfrm>
                  <a:off x="4590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7" name="Line 78"/>
                <p:cNvSpPr>
                  <a:spLocks noChangeShapeType="1"/>
                </p:cNvSpPr>
                <p:nvPr/>
              </p:nvSpPr>
              <p:spPr bwMode="auto">
                <a:xfrm>
                  <a:off x="4651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8" name="Line 79"/>
                <p:cNvSpPr>
                  <a:spLocks noChangeShapeType="1"/>
                </p:cNvSpPr>
                <p:nvPr/>
              </p:nvSpPr>
              <p:spPr bwMode="auto">
                <a:xfrm>
                  <a:off x="4707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9" name="Line 80"/>
                <p:cNvSpPr>
                  <a:spLocks noChangeShapeType="1"/>
                </p:cNvSpPr>
                <p:nvPr/>
              </p:nvSpPr>
              <p:spPr bwMode="auto">
                <a:xfrm>
                  <a:off x="4422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0" name="Rectangle 81"/>
                <p:cNvSpPr>
                  <a:spLocks noChangeArrowheads="1"/>
                </p:cNvSpPr>
                <p:nvPr/>
              </p:nvSpPr>
              <p:spPr bwMode="auto">
                <a:xfrm>
                  <a:off x="4328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1" name="Rectangle 82"/>
                <p:cNvSpPr>
                  <a:spLocks noChangeArrowheads="1"/>
                </p:cNvSpPr>
                <p:nvPr/>
              </p:nvSpPr>
              <p:spPr bwMode="auto">
                <a:xfrm>
                  <a:off x="4414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2" name="Rectangle 83"/>
                <p:cNvSpPr>
                  <a:spLocks noChangeArrowheads="1"/>
                </p:cNvSpPr>
                <p:nvPr/>
              </p:nvSpPr>
              <p:spPr bwMode="auto">
                <a:xfrm>
                  <a:off x="4500" y="3172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3" name="Rectangle 84"/>
                <p:cNvSpPr>
                  <a:spLocks noChangeArrowheads="1"/>
                </p:cNvSpPr>
                <p:nvPr/>
              </p:nvSpPr>
              <p:spPr bwMode="auto">
                <a:xfrm>
                  <a:off x="4597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4" name="Rectangle 85"/>
                <p:cNvSpPr>
                  <a:spLocks noChangeArrowheads="1"/>
                </p:cNvSpPr>
                <p:nvPr/>
              </p:nvSpPr>
              <p:spPr bwMode="auto">
                <a:xfrm>
                  <a:off x="4693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6" name="Group 86"/>
            <p:cNvGrpSpPr>
              <a:grpSpLocks/>
            </p:cNvGrpSpPr>
            <p:nvPr/>
          </p:nvGrpSpPr>
          <p:grpSpPr bwMode="auto">
            <a:xfrm>
              <a:off x="3563" y="3200"/>
              <a:ext cx="447" cy="443"/>
              <a:chOff x="4337" y="290"/>
              <a:chExt cx="447" cy="443"/>
            </a:xfrm>
          </p:grpSpPr>
          <p:graphicFrame>
            <p:nvGraphicFramePr>
              <p:cNvPr id="12292" name="Object 87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6148" name="Clip" r:id="rId6" imgW="1305000" imgH="1085760" progId="">
                  <p:embed/>
                </p:oleObj>
              </a:graphicData>
            </a:graphic>
          </p:graphicFrame>
          <p:grpSp>
            <p:nvGrpSpPr>
              <p:cNvPr id="17" name="Group 88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12356" name="Rectangle 89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57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user</a:t>
                  </a:r>
                </a:p>
                <a:p>
                  <a:r>
                    <a:rPr lang="en-US" sz="1600"/>
                    <a:t>agent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8" name="Group 91"/>
            <p:cNvGrpSpPr>
              <a:grpSpLocks/>
            </p:cNvGrpSpPr>
            <p:nvPr/>
          </p:nvGrpSpPr>
          <p:grpSpPr bwMode="auto">
            <a:xfrm>
              <a:off x="3035" y="3518"/>
              <a:ext cx="447" cy="443"/>
              <a:chOff x="4337" y="290"/>
              <a:chExt cx="447" cy="443"/>
            </a:xfrm>
          </p:grpSpPr>
          <p:graphicFrame>
            <p:nvGraphicFramePr>
              <p:cNvPr id="12291" name="Object 92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6147" name="Clip" r:id="rId7" imgW="1305000" imgH="1085760" progId="">
                  <p:embed/>
                </p:oleObj>
              </a:graphicData>
            </a:graphic>
          </p:graphicFrame>
          <p:grpSp>
            <p:nvGrpSpPr>
              <p:cNvPr id="19" name="Group 93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12353" name="Rectangle 94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54" name="Text Box 95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user</a:t>
                  </a:r>
                </a:p>
                <a:p>
                  <a:r>
                    <a:rPr lang="en-US" sz="1600"/>
                    <a:t>agent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20" name="Group 96"/>
            <p:cNvGrpSpPr>
              <a:grpSpLocks/>
            </p:cNvGrpSpPr>
            <p:nvPr/>
          </p:nvGrpSpPr>
          <p:grpSpPr bwMode="auto">
            <a:xfrm>
              <a:off x="2962" y="1082"/>
              <a:ext cx="518" cy="946"/>
              <a:chOff x="3484" y="2522"/>
              <a:chExt cx="518" cy="946"/>
            </a:xfrm>
          </p:grpSpPr>
          <p:grpSp>
            <p:nvGrpSpPr>
              <p:cNvPr id="21" name="Group 97"/>
              <p:cNvGrpSpPr>
                <a:grpSpLocks/>
              </p:cNvGrpSpPr>
              <p:nvPr/>
            </p:nvGrpSpPr>
            <p:grpSpPr bwMode="auto">
              <a:xfrm>
                <a:off x="3631" y="2522"/>
                <a:ext cx="224" cy="588"/>
                <a:chOff x="4180" y="783"/>
                <a:chExt cx="150" cy="307"/>
              </a:xfrm>
            </p:grpSpPr>
            <p:sp>
              <p:nvSpPr>
                <p:cNvPr id="12344" name="AutoShape 98"/>
                <p:cNvSpPr>
                  <a:spLocks noChangeArrowheads="1"/>
                </p:cNvSpPr>
                <p:nvPr/>
              </p:nvSpPr>
              <p:spPr bwMode="auto">
                <a:xfrm>
                  <a:off x="4180" y="1019"/>
                  <a:ext cx="150" cy="71"/>
                </a:xfrm>
                <a:prstGeom prst="parallelogram">
                  <a:avLst>
                    <a:gd name="adj" fmla="val 81387"/>
                  </a:avLst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45" name="Rectangle 99"/>
                <p:cNvSpPr>
                  <a:spLocks noChangeArrowheads="1"/>
                </p:cNvSpPr>
                <p:nvPr/>
              </p:nvSpPr>
              <p:spPr bwMode="auto">
                <a:xfrm>
                  <a:off x="4256" y="785"/>
                  <a:ext cx="69" cy="236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46" name="Rectangle 100"/>
                <p:cNvSpPr>
                  <a:spLocks noChangeArrowheads="1"/>
                </p:cNvSpPr>
                <p:nvPr/>
              </p:nvSpPr>
              <p:spPr bwMode="auto">
                <a:xfrm>
                  <a:off x="4181" y="852"/>
                  <a:ext cx="95" cy="236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47" name="AutoShape 101"/>
                <p:cNvSpPr>
                  <a:spLocks noChangeArrowheads="1"/>
                </p:cNvSpPr>
                <p:nvPr/>
              </p:nvSpPr>
              <p:spPr bwMode="auto">
                <a:xfrm>
                  <a:off x="4180" y="783"/>
                  <a:ext cx="150" cy="71"/>
                </a:xfrm>
                <a:prstGeom prst="parallelogram">
                  <a:avLst>
                    <a:gd name="adj" fmla="val 81387"/>
                  </a:avLst>
                </a:prstGeom>
                <a:solidFill>
                  <a:srgbClr val="33CC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48" name="Line 102"/>
                <p:cNvSpPr>
                  <a:spLocks noChangeShapeType="1"/>
                </p:cNvSpPr>
                <p:nvPr/>
              </p:nvSpPr>
              <p:spPr bwMode="auto">
                <a:xfrm>
                  <a:off x="4330" y="788"/>
                  <a:ext cx="0" cy="23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49" name="Line 103"/>
                <p:cNvSpPr>
                  <a:spLocks noChangeShapeType="1"/>
                </p:cNvSpPr>
                <p:nvPr/>
              </p:nvSpPr>
              <p:spPr bwMode="auto">
                <a:xfrm flipH="1">
                  <a:off x="4276" y="1019"/>
                  <a:ext cx="54" cy="6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50" name="Rectangle 104"/>
                <p:cNvSpPr>
                  <a:spLocks noChangeArrowheads="1"/>
                </p:cNvSpPr>
                <p:nvPr/>
              </p:nvSpPr>
              <p:spPr bwMode="auto">
                <a:xfrm>
                  <a:off x="4193" y="883"/>
                  <a:ext cx="63" cy="13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51" name="Rectangle 105"/>
                <p:cNvSpPr>
                  <a:spLocks noChangeArrowheads="1"/>
                </p:cNvSpPr>
                <p:nvPr/>
              </p:nvSpPr>
              <p:spPr bwMode="auto">
                <a:xfrm>
                  <a:off x="4202" y="924"/>
                  <a:ext cx="48" cy="4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106"/>
              <p:cNvGrpSpPr>
                <a:grpSpLocks/>
              </p:cNvGrpSpPr>
              <p:nvPr/>
            </p:nvGrpSpPr>
            <p:grpSpPr bwMode="auto">
              <a:xfrm>
                <a:off x="3484" y="2807"/>
                <a:ext cx="518" cy="661"/>
                <a:chOff x="4288" y="2627"/>
                <a:chExt cx="518" cy="661"/>
              </a:xfrm>
            </p:grpSpPr>
            <p:sp>
              <p:nvSpPr>
                <p:cNvPr id="12329" name="Rectangle 107"/>
                <p:cNvSpPr>
                  <a:spLocks noChangeArrowheads="1"/>
                </p:cNvSpPr>
                <p:nvPr/>
              </p:nvSpPr>
              <p:spPr bwMode="auto">
                <a:xfrm>
                  <a:off x="4296" y="2652"/>
                  <a:ext cx="510" cy="636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30" name="Text Box 108"/>
                <p:cNvSpPr txBox="1">
                  <a:spLocks noChangeArrowheads="1"/>
                </p:cNvSpPr>
                <p:nvPr/>
              </p:nvSpPr>
              <p:spPr bwMode="auto">
                <a:xfrm>
                  <a:off x="4288" y="2627"/>
                  <a:ext cx="504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mail</a:t>
                  </a:r>
                </a:p>
                <a:p>
                  <a:r>
                    <a:rPr lang="en-US" sz="1600"/>
                    <a:t>server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12331" name="Rectangle 109"/>
                <p:cNvSpPr>
                  <a:spLocks noChangeArrowheads="1"/>
                </p:cNvSpPr>
                <p:nvPr/>
              </p:nvSpPr>
              <p:spPr bwMode="auto">
                <a:xfrm>
                  <a:off x="4320" y="3006"/>
                  <a:ext cx="450" cy="120"/>
                </a:xfrm>
                <a:prstGeom prst="rect">
                  <a:avLst/>
                </a:prstGeom>
                <a:solidFill>
                  <a:srgbClr val="00FF00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32" name="Line 110"/>
                <p:cNvSpPr>
                  <a:spLocks noChangeShapeType="1"/>
                </p:cNvSpPr>
                <p:nvPr/>
              </p:nvSpPr>
              <p:spPr bwMode="auto">
                <a:xfrm>
                  <a:off x="4369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33" name="Line 111"/>
                <p:cNvSpPr>
                  <a:spLocks noChangeShapeType="1"/>
                </p:cNvSpPr>
                <p:nvPr/>
              </p:nvSpPr>
              <p:spPr bwMode="auto">
                <a:xfrm>
                  <a:off x="4478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34" name="Line 112"/>
                <p:cNvSpPr>
                  <a:spLocks noChangeShapeType="1"/>
                </p:cNvSpPr>
                <p:nvPr/>
              </p:nvSpPr>
              <p:spPr bwMode="auto">
                <a:xfrm>
                  <a:off x="4533" y="3035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35" name="Line 113"/>
                <p:cNvSpPr>
                  <a:spLocks noChangeShapeType="1"/>
                </p:cNvSpPr>
                <p:nvPr/>
              </p:nvSpPr>
              <p:spPr bwMode="auto">
                <a:xfrm>
                  <a:off x="4590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36" name="Line 114"/>
                <p:cNvSpPr>
                  <a:spLocks noChangeShapeType="1"/>
                </p:cNvSpPr>
                <p:nvPr/>
              </p:nvSpPr>
              <p:spPr bwMode="auto">
                <a:xfrm>
                  <a:off x="4651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37" name="Line 115"/>
                <p:cNvSpPr>
                  <a:spLocks noChangeShapeType="1"/>
                </p:cNvSpPr>
                <p:nvPr/>
              </p:nvSpPr>
              <p:spPr bwMode="auto">
                <a:xfrm>
                  <a:off x="4707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38" name="Line 116"/>
                <p:cNvSpPr>
                  <a:spLocks noChangeShapeType="1"/>
                </p:cNvSpPr>
                <p:nvPr/>
              </p:nvSpPr>
              <p:spPr bwMode="auto">
                <a:xfrm>
                  <a:off x="4422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39" name="Rectangle 117"/>
                <p:cNvSpPr>
                  <a:spLocks noChangeArrowheads="1"/>
                </p:cNvSpPr>
                <p:nvPr/>
              </p:nvSpPr>
              <p:spPr bwMode="auto">
                <a:xfrm>
                  <a:off x="4328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40" name="Rectangle 118"/>
                <p:cNvSpPr>
                  <a:spLocks noChangeArrowheads="1"/>
                </p:cNvSpPr>
                <p:nvPr/>
              </p:nvSpPr>
              <p:spPr bwMode="auto">
                <a:xfrm>
                  <a:off x="4414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41" name="Rectangle 119"/>
                <p:cNvSpPr>
                  <a:spLocks noChangeArrowheads="1"/>
                </p:cNvSpPr>
                <p:nvPr/>
              </p:nvSpPr>
              <p:spPr bwMode="auto">
                <a:xfrm>
                  <a:off x="4500" y="3172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42" name="Rectangle 120"/>
                <p:cNvSpPr>
                  <a:spLocks noChangeArrowheads="1"/>
                </p:cNvSpPr>
                <p:nvPr/>
              </p:nvSpPr>
              <p:spPr bwMode="auto">
                <a:xfrm>
                  <a:off x="4597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43" name="Rectangle 121"/>
                <p:cNvSpPr>
                  <a:spLocks noChangeArrowheads="1"/>
                </p:cNvSpPr>
                <p:nvPr/>
              </p:nvSpPr>
              <p:spPr bwMode="auto">
                <a:xfrm>
                  <a:off x="4693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" name="Group 122"/>
            <p:cNvGrpSpPr>
              <a:grpSpLocks/>
            </p:cNvGrpSpPr>
            <p:nvPr/>
          </p:nvGrpSpPr>
          <p:grpSpPr bwMode="auto">
            <a:xfrm>
              <a:off x="3431" y="920"/>
              <a:ext cx="447" cy="443"/>
              <a:chOff x="4337" y="290"/>
              <a:chExt cx="447" cy="443"/>
            </a:xfrm>
          </p:grpSpPr>
          <p:graphicFrame>
            <p:nvGraphicFramePr>
              <p:cNvPr id="12290" name="Object 123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6146" name="Clip" r:id="rId8" imgW="1305000" imgH="1085760" progId="">
                  <p:embed/>
                </p:oleObj>
              </a:graphicData>
            </a:graphic>
          </p:graphicFrame>
          <p:grpSp>
            <p:nvGrpSpPr>
              <p:cNvPr id="24" name="Group 124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12325" name="Rectangle 125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26" name="Text Box 126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user</a:t>
                  </a:r>
                </a:p>
                <a:p>
                  <a:r>
                    <a:rPr lang="en-US" sz="1600"/>
                    <a:t>agent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12313" name="Line 127"/>
            <p:cNvSpPr>
              <a:spLocks noChangeShapeType="1"/>
            </p:cNvSpPr>
            <p:nvPr/>
          </p:nvSpPr>
          <p:spPr bwMode="auto">
            <a:xfrm flipV="1">
              <a:off x="3498" y="2370"/>
              <a:ext cx="708" cy="6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4" name="Line 128"/>
            <p:cNvSpPr>
              <a:spLocks noChangeShapeType="1"/>
            </p:cNvSpPr>
            <p:nvPr/>
          </p:nvSpPr>
          <p:spPr bwMode="auto">
            <a:xfrm flipH="1" flipV="1">
              <a:off x="3030" y="2040"/>
              <a:ext cx="0" cy="78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" name="Group 129"/>
            <p:cNvGrpSpPr>
              <a:grpSpLocks/>
            </p:cNvGrpSpPr>
            <p:nvPr/>
          </p:nvGrpSpPr>
          <p:grpSpPr bwMode="auto">
            <a:xfrm>
              <a:off x="3559" y="2555"/>
              <a:ext cx="650" cy="288"/>
              <a:chOff x="3745" y="2537"/>
              <a:chExt cx="650" cy="288"/>
            </a:xfrm>
          </p:grpSpPr>
          <p:sp>
            <p:nvSpPr>
              <p:cNvPr id="12322" name="Rectangle 130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3" name="Text Box 131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FF0000"/>
                    </a:solidFill>
                  </a:rPr>
                  <a:t>SMTP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6" name="Group 132"/>
            <p:cNvGrpSpPr>
              <a:grpSpLocks/>
            </p:cNvGrpSpPr>
            <p:nvPr/>
          </p:nvGrpSpPr>
          <p:grpSpPr bwMode="auto">
            <a:xfrm>
              <a:off x="3535" y="1763"/>
              <a:ext cx="650" cy="288"/>
              <a:chOff x="3745" y="2537"/>
              <a:chExt cx="650" cy="288"/>
            </a:xfrm>
          </p:grpSpPr>
          <p:sp>
            <p:nvSpPr>
              <p:cNvPr id="12320" name="Rectangle 133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1" name="Text Box 134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FF0000"/>
                    </a:solidFill>
                  </a:rPr>
                  <a:t>SMTP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7" name="Group 135"/>
            <p:cNvGrpSpPr>
              <a:grpSpLocks/>
            </p:cNvGrpSpPr>
            <p:nvPr/>
          </p:nvGrpSpPr>
          <p:grpSpPr bwMode="auto">
            <a:xfrm>
              <a:off x="2701" y="2213"/>
              <a:ext cx="650" cy="288"/>
              <a:chOff x="3745" y="2537"/>
              <a:chExt cx="650" cy="288"/>
            </a:xfrm>
          </p:grpSpPr>
          <p:sp>
            <p:nvSpPr>
              <p:cNvPr id="12318" name="Rectangle 136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9" name="Text Box 137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FF0000"/>
                    </a:solidFill>
                  </a:rPr>
                  <a:t>SMTP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228600"/>
            <a:ext cx="7772400" cy="1143000"/>
          </a:xfrm>
        </p:spPr>
        <p:txBody>
          <a:bodyPr/>
          <a:lstStyle/>
          <a:p>
            <a:r>
              <a:rPr lang="en-US" sz="3600" smtClean="0"/>
              <a:t>Mail servers</a:t>
            </a:r>
            <a:endParaRPr lang="en-US" smtClean="0"/>
          </a:p>
        </p:txBody>
      </p:sp>
      <p:sp>
        <p:nvSpPr>
          <p:cNvPr id="1332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600200"/>
            <a:ext cx="39338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Mail Servers</a:t>
            </a:r>
            <a:r>
              <a:rPr lang="en-US" sz="2400" smtClean="0"/>
              <a:t> </a:t>
            </a:r>
          </a:p>
          <a:p>
            <a:r>
              <a:rPr lang="en-US" sz="2000" smtClean="0">
                <a:solidFill>
                  <a:srgbClr val="FF0000"/>
                </a:solidFill>
              </a:rPr>
              <a:t>mailbox</a:t>
            </a:r>
            <a:r>
              <a:rPr lang="en-US" sz="2000" smtClean="0"/>
              <a:t> menyimpan messages yang masuk (yg akan dibaca) untuk user</a:t>
            </a:r>
          </a:p>
          <a:p>
            <a:r>
              <a:rPr lang="en-US" sz="2000" smtClean="0"/>
              <a:t>Menyimpan antrian </a:t>
            </a:r>
            <a:r>
              <a:rPr lang="en-US" sz="2000" smtClean="0">
                <a:solidFill>
                  <a:srgbClr val="FF0000"/>
                </a:solidFill>
              </a:rPr>
              <a:t>message</a:t>
            </a:r>
            <a:r>
              <a:rPr lang="en-US" sz="2000" smtClean="0"/>
              <a:t> keluar (yang akan dikirim)</a:t>
            </a:r>
          </a:p>
          <a:p>
            <a:r>
              <a:rPr lang="en-US" sz="2000" smtClean="0">
                <a:solidFill>
                  <a:srgbClr val="FF0000"/>
                </a:solidFill>
              </a:rPr>
              <a:t>smtp protocol</a:t>
            </a:r>
            <a:r>
              <a:rPr lang="en-US" sz="2000" smtClean="0"/>
              <a:t> : antar </a:t>
            </a:r>
            <a:r>
              <a:rPr lang="en-US" sz="2000" i="1" smtClean="0"/>
              <a:t>mail servers</a:t>
            </a:r>
            <a:r>
              <a:rPr lang="en-US" sz="2000" smtClean="0"/>
              <a:t> untuk mengirim pesan email</a:t>
            </a:r>
          </a:p>
          <a:p>
            <a:pPr lvl="1"/>
            <a:r>
              <a:rPr lang="en-US" sz="2000" smtClean="0"/>
              <a:t>client: </a:t>
            </a:r>
            <a:r>
              <a:rPr lang="en-US" sz="2000" i="1" smtClean="0"/>
              <a:t>mail server </a:t>
            </a:r>
            <a:r>
              <a:rPr lang="en-US" sz="2000" smtClean="0"/>
              <a:t>pengirim</a:t>
            </a:r>
            <a:endParaRPr lang="en-US" sz="2000" i="1" smtClean="0"/>
          </a:p>
          <a:p>
            <a:pPr lvl="1"/>
            <a:r>
              <a:rPr lang="en-US" sz="2000" smtClean="0"/>
              <a:t>“server”: </a:t>
            </a:r>
            <a:r>
              <a:rPr lang="en-US" sz="2000" i="1" smtClean="0"/>
              <a:t>mail server </a:t>
            </a:r>
            <a:r>
              <a:rPr lang="en-US" sz="2000" smtClean="0"/>
              <a:t>penerima</a:t>
            </a:r>
            <a:endParaRPr lang="en-US" sz="2000" i="1" smtClean="0"/>
          </a:p>
        </p:txBody>
      </p:sp>
      <p:sp>
        <p:nvSpPr>
          <p:cNvPr id="1332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F6FEE5-728B-4907-A231-B32838449ED9}" type="slidenum">
              <a:rPr lang="en-US" smtClean="0"/>
              <a:pPr/>
              <a:t>14</a:t>
            </a:fld>
            <a:endParaRPr 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773613" y="1450975"/>
            <a:ext cx="4078287" cy="4827588"/>
            <a:chOff x="2701" y="920"/>
            <a:chExt cx="2569" cy="3041"/>
          </a:xfrm>
        </p:grpSpPr>
        <p:sp>
          <p:nvSpPr>
            <p:cNvPr id="13324" name="Line 5"/>
            <p:cNvSpPr>
              <a:spLocks noChangeShapeType="1"/>
            </p:cNvSpPr>
            <p:nvPr/>
          </p:nvSpPr>
          <p:spPr bwMode="auto">
            <a:xfrm>
              <a:off x="3498" y="1662"/>
              <a:ext cx="708" cy="49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375" y="1616"/>
              <a:ext cx="224" cy="588"/>
              <a:chOff x="4180" y="783"/>
              <a:chExt cx="150" cy="307"/>
            </a:xfrm>
          </p:grpSpPr>
          <p:sp>
            <p:nvSpPr>
              <p:cNvPr id="13429" name="AutoShape 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0" name="Rectangle 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1" name="Rectangle 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2" name="AutoShape 1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3" name="Line 1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4" name="Line 1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5" name="Rectangle 1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6" name="Rectangle 1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4222" y="1901"/>
              <a:ext cx="518" cy="661"/>
              <a:chOff x="4288" y="2627"/>
              <a:chExt cx="518" cy="661"/>
            </a:xfrm>
          </p:grpSpPr>
          <p:sp>
            <p:nvSpPr>
              <p:cNvPr id="13414" name="Rectangle 16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5" name="Text Box 17"/>
              <p:cNvSpPr txBox="1">
                <a:spLocks noChangeArrowheads="1"/>
              </p:cNvSpPr>
              <p:nvPr/>
            </p:nvSpPr>
            <p:spPr bwMode="auto">
              <a:xfrm>
                <a:off x="4288" y="2627"/>
                <a:ext cx="50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mail</a:t>
                </a:r>
              </a:p>
              <a:p>
                <a:r>
                  <a:rPr lang="en-US" sz="1600"/>
                  <a:t>server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416" name="Rectangle 18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7" name="Line 19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8" name="Line 20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9" name="Line 21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0" name="Line 22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1" name="Line 23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2" name="Line 24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3" name="Line 25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4" name="Rectangle 26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5" name="Rectangle 27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6" name="Rectangle 28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7" name="Rectangle 29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8" name="Rectangle 30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31"/>
            <p:cNvGrpSpPr>
              <a:grpSpLocks/>
            </p:cNvGrpSpPr>
            <p:nvPr/>
          </p:nvGrpSpPr>
          <p:grpSpPr bwMode="auto">
            <a:xfrm>
              <a:off x="4679" y="1358"/>
              <a:ext cx="447" cy="443"/>
              <a:chOff x="4337" y="290"/>
              <a:chExt cx="447" cy="443"/>
            </a:xfrm>
          </p:grpSpPr>
          <p:graphicFrame>
            <p:nvGraphicFramePr>
              <p:cNvPr id="13319" name="Object 32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7175" name="Clip" r:id="rId3" imgW="1305000" imgH="1085760" progId="">
                  <p:embed/>
                </p:oleObj>
              </a:graphicData>
            </a:graphic>
          </p:graphicFrame>
          <p:grpSp>
            <p:nvGrpSpPr>
              <p:cNvPr id="6" name="Group 33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13412" name="Rectangle 34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13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user</a:t>
                  </a:r>
                </a:p>
                <a:p>
                  <a:r>
                    <a:rPr lang="en-US" sz="1600"/>
                    <a:t>agent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7" name="Group 36"/>
            <p:cNvGrpSpPr>
              <a:grpSpLocks/>
            </p:cNvGrpSpPr>
            <p:nvPr/>
          </p:nvGrpSpPr>
          <p:grpSpPr bwMode="auto">
            <a:xfrm>
              <a:off x="4823" y="1994"/>
              <a:ext cx="447" cy="443"/>
              <a:chOff x="4337" y="290"/>
              <a:chExt cx="447" cy="443"/>
            </a:xfrm>
          </p:grpSpPr>
          <p:graphicFrame>
            <p:nvGraphicFramePr>
              <p:cNvPr id="13318" name="Object 37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7174" name="Clip" r:id="rId4" imgW="1305000" imgH="1085760" progId="">
                  <p:embed/>
                </p:oleObj>
              </a:graphicData>
            </a:graphic>
          </p:graphicFrame>
          <p:grpSp>
            <p:nvGrpSpPr>
              <p:cNvPr id="8" name="Group 38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13409" name="Rectangle 39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10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user</a:t>
                  </a:r>
                </a:p>
                <a:p>
                  <a:r>
                    <a:rPr lang="en-US" sz="1600"/>
                    <a:t>agent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9" name="Group 41"/>
            <p:cNvGrpSpPr>
              <a:grpSpLocks/>
            </p:cNvGrpSpPr>
            <p:nvPr/>
          </p:nvGrpSpPr>
          <p:grpSpPr bwMode="auto">
            <a:xfrm>
              <a:off x="4679" y="2654"/>
              <a:ext cx="447" cy="443"/>
              <a:chOff x="4337" y="290"/>
              <a:chExt cx="447" cy="443"/>
            </a:xfrm>
          </p:grpSpPr>
          <p:graphicFrame>
            <p:nvGraphicFramePr>
              <p:cNvPr id="13317" name="Object 42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7173" name="Clip" r:id="rId5" imgW="1305000" imgH="1085760" progId="">
                  <p:embed/>
                </p:oleObj>
              </a:graphicData>
            </a:graphic>
          </p:graphicFrame>
          <p:grpSp>
            <p:nvGrpSpPr>
              <p:cNvPr id="10" name="Group 43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13406" name="Rectangle 44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07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user</a:t>
                  </a:r>
                </a:p>
                <a:p>
                  <a:r>
                    <a:rPr lang="en-US" sz="1600"/>
                    <a:t>agent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1" name="Group 46"/>
            <p:cNvGrpSpPr>
              <a:grpSpLocks/>
            </p:cNvGrpSpPr>
            <p:nvPr/>
          </p:nvGrpSpPr>
          <p:grpSpPr bwMode="auto">
            <a:xfrm>
              <a:off x="2962" y="2504"/>
              <a:ext cx="518" cy="946"/>
              <a:chOff x="3484" y="2522"/>
              <a:chExt cx="518" cy="946"/>
            </a:xfrm>
          </p:grpSpPr>
          <p:grpSp>
            <p:nvGrpSpPr>
              <p:cNvPr id="12" name="Group 47"/>
              <p:cNvGrpSpPr>
                <a:grpSpLocks/>
              </p:cNvGrpSpPr>
              <p:nvPr/>
            </p:nvGrpSpPr>
            <p:grpSpPr bwMode="auto">
              <a:xfrm>
                <a:off x="3631" y="2522"/>
                <a:ext cx="224" cy="588"/>
                <a:chOff x="4180" y="783"/>
                <a:chExt cx="150" cy="307"/>
              </a:xfrm>
            </p:grpSpPr>
            <p:sp>
              <p:nvSpPr>
                <p:cNvPr id="13397" name="AutoShape 48"/>
                <p:cNvSpPr>
                  <a:spLocks noChangeArrowheads="1"/>
                </p:cNvSpPr>
                <p:nvPr/>
              </p:nvSpPr>
              <p:spPr bwMode="auto">
                <a:xfrm>
                  <a:off x="4180" y="1019"/>
                  <a:ext cx="150" cy="71"/>
                </a:xfrm>
                <a:prstGeom prst="parallelogram">
                  <a:avLst>
                    <a:gd name="adj" fmla="val 81387"/>
                  </a:avLst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98" name="Rectangle 49"/>
                <p:cNvSpPr>
                  <a:spLocks noChangeArrowheads="1"/>
                </p:cNvSpPr>
                <p:nvPr/>
              </p:nvSpPr>
              <p:spPr bwMode="auto">
                <a:xfrm>
                  <a:off x="4256" y="785"/>
                  <a:ext cx="69" cy="236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99" name="Rectangle 50"/>
                <p:cNvSpPr>
                  <a:spLocks noChangeArrowheads="1"/>
                </p:cNvSpPr>
                <p:nvPr/>
              </p:nvSpPr>
              <p:spPr bwMode="auto">
                <a:xfrm>
                  <a:off x="4181" y="852"/>
                  <a:ext cx="95" cy="236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00" name="AutoShape 51"/>
                <p:cNvSpPr>
                  <a:spLocks noChangeArrowheads="1"/>
                </p:cNvSpPr>
                <p:nvPr/>
              </p:nvSpPr>
              <p:spPr bwMode="auto">
                <a:xfrm>
                  <a:off x="4180" y="783"/>
                  <a:ext cx="150" cy="71"/>
                </a:xfrm>
                <a:prstGeom prst="parallelogram">
                  <a:avLst>
                    <a:gd name="adj" fmla="val 81387"/>
                  </a:avLst>
                </a:prstGeom>
                <a:solidFill>
                  <a:srgbClr val="33CC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01" name="Line 52"/>
                <p:cNvSpPr>
                  <a:spLocks noChangeShapeType="1"/>
                </p:cNvSpPr>
                <p:nvPr/>
              </p:nvSpPr>
              <p:spPr bwMode="auto">
                <a:xfrm>
                  <a:off x="4330" y="788"/>
                  <a:ext cx="0" cy="23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02" name="Line 53"/>
                <p:cNvSpPr>
                  <a:spLocks noChangeShapeType="1"/>
                </p:cNvSpPr>
                <p:nvPr/>
              </p:nvSpPr>
              <p:spPr bwMode="auto">
                <a:xfrm flipH="1">
                  <a:off x="4276" y="1019"/>
                  <a:ext cx="54" cy="6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03" name="Rectangle 54"/>
                <p:cNvSpPr>
                  <a:spLocks noChangeArrowheads="1"/>
                </p:cNvSpPr>
                <p:nvPr/>
              </p:nvSpPr>
              <p:spPr bwMode="auto">
                <a:xfrm>
                  <a:off x="4193" y="883"/>
                  <a:ext cx="63" cy="13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04" name="Rectangle 55"/>
                <p:cNvSpPr>
                  <a:spLocks noChangeArrowheads="1"/>
                </p:cNvSpPr>
                <p:nvPr/>
              </p:nvSpPr>
              <p:spPr bwMode="auto">
                <a:xfrm>
                  <a:off x="4202" y="924"/>
                  <a:ext cx="48" cy="4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56"/>
              <p:cNvGrpSpPr>
                <a:grpSpLocks/>
              </p:cNvGrpSpPr>
              <p:nvPr/>
            </p:nvGrpSpPr>
            <p:grpSpPr bwMode="auto">
              <a:xfrm>
                <a:off x="3484" y="2807"/>
                <a:ext cx="518" cy="661"/>
                <a:chOff x="4288" y="2627"/>
                <a:chExt cx="518" cy="661"/>
              </a:xfrm>
            </p:grpSpPr>
            <p:sp>
              <p:nvSpPr>
                <p:cNvPr id="13382" name="Rectangle 57"/>
                <p:cNvSpPr>
                  <a:spLocks noChangeArrowheads="1"/>
                </p:cNvSpPr>
                <p:nvPr/>
              </p:nvSpPr>
              <p:spPr bwMode="auto">
                <a:xfrm>
                  <a:off x="4296" y="2652"/>
                  <a:ext cx="510" cy="636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83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4288" y="2627"/>
                  <a:ext cx="504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mail</a:t>
                  </a:r>
                </a:p>
                <a:p>
                  <a:r>
                    <a:rPr lang="en-US" sz="1600"/>
                    <a:t>server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13384" name="Rectangle 59"/>
                <p:cNvSpPr>
                  <a:spLocks noChangeArrowheads="1"/>
                </p:cNvSpPr>
                <p:nvPr/>
              </p:nvSpPr>
              <p:spPr bwMode="auto">
                <a:xfrm>
                  <a:off x="4320" y="3006"/>
                  <a:ext cx="450" cy="120"/>
                </a:xfrm>
                <a:prstGeom prst="rect">
                  <a:avLst/>
                </a:prstGeom>
                <a:solidFill>
                  <a:srgbClr val="00FF00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85" name="Line 60"/>
                <p:cNvSpPr>
                  <a:spLocks noChangeShapeType="1"/>
                </p:cNvSpPr>
                <p:nvPr/>
              </p:nvSpPr>
              <p:spPr bwMode="auto">
                <a:xfrm>
                  <a:off x="4369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86" name="Line 61"/>
                <p:cNvSpPr>
                  <a:spLocks noChangeShapeType="1"/>
                </p:cNvSpPr>
                <p:nvPr/>
              </p:nvSpPr>
              <p:spPr bwMode="auto">
                <a:xfrm>
                  <a:off x="4478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87" name="Line 62"/>
                <p:cNvSpPr>
                  <a:spLocks noChangeShapeType="1"/>
                </p:cNvSpPr>
                <p:nvPr/>
              </p:nvSpPr>
              <p:spPr bwMode="auto">
                <a:xfrm>
                  <a:off x="4533" y="3035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88" name="Line 63"/>
                <p:cNvSpPr>
                  <a:spLocks noChangeShapeType="1"/>
                </p:cNvSpPr>
                <p:nvPr/>
              </p:nvSpPr>
              <p:spPr bwMode="auto">
                <a:xfrm>
                  <a:off x="4590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89" name="Line 64"/>
                <p:cNvSpPr>
                  <a:spLocks noChangeShapeType="1"/>
                </p:cNvSpPr>
                <p:nvPr/>
              </p:nvSpPr>
              <p:spPr bwMode="auto">
                <a:xfrm>
                  <a:off x="4651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90" name="Line 65"/>
                <p:cNvSpPr>
                  <a:spLocks noChangeShapeType="1"/>
                </p:cNvSpPr>
                <p:nvPr/>
              </p:nvSpPr>
              <p:spPr bwMode="auto">
                <a:xfrm>
                  <a:off x="4707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91" name="Line 66"/>
                <p:cNvSpPr>
                  <a:spLocks noChangeShapeType="1"/>
                </p:cNvSpPr>
                <p:nvPr/>
              </p:nvSpPr>
              <p:spPr bwMode="auto">
                <a:xfrm>
                  <a:off x="4422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92" name="Rectangle 67"/>
                <p:cNvSpPr>
                  <a:spLocks noChangeArrowheads="1"/>
                </p:cNvSpPr>
                <p:nvPr/>
              </p:nvSpPr>
              <p:spPr bwMode="auto">
                <a:xfrm>
                  <a:off x="4328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93" name="Rectangle 68"/>
                <p:cNvSpPr>
                  <a:spLocks noChangeArrowheads="1"/>
                </p:cNvSpPr>
                <p:nvPr/>
              </p:nvSpPr>
              <p:spPr bwMode="auto">
                <a:xfrm>
                  <a:off x="4414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94" name="Rectangle 69"/>
                <p:cNvSpPr>
                  <a:spLocks noChangeArrowheads="1"/>
                </p:cNvSpPr>
                <p:nvPr/>
              </p:nvSpPr>
              <p:spPr bwMode="auto">
                <a:xfrm>
                  <a:off x="4500" y="3172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95" name="Rectangle 70"/>
                <p:cNvSpPr>
                  <a:spLocks noChangeArrowheads="1"/>
                </p:cNvSpPr>
                <p:nvPr/>
              </p:nvSpPr>
              <p:spPr bwMode="auto">
                <a:xfrm>
                  <a:off x="4597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96" name="Rectangle 71"/>
                <p:cNvSpPr>
                  <a:spLocks noChangeArrowheads="1"/>
                </p:cNvSpPr>
                <p:nvPr/>
              </p:nvSpPr>
              <p:spPr bwMode="auto">
                <a:xfrm>
                  <a:off x="4693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" name="Group 72"/>
            <p:cNvGrpSpPr>
              <a:grpSpLocks/>
            </p:cNvGrpSpPr>
            <p:nvPr/>
          </p:nvGrpSpPr>
          <p:grpSpPr bwMode="auto">
            <a:xfrm>
              <a:off x="3563" y="3200"/>
              <a:ext cx="447" cy="443"/>
              <a:chOff x="4337" y="290"/>
              <a:chExt cx="447" cy="443"/>
            </a:xfrm>
          </p:grpSpPr>
          <p:graphicFrame>
            <p:nvGraphicFramePr>
              <p:cNvPr id="13316" name="Object 73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7172" name="Clip" r:id="rId6" imgW="1305000" imgH="1085760" progId="">
                  <p:embed/>
                </p:oleObj>
              </a:graphicData>
            </a:graphic>
          </p:graphicFrame>
          <p:grpSp>
            <p:nvGrpSpPr>
              <p:cNvPr id="15" name="Group 74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13378" name="Rectangle 75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79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user</a:t>
                  </a:r>
                </a:p>
                <a:p>
                  <a:r>
                    <a:rPr lang="en-US" sz="1600"/>
                    <a:t>agent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6" name="Group 77"/>
            <p:cNvGrpSpPr>
              <a:grpSpLocks/>
            </p:cNvGrpSpPr>
            <p:nvPr/>
          </p:nvGrpSpPr>
          <p:grpSpPr bwMode="auto">
            <a:xfrm>
              <a:off x="3035" y="3518"/>
              <a:ext cx="447" cy="443"/>
              <a:chOff x="4337" y="290"/>
              <a:chExt cx="447" cy="443"/>
            </a:xfrm>
          </p:grpSpPr>
          <p:graphicFrame>
            <p:nvGraphicFramePr>
              <p:cNvPr id="13315" name="Object 78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7171" name="Clip" r:id="rId7" imgW="1305000" imgH="1085760" progId="">
                  <p:embed/>
                </p:oleObj>
              </a:graphicData>
            </a:graphic>
          </p:graphicFrame>
          <p:grpSp>
            <p:nvGrpSpPr>
              <p:cNvPr id="17" name="Group 79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13375" name="Rectangle 80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76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user</a:t>
                  </a:r>
                </a:p>
                <a:p>
                  <a:r>
                    <a:rPr lang="en-US" sz="1600"/>
                    <a:t>agent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8" name="Group 82"/>
            <p:cNvGrpSpPr>
              <a:grpSpLocks/>
            </p:cNvGrpSpPr>
            <p:nvPr/>
          </p:nvGrpSpPr>
          <p:grpSpPr bwMode="auto">
            <a:xfrm>
              <a:off x="2962" y="1082"/>
              <a:ext cx="518" cy="946"/>
              <a:chOff x="3484" y="2522"/>
              <a:chExt cx="518" cy="946"/>
            </a:xfrm>
          </p:grpSpPr>
          <p:grpSp>
            <p:nvGrpSpPr>
              <p:cNvPr id="19" name="Group 83"/>
              <p:cNvGrpSpPr>
                <a:grpSpLocks/>
              </p:cNvGrpSpPr>
              <p:nvPr/>
            </p:nvGrpSpPr>
            <p:grpSpPr bwMode="auto">
              <a:xfrm>
                <a:off x="3631" y="2522"/>
                <a:ext cx="224" cy="588"/>
                <a:chOff x="4180" y="783"/>
                <a:chExt cx="150" cy="307"/>
              </a:xfrm>
            </p:grpSpPr>
            <p:sp>
              <p:nvSpPr>
                <p:cNvPr id="13366" name="AutoShape 84"/>
                <p:cNvSpPr>
                  <a:spLocks noChangeArrowheads="1"/>
                </p:cNvSpPr>
                <p:nvPr/>
              </p:nvSpPr>
              <p:spPr bwMode="auto">
                <a:xfrm>
                  <a:off x="4180" y="1019"/>
                  <a:ext cx="150" cy="71"/>
                </a:xfrm>
                <a:prstGeom prst="parallelogram">
                  <a:avLst>
                    <a:gd name="adj" fmla="val 81387"/>
                  </a:avLst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7" name="Rectangle 85"/>
                <p:cNvSpPr>
                  <a:spLocks noChangeArrowheads="1"/>
                </p:cNvSpPr>
                <p:nvPr/>
              </p:nvSpPr>
              <p:spPr bwMode="auto">
                <a:xfrm>
                  <a:off x="4256" y="785"/>
                  <a:ext cx="69" cy="236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8" name="Rectangle 86"/>
                <p:cNvSpPr>
                  <a:spLocks noChangeArrowheads="1"/>
                </p:cNvSpPr>
                <p:nvPr/>
              </p:nvSpPr>
              <p:spPr bwMode="auto">
                <a:xfrm>
                  <a:off x="4181" y="852"/>
                  <a:ext cx="95" cy="236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9" name="AutoShape 87"/>
                <p:cNvSpPr>
                  <a:spLocks noChangeArrowheads="1"/>
                </p:cNvSpPr>
                <p:nvPr/>
              </p:nvSpPr>
              <p:spPr bwMode="auto">
                <a:xfrm>
                  <a:off x="4180" y="783"/>
                  <a:ext cx="150" cy="71"/>
                </a:xfrm>
                <a:prstGeom prst="parallelogram">
                  <a:avLst>
                    <a:gd name="adj" fmla="val 81387"/>
                  </a:avLst>
                </a:prstGeom>
                <a:solidFill>
                  <a:srgbClr val="33CC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70" name="Line 88"/>
                <p:cNvSpPr>
                  <a:spLocks noChangeShapeType="1"/>
                </p:cNvSpPr>
                <p:nvPr/>
              </p:nvSpPr>
              <p:spPr bwMode="auto">
                <a:xfrm>
                  <a:off x="4330" y="788"/>
                  <a:ext cx="0" cy="23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71" name="Line 89"/>
                <p:cNvSpPr>
                  <a:spLocks noChangeShapeType="1"/>
                </p:cNvSpPr>
                <p:nvPr/>
              </p:nvSpPr>
              <p:spPr bwMode="auto">
                <a:xfrm flipH="1">
                  <a:off x="4276" y="1019"/>
                  <a:ext cx="54" cy="6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72" name="Rectangle 90"/>
                <p:cNvSpPr>
                  <a:spLocks noChangeArrowheads="1"/>
                </p:cNvSpPr>
                <p:nvPr/>
              </p:nvSpPr>
              <p:spPr bwMode="auto">
                <a:xfrm>
                  <a:off x="4193" y="883"/>
                  <a:ext cx="63" cy="13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73" name="Rectangle 91"/>
                <p:cNvSpPr>
                  <a:spLocks noChangeArrowheads="1"/>
                </p:cNvSpPr>
                <p:nvPr/>
              </p:nvSpPr>
              <p:spPr bwMode="auto">
                <a:xfrm>
                  <a:off x="4202" y="924"/>
                  <a:ext cx="48" cy="4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92"/>
              <p:cNvGrpSpPr>
                <a:grpSpLocks/>
              </p:cNvGrpSpPr>
              <p:nvPr/>
            </p:nvGrpSpPr>
            <p:grpSpPr bwMode="auto">
              <a:xfrm>
                <a:off x="3484" y="2807"/>
                <a:ext cx="518" cy="661"/>
                <a:chOff x="4288" y="2627"/>
                <a:chExt cx="518" cy="661"/>
              </a:xfrm>
            </p:grpSpPr>
            <p:sp>
              <p:nvSpPr>
                <p:cNvPr id="13351" name="Rectangle 93"/>
                <p:cNvSpPr>
                  <a:spLocks noChangeArrowheads="1"/>
                </p:cNvSpPr>
                <p:nvPr/>
              </p:nvSpPr>
              <p:spPr bwMode="auto">
                <a:xfrm>
                  <a:off x="4296" y="2652"/>
                  <a:ext cx="510" cy="636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52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4288" y="2627"/>
                  <a:ext cx="504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mail</a:t>
                  </a:r>
                </a:p>
                <a:p>
                  <a:r>
                    <a:rPr lang="en-US" sz="1600"/>
                    <a:t>server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13353" name="Rectangle 95"/>
                <p:cNvSpPr>
                  <a:spLocks noChangeArrowheads="1"/>
                </p:cNvSpPr>
                <p:nvPr/>
              </p:nvSpPr>
              <p:spPr bwMode="auto">
                <a:xfrm>
                  <a:off x="4320" y="3006"/>
                  <a:ext cx="450" cy="120"/>
                </a:xfrm>
                <a:prstGeom prst="rect">
                  <a:avLst/>
                </a:prstGeom>
                <a:solidFill>
                  <a:srgbClr val="00FF00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54" name="Line 96"/>
                <p:cNvSpPr>
                  <a:spLocks noChangeShapeType="1"/>
                </p:cNvSpPr>
                <p:nvPr/>
              </p:nvSpPr>
              <p:spPr bwMode="auto">
                <a:xfrm>
                  <a:off x="4369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55" name="Line 97"/>
                <p:cNvSpPr>
                  <a:spLocks noChangeShapeType="1"/>
                </p:cNvSpPr>
                <p:nvPr/>
              </p:nvSpPr>
              <p:spPr bwMode="auto">
                <a:xfrm>
                  <a:off x="4478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56" name="Line 98"/>
                <p:cNvSpPr>
                  <a:spLocks noChangeShapeType="1"/>
                </p:cNvSpPr>
                <p:nvPr/>
              </p:nvSpPr>
              <p:spPr bwMode="auto">
                <a:xfrm>
                  <a:off x="4533" y="3035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57" name="Line 99"/>
                <p:cNvSpPr>
                  <a:spLocks noChangeShapeType="1"/>
                </p:cNvSpPr>
                <p:nvPr/>
              </p:nvSpPr>
              <p:spPr bwMode="auto">
                <a:xfrm>
                  <a:off x="4590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58" name="Line 100"/>
                <p:cNvSpPr>
                  <a:spLocks noChangeShapeType="1"/>
                </p:cNvSpPr>
                <p:nvPr/>
              </p:nvSpPr>
              <p:spPr bwMode="auto">
                <a:xfrm>
                  <a:off x="4651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59" name="Line 101"/>
                <p:cNvSpPr>
                  <a:spLocks noChangeShapeType="1"/>
                </p:cNvSpPr>
                <p:nvPr/>
              </p:nvSpPr>
              <p:spPr bwMode="auto">
                <a:xfrm>
                  <a:off x="4707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0" name="Line 102"/>
                <p:cNvSpPr>
                  <a:spLocks noChangeShapeType="1"/>
                </p:cNvSpPr>
                <p:nvPr/>
              </p:nvSpPr>
              <p:spPr bwMode="auto">
                <a:xfrm>
                  <a:off x="4422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1" name="Rectangle 103"/>
                <p:cNvSpPr>
                  <a:spLocks noChangeArrowheads="1"/>
                </p:cNvSpPr>
                <p:nvPr/>
              </p:nvSpPr>
              <p:spPr bwMode="auto">
                <a:xfrm>
                  <a:off x="4328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2" name="Rectangle 104"/>
                <p:cNvSpPr>
                  <a:spLocks noChangeArrowheads="1"/>
                </p:cNvSpPr>
                <p:nvPr/>
              </p:nvSpPr>
              <p:spPr bwMode="auto">
                <a:xfrm>
                  <a:off x="4414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3" name="Rectangle 105"/>
                <p:cNvSpPr>
                  <a:spLocks noChangeArrowheads="1"/>
                </p:cNvSpPr>
                <p:nvPr/>
              </p:nvSpPr>
              <p:spPr bwMode="auto">
                <a:xfrm>
                  <a:off x="4500" y="3172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4" name="Rectangle 106"/>
                <p:cNvSpPr>
                  <a:spLocks noChangeArrowheads="1"/>
                </p:cNvSpPr>
                <p:nvPr/>
              </p:nvSpPr>
              <p:spPr bwMode="auto">
                <a:xfrm>
                  <a:off x="4597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5" name="Rectangle 107"/>
                <p:cNvSpPr>
                  <a:spLocks noChangeArrowheads="1"/>
                </p:cNvSpPr>
                <p:nvPr/>
              </p:nvSpPr>
              <p:spPr bwMode="auto">
                <a:xfrm>
                  <a:off x="4693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" name="Group 108"/>
            <p:cNvGrpSpPr>
              <a:grpSpLocks/>
            </p:cNvGrpSpPr>
            <p:nvPr/>
          </p:nvGrpSpPr>
          <p:grpSpPr bwMode="auto">
            <a:xfrm>
              <a:off x="3431" y="920"/>
              <a:ext cx="447" cy="443"/>
              <a:chOff x="4337" y="290"/>
              <a:chExt cx="447" cy="443"/>
            </a:xfrm>
          </p:grpSpPr>
          <p:graphicFrame>
            <p:nvGraphicFramePr>
              <p:cNvPr id="13314" name="Object 109"/>
              <p:cNvGraphicFramePr>
                <a:graphicFrameLocks noChangeAspect="1"/>
              </p:cNvGraphicFramePr>
              <p:nvPr/>
            </p:nvGraphicFramePr>
            <p:xfrm>
              <a:off x="4338" y="290"/>
              <a:ext cx="392" cy="315"/>
            </p:xfrm>
            <a:graphic>
              <a:graphicData uri="http://schemas.openxmlformats.org/presentationml/2006/ole">
                <p:oleObj spid="_x0000_s7170" name="Clip" r:id="rId8" imgW="1305000" imgH="1085760" progId="">
                  <p:embed/>
                </p:oleObj>
              </a:graphicData>
            </a:graphic>
          </p:graphicFrame>
          <p:grpSp>
            <p:nvGrpSpPr>
              <p:cNvPr id="22" name="Group 110"/>
              <p:cNvGrpSpPr>
                <a:grpSpLocks/>
              </p:cNvGrpSpPr>
              <p:nvPr/>
            </p:nvGrpSpPr>
            <p:grpSpPr bwMode="auto">
              <a:xfrm>
                <a:off x="4337" y="367"/>
                <a:ext cx="447" cy="366"/>
                <a:chOff x="4189" y="817"/>
                <a:chExt cx="521" cy="366"/>
              </a:xfrm>
            </p:grpSpPr>
            <p:sp>
              <p:nvSpPr>
                <p:cNvPr id="13347" name="Rectangle 111"/>
                <p:cNvSpPr>
                  <a:spLocks noChangeArrowheads="1"/>
                </p:cNvSpPr>
                <p:nvPr/>
              </p:nvSpPr>
              <p:spPr bwMode="auto">
                <a:xfrm>
                  <a:off x="4224" y="846"/>
                  <a:ext cx="444" cy="330"/>
                </a:xfrm>
                <a:prstGeom prst="rect">
                  <a:avLst/>
                </a:prstGeom>
                <a:solidFill>
                  <a:schemeClr val="hlink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48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4189" y="817"/>
                  <a:ext cx="521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user</a:t>
                  </a:r>
                </a:p>
                <a:p>
                  <a:r>
                    <a:rPr lang="en-US" sz="1600"/>
                    <a:t>agent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13335" name="Line 113"/>
            <p:cNvSpPr>
              <a:spLocks noChangeShapeType="1"/>
            </p:cNvSpPr>
            <p:nvPr/>
          </p:nvSpPr>
          <p:spPr bwMode="auto">
            <a:xfrm flipV="1">
              <a:off x="3498" y="2370"/>
              <a:ext cx="708" cy="6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6" name="Line 114"/>
            <p:cNvSpPr>
              <a:spLocks noChangeShapeType="1"/>
            </p:cNvSpPr>
            <p:nvPr/>
          </p:nvSpPr>
          <p:spPr bwMode="auto">
            <a:xfrm flipH="1" flipV="1">
              <a:off x="3030" y="2040"/>
              <a:ext cx="0" cy="78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" name="Group 115"/>
            <p:cNvGrpSpPr>
              <a:grpSpLocks/>
            </p:cNvGrpSpPr>
            <p:nvPr/>
          </p:nvGrpSpPr>
          <p:grpSpPr bwMode="auto">
            <a:xfrm>
              <a:off x="3559" y="2555"/>
              <a:ext cx="650" cy="288"/>
              <a:chOff x="3745" y="2537"/>
              <a:chExt cx="650" cy="288"/>
            </a:xfrm>
          </p:grpSpPr>
          <p:sp>
            <p:nvSpPr>
              <p:cNvPr id="13344" name="Rectangle 116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5" name="Text Box 117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FF0000"/>
                    </a:solidFill>
                  </a:rPr>
                  <a:t>SMTP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4" name="Group 118"/>
            <p:cNvGrpSpPr>
              <a:grpSpLocks/>
            </p:cNvGrpSpPr>
            <p:nvPr/>
          </p:nvGrpSpPr>
          <p:grpSpPr bwMode="auto">
            <a:xfrm>
              <a:off x="3535" y="1763"/>
              <a:ext cx="650" cy="288"/>
              <a:chOff x="3745" y="2537"/>
              <a:chExt cx="650" cy="288"/>
            </a:xfrm>
          </p:grpSpPr>
          <p:sp>
            <p:nvSpPr>
              <p:cNvPr id="13342" name="Rectangle 119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3" name="Text Box 120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FF0000"/>
                    </a:solidFill>
                  </a:rPr>
                  <a:t>SMTP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5" name="Group 121"/>
            <p:cNvGrpSpPr>
              <a:grpSpLocks/>
            </p:cNvGrpSpPr>
            <p:nvPr/>
          </p:nvGrpSpPr>
          <p:grpSpPr bwMode="auto">
            <a:xfrm>
              <a:off x="2701" y="2213"/>
              <a:ext cx="650" cy="288"/>
              <a:chOff x="3745" y="2537"/>
              <a:chExt cx="650" cy="288"/>
            </a:xfrm>
          </p:grpSpPr>
          <p:sp>
            <p:nvSpPr>
              <p:cNvPr id="13340" name="Rectangle 122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1" name="Text Box 123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FF0000"/>
                    </a:solidFill>
                  </a:rPr>
                  <a:t>SMTP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Electronic Mail: smtp </a:t>
            </a:r>
            <a:r>
              <a:rPr lang="en-US" sz="3200" smtClean="0"/>
              <a:t>[RFC 821]</a:t>
            </a:r>
            <a:endParaRPr lang="en-US" smtClean="0"/>
          </a:p>
        </p:txBody>
      </p:sp>
      <p:sp>
        <p:nvSpPr>
          <p:cNvPr id="4506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600200"/>
            <a:ext cx="7324725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Menggunakan TCP, port 25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direct transfer: server pengirim ke server penerima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Tiga fasa transfer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handshaking (greeting)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transfer messages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penutup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Interkasi command/response</a:t>
            </a:r>
            <a:endParaRPr lang="en-US" sz="240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accent2"/>
                </a:solidFill>
              </a:rPr>
              <a:t>commands:</a:t>
            </a:r>
            <a:r>
              <a:rPr lang="en-US" smtClean="0"/>
              <a:t> ASCII text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accent2"/>
                </a:solidFill>
              </a:rPr>
              <a:t>response:</a:t>
            </a:r>
            <a:r>
              <a:rPr lang="en-US" smtClean="0"/>
              <a:t> status code dan phrase</a:t>
            </a:r>
          </a:p>
          <a:p>
            <a:pPr>
              <a:lnSpc>
                <a:spcPct val="90000"/>
              </a:lnSpc>
            </a:pPr>
            <a:r>
              <a:rPr lang="en-US" smtClean="0"/>
              <a:t>messages harus berupa 7-bit ASCII</a:t>
            </a:r>
          </a:p>
          <a:p>
            <a:pPr lvl="1">
              <a:lnSpc>
                <a:spcPct val="90000"/>
              </a:lnSpc>
            </a:pPr>
            <a:endParaRPr lang="en-US" smtClean="0"/>
          </a:p>
        </p:txBody>
      </p:sp>
      <p:sp>
        <p:nvSpPr>
          <p:cNvPr id="450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0375EE-A5A6-4E00-8F0F-60F6D413F13C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Interkasi smtp sederhana</a:t>
            </a:r>
            <a:endParaRPr lang="en-US" smtClean="0"/>
          </a:p>
        </p:txBody>
      </p:sp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C54EC7-E558-40DC-93FB-A419C65252B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0" y="1273175"/>
            <a:ext cx="88709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Courier New" pitchFamily="49" charset="0"/>
              </a:rPr>
              <a:t>     S: 220 hamburger.edu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C: HELO crepes.fr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S: 250  Hello crepes.fr, pleased to meet you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C: MAIL FROM: &lt;alice@crepes.fr&gt;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S: 250 alice@crepes.fr... Sender ok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C: RCPT TO: &lt;bob@hamburger.edu&gt;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S: 250 bob@hamburger.edu ... Recipient ok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C: DATA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S: 354 Enter mail, end with "." on a line by itself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C: Do you like ketchup?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C:   How about pickles?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C: .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S: 250 Message accepted for delivery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C: QUIT </a:t>
            </a:r>
          </a:p>
          <a:p>
            <a:pPr algn="l"/>
            <a:r>
              <a:rPr lang="en-US" sz="2000" b="1">
                <a:latin typeface="Courier New" pitchFamily="49" charset="0"/>
              </a:rPr>
              <a:t>     S: 221 hamburger.edu closing connection</a:t>
            </a:r>
            <a:endParaRPr lang="en-US" sz="20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Format pesan mail</a:t>
            </a:r>
            <a:endParaRPr lang="en-US" smtClean="0"/>
          </a:p>
        </p:txBody>
      </p:sp>
      <p:sp>
        <p:nvSpPr>
          <p:cNvPr id="47108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smtClean="0"/>
              <a:t>smtp: protokol untuk mempertukarkan pesan email</a:t>
            </a:r>
          </a:p>
          <a:p>
            <a:pPr>
              <a:buFont typeface="ZapfDingbats" pitchFamily="82" charset="2"/>
              <a:buNone/>
            </a:pPr>
            <a:r>
              <a:rPr lang="en-US" sz="2000" smtClean="0"/>
              <a:t>RFC 822: standard untuk format text message :</a:t>
            </a:r>
          </a:p>
          <a:p>
            <a:r>
              <a:rPr lang="en-US" sz="2000" smtClean="0"/>
              <a:t>Baris header, mis.</a:t>
            </a:r>
          </a:p>
          <a:p>
            <a:pPr lvl="1"/>
            <a:r>
              <a:rPr lang="en-US" sz="1800" smtClean="0"/>
              <a:t>To:</a:t>
            </a:r>
          </a:p>
          <a:p>
            <a:pPr lvl="1"/>
            <a:r>
              <a:rPr lang="en-US" sz="1800" smtClean="0"/>
              <a:t>From:</a:t>
            </a:r>
          </a:p>
          <a:p>
            <a:pPr lvl="1"/>
            <a:r>
              <a:rPr lang="en-US" sz="1800" smtClean="0"/>
              <a:t>Subject:</a:t>
            </a:r>
          </a:p>
          <a:p>
            <a:r>
              <a:rPr lang="en-US" sz="2000" smtClean="0"/>
              <a:t>body</a:t>
            </a:r>
          </a:p>
          <a:p>
            <a:pPr lvl="1"/>
            <a:r>
              <a:rPr lang="en-US" sz="1800" smtClean="0"/>
              <a:t>“message”, ASCII</a:t>
            </a:r>
          </a:p>
        </p:txBody>
      </p:sp>
      <p:sp>
        <p:nvSpPr>
          <p:cNvPr id="4710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F28FB7-DB68-414D-90E8-98541A34F58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4978400" y="1892300"/>
            <a:ext cx="28321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solidFill>
                  <a:schemeClr val="bg1"/>
                </a:solidFill>
              </a:rPr>
              <a:t>header</a:t>
            </a:r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4978400" y="2705100"/>
            <a:ext cx="2832100" cy="17399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solidFill>
                  <a:schemeClr val="bg1"/>
                </a:solidFill>
              </a:rPr>
              <a:t>body</a:t>
            </a:r>
          </a:p>
        </p:txBody>
      </p:sp>
      <p:sp>
        <p:nvSpPr>
          <p:cNvPr id="47111" name="Rectangle 6"/>
          <p:cNvSpPr>
            <a:spLocks noChangeArrowheads="1"/>
          </p:cNvSpPr>
          <p:nvPr/>
        </p:nvSpPr>
        <p:spPr bwMode="auto">
          <a:xfrm>
            <a:off x="4775200" y="1778000"/>
            <a:ext cx="3238500" cy="307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Line 7"/>
          <p:cNvSpPr>
            <a:spLocks noChangeShapeType="1"/>
          </p:cNvSpPr>
          <p:nvPr/>
        </p:nvSpPr>
        <p:spPr bwMode="auto">
          <a:xfrm flipV="1">
            <a:off x="3162300" y="2159000"/>
            <a:ext cx="1765300" cy="1016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Line 8"/>
          <p:cNvSpPr>
            <a:spLocks noChangeShapeType="1"/>
          </p:cNvSpPr>
          <p:nvPr/>
        </p:nvSpPr>
        <p:spPr bwMode="auto">
          <a:xfrm flipV="1">
            <a:off x="3009900" y="3327400"/>
            <a:ext cx="1905000" cy="1879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Text Box 9"/>
          <p:cNvSpPr txBox="1">
            <a:spLocks noChangeArrowheads="1"/>
          </p:cNvSpPr>
          <p:nvPr/>
        </p:nvSpPr>
        <p:spPr bwMode="auto">
          <a:xfrm>
            <a:off x="8132763" y="2112963"/>
            <a:ext cx="804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blank</a:t>
            </a:r>
          </a:p>
          <a:p>
            <a:r>
              <a:rPr lang="en-US" sz="2000"/>
              <a:t>line</a:t>
            </a:r>
          </a:p>
        </p:txBody>
      </p:sp>
      <p:sp>
        <p:nvSpPr>
          <p:cNvPr id="47115" name="Line 10"/>
          <p:cNvSpPr>
            <a:spLocks noChangeShapeType="1"/>
          </p:cNvSpPr>
          <p:nvPr/>
        </p:nvSpPr>
        <p:spPr bwMode="auto">
          <a:xfrm flipH="1">
            <a:off x="7251700" y="2552700"/>
            <a:ext cx="96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1143000"/>
          </a:xfrm>
        </p:spPr>
        <p:txBody>
          <a:bodyPr/>
          <a:lstStyle/>
          <a:p>
            <a:r>
              <a:rPr lang="en-US" sz="3200" smtClean="0"/>
              <a:t>Message format: multimedia extensions</a:t>
            </a:r>
            <a:endParaRPr lang="en-US" smtClean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95300" y="1384300"/>
            <a:ext cx="7327900" cy="4648200"/>
          </a:xfrm>
        </p:spPr>
        <p:txBody>
          <a:bodyPr/>
          <a:lstStyle/>
          <a:p>
            <a:r>
              <a:rPr lang="en-US" sz="2000" smtClean="0"/>
              <a:t>MIME: multimedia mail extension, RFC 2045, 2056</a:t>
            </a:r>
          </a:p>
          <a:p>
            <a:r>
              <a:rPr lang="en-US" sz="2000" smtClean="0"/>
              <a:t>Baris-baris tambahan dalam </a:t>
            </a:r>
            <a:r>
              <a:rPr lang="en-US" sz="2000" i="1" smtClean="0"/>
              <a:t>msg header</a:t>
            </a:r>
            <a:r>
              <a:rPr lang="en-US" sz="2000" smtClean="0"/>
              <a:t> yang menyatakan </a:t>
            </a:r>
            <a:r>
              <a:rPr lang="en-US" sz="2000" i="1" smtClean="0"/>
              <a:t>MIME content type</a:t>
            </a:r>
            <a:endParaRPr lang="en-US" sz="2400" i="1" smtClean="0"/>
          </a:p>
        </p:txBody>
      </p:sp>
      <p:sp>
        <p:nvSpPr>
          <p:cNvPr id="4813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62BEAE-CB60-4EEB-AB3E-195CB76C49C9}" type="slidenum">
              <a:rPr lang="en-US" smtClean="0"/>
              <a:pPr/>
              <a:t>18</a:t>
            </a:fld>
            <a:endParaRPr 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43350" y="2851150"/>
            <a:ext cx="5003800" cy="3113088"/>
            <a:chOff x="1424" y="1808"/>
            <a:chExt cx="3152" cy="2152"/>
          </a:xfrm>
        </p:grpSpPr>
        <p:sp>
          <p:nvSpPr>
            <p:cNvPr id="48143" name="Text Box 5"/>
            <p:cNvSpPr txBox="1">
              <a:spLocks noChangeArrowheads="1"/>
            </p:cNvSpPr>
            <p:nvPr/>
          </p:nvSpPr>
          <p:spPr bwMode="auto">
            <a:xfrm>
              <a:off x="1440" y="1808"/>
              <a:ext cx="3136" cy="2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 b="1">
                  <a:latin typeface="Courier New" pitchFamily="49" charset="0"/>
                </a:rPr>
                <a:t>From: alice@crepes.fr </a:t>
              </a:r>
            </a:p>
            <a:p>
              <a:pPr algn="l"/>
              <a:r>
                <a:rPr lang="en-US" b="1">
                  <a:latin typeface="Courier New" pitchFamily="49" charset="0"/>
                </a:rPr>
                <a:t>To: bob@hamburger.edu </a:t>
              </a:r>
            </a:p>
            <a:p>
              <a:pPr algn="l"/>
              <a:r>
                <a:rPr lang="en-US" b="1">
                  <a:latin typeface="Courier New" pitchFamily="49" charset="0"/>
                </a:rPr>
                <a:t>Subject: Picture of yummy crepe. </a:t>
              </a:r>
            </a:p>
            <a:p>
              <a:pPr algn="l"/>
              <a:r>
                <a:rPr lang="en-US" b="1">
                  <a:latin typeface="Courier New" pitchFamily="49" charset="0"/>
                </a:rPr>
                <a:t>MIME-Version: 1.0 </a:t>
              </a:r>
            </a:p>
            <a:p>
              <a:pPr algn="l"/>
              <a:r>
                <a:rPr lang="en-US" b="1">
                  <a:latin typeface="Courier New" pitchFamily="49" charset="0"/>
                </a:rPr>
                <a:t>Content-Transfer-Encoding: base64 </a:t>
              </a:r>
            </a:p>
            <a:p>
              <a:pPr algn="l"/>
              <a:r>
                <a:rPr lang="en-US" b="1">
                  <a:latin typeface="Courier New" pitchFamily="49" charset="0"/>
                </a:rPr>
                <a:t>Content-Type: image/jpeg </a:t>
              </a:r>
            </a:p>
            <a:p>
              <a:pPr algn="l"/>
              <a:endParaRPr lang="en-US" b="1">
                <a:latin typeface="Courier New" pitchFamily="49" charset="0"/>
              </a:endParaRPr>
            </a:p>
            <a:p>
              <a:pPr algn="l"/>
              <a:r>
                <a:rPr lang="en-US" b="1">
                  <a:latin typeface="Courier New" pitchFamily="49" charset="0"/>
                </a:rPr>
                <a:t>base64 encoded data ..... </a:t>
              </a:r>
            </a:p>
            <a:p>
              <a:pPr algn="l"/>
              <a:r>
                <a:rPr lang="en-US" b="1">
                  <a:latin typeface="Courier New" pitchFamily="49" charset="0"/>
                </a:rPr>
                <a:t>......................... </a:t>
              </a:r>
            </a:p>
            <a:p>
              <a:pPr algn="l"/>
              <a:r>
                <a:rPr lang="en-US" b="1">
                  <a:latin typeface="Courier New" pitchFamily="49" charset="0"/>
                </a:rPr>
                <a:t>......base64 encoded data </a:t>
              </a:r>
            </a:p>
            <a:p>
              <a:pPr algn="l"/>
              <a:r>
                <a:rPr lang="en-US" b="1">
                  <a:latin typeface="Courier New" pitchFamily="49" charset="0"/>
                </a:rPr>
                <a:t> </a:t>
              </a:r>
            </a:p>
          </p:txBody>
        </p:sp>
        <p:sp>
          <p:nvSpPr>
            <p:cNvPr id="48144" name="Rectangle 6"/>
            <p:cNvSpPr>
              <a:spLocks noChangeArrowheads="1"/>
            </p:cNvSpPr>
            <p:nvPr/>
          </p:nvSpPr>
          <p:spPr bwMode="auto">
            <a:xfrm>
              <a:off x="1424" y="1808"/>
              <a:ext cx="2984" cy="202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8134" name="Text Box 7"/>
          <p:cNvSpPr txBox="1">
            <a:spLocks noChangeArrowheads="1"/>
          </p:cNvSpPr>
          <p:nvPr/>
        </p:nvSpPr>
        <p:spPr bwMode="auto">
          <a:xfrm>
            <a:off x="114300" y="4348163"/>
            <a:ext cx="28257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/>
              <a:t>multimedia data</a:t>
            </a:r>
          </a:p>
          <a:p>
            <a:pPr algn="r"/>
            <a:r>
              <a:rPr lang="en-US" sz="2000"/>
              <a:t>type, subtype, </a:t>
            </a:r>
          </a:p>
          <a:p>
            <a:pPr algn="r"/>
            <a:r>
              <a:rPr lang="en-US" sz="2000"/>
              <a:t>parameter declaration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8135" name="Text Box 8"/>
          <p:cNvSpPr txBox="1">
            <a:spLocks noChangeArrowheads="1"/>
          </p:cNvSpPr>
          <p:nvPr/>
        </p:nvSpPr>
        <p:spPr bwMode="auto">
          <a:xfrm>
            <a:off x="900113" y="3560763"/>
            <a:ext cx="1943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/>
              <a:t>method used</a:t>
            </a:r>
          </a:p>
          <a:p>
            <a:pPr algn="r"/>
            <a:r>
              <a:rPr lang="en-US" sz="2000"/>
              <a:t>to encode data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8136" name="Text Box 9"/>
          <p:cNvSpPr txBox="1">
            <a:spLocks noChangeArrowheads="1"/>
          </p:cNvSpPr>
          <p:nvPr/>
        </p:nvSpPr>
        <p:spPr bwMode="auto">
          <a:xfrm>
            <a:off x="973138" y="3001963"/>
            <a:ext cx="1852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MIME version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8137" name="Text Box 10"/>
          <p:cNvSpPr txBox="1">
            <a:spLocks noChangeArrowheads="1"/>
          </p:cNvSpPr>
          <p:nvPr/>
        </p:nvSpPr>
        <p:spPr bwMode="auto">
          <a:xfrm>
            <a:off x="1106488" y="5529263"/>
            <a:ext cx="1763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encoded data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8138" name="Line 11"/>
          <p:cNvSpPr>
            <a:spLocks noChangeShapeType="1"/>
          </p:cNvSpPr>
          <p:nvPr/>
        </p:nvSpPr>
        <p:spPr bwMode="auto">
          <a:xfrm>
            <a:off x="2857500" y="3276600"/>
            <a:ext cx="1155700" cy="5461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Line 12"/>
          <p:cNvSpPr>
            <a:spLocks noChangeShapeType="1"/>
          </p:cNvSpPr>
          <p:nvPr/>
        </p:nvSpPr>
        <p:spPr bwMode="auto">
          <a:xfrm>
            <a:off x="2832100" y="3911600"/>
            <a:ext cx="1181100" cy="1905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3"/>
          <p:cNvSpPr>
            <a:spLocks noChangeShapeType="1"/>
          </p:cNvSpPr>
          <p:nvPr/>
        </p:nvSpPr>
        <p:spPr bwMode="auto">
          <a:xfrm flipV="1">
            <a:off x="2806700" y="4419600"/>
            <a:ext cx="1244600" cy="355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4"/>
          <p:cNvSpPr>
            <a:spLocks noChangeShapeType="1"/>
          </p:cNvSpPr>
          <p:nvPr/>
        </p:nvSpPr>
        <p:spPr bwMode="auto">
          <a:xfrm flipV="1">
            <a:off x="2844800" y="5168900"/>
            <a:ext cx="1003300" cy="508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Freeform 15"/>
          <p:cNvSpPr>
            <a:spLocks/>
          </p:cNvSpPr>
          <p:nvPr/>
        </p:nvSpPr>
        <p:spPr bwMode="auto">
          <a:xfrm>
            <a:off x="3871913" y="4810125"/>
            <a:ext cx="309562" cy="881063"/>
          </a:xfrm>
          <a:custGeom>
            <a:avLst/>
            <a:gdLst>
              <a:gd name="T0" fmla="*/ 252412 w 195"/>
              <a:gd name="T1" fmla="*/ 4763 h 555"/>
              <a:gd name="T2" fmla="*/ 0 w 195"/>
              <a:gd name="T3" fmla="*/ 0 h 555"/>
              <a:gd name="T4" fmla="*/ 0 w 195"/>
              <a:gd name="T5" fmla="*/ 881063 h 555"/>
              <a:gd name="T6" fmla="*/ 309562 w 195"/>
              <a:gd name="T7" fmla="*/ 876300 h 555"/>
              <a:gd name="T8" fmla="*/ 0 60000 65536"/>
              <a:gd name="T9" fmla="*/ 0 60000 65536"/>
              <a:gd name="T10" fmla="*/ 0 60000 65536"/>
              <a:gd name="T11" fmla="*/ 0 60000 65536"/>
              <a:gd name="T12" fmla="*/ 0 w 195"/>
              <a:gd name="T13" fmla="*/ 0 h 555"/>
              <a:gd name="T14" fmla="*/ 195 w 195"/>
              <a:gd name="T15" fmla="*/ 555 h 5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5" h="555">
                <a:moveTo>
                  <a:pt x="159" y="3"/>
                </a:moveTo>
                <a:lnTo>
                  <a:pt x="0" y="0"/>
                </a:lnTo>
                <a:lnTo>
                  <a:pt x="0" y="555"/>
                </a:lnTo>
                <a:lnTo>
                  <a:pt x="195" y="552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MIME types</a:t>
            </a:r>
            <a:r>
              <a:rPr lang="en-US" smtClean="0"/>
              <a:t/>
            </a:r>
            <a:br>
              <a:rPr lang="en-US" smtClean="0"/>
            </a:br>
            <a:r>
              <a:rPr lang="en-US" sz="2400" b="1" u="none" smtClean="0">
                <a:latin typeface="Courier New" pitchFamily="49" charset="0"/>
              </a:rPr>
              <a:t>Content-Type: type/subtype; parameters</a:t>
            </a:r>
            <a:endParaRPr lang="en-US" smtClean="0"/>
          </a:p>
        </p:txBody>
      </p:sp>
      <p:sp>
        <p:nvSpPr>
          <p:cNvPr id="49156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Text</a:t>
            </a: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000" smtClean="0"/>
              <a:t>Contoh subtypes: </a:t>
            </a:r>
            <a:r>
              <a:rPr lang="en-US" sz="2000" b="1" smtClean="0">
                <a:latin typeface="Courier New" pitchFamily="49" charset="0"/>
              </a:rPr>
              <a:t>plain, html</a:t>
            </a:r>
          </a:p>
          <a:p>
            <a:pPr>
              <a:lnSpc>
                <a:spcPct val="90000"/>
              </a:lnSpc>
            </a:pPr>
            <a:endParaRPr lang="en-US" sz="2000" smtClean="0"/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Image</a:t>
            </a: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000" smtClean="0"/>
              <a:t>Contoh subtypes: </a:t>
            </a:r>
            <a:r>
              <a:rPr lang="en-US" sz="2000" b="1" smtClean="0">
                <a:latin typeface="Courier New" pitchFamily="49" charset="0"/>
              </a:rPr>
              <a:t>jpeg, gif</a:t>
            </a:r>
            <a:endParaRPr lang="en-US" sz="2000" smtClean="0"/>
          </a:p>
          <a:p>
            <a:pPr>
              <a:lnSpc>
                <a:spcPct val="90000"/>
              </a:lnSpc>
            </a:pPr>
            <a:endParaRPr lang="en-US" sz="2000" smtClean="0"/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Audio</a:t>
            </a: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000" smtClean="0"/>
              <a:t>Contoh subtypes: </a:t>
            </a:r>
            <a:r>
              <a:rPr lang="en-US" sz="2000" b="1" smtClean="0">
                <a:latin typeface="Courier New" pitchFamily="49" charset="0"/>
              </a:rPr>
              <a:t>basic</a:t>
            </a:r>
            <a:r>
              <a:rPr lang="en-US" sz="2000" smtClean="0"/>
              <a:t> (8-bit mu-law encoded), </a:t>
            </a:r>
            <a:r>
              <a:rPr lang="en-US" sz="2000" b="1" smtClean="0">
                <a:latin typeface="Courier New" pitchFamily="49" charset="0"/>
              </a:rPr>
              <a:t>32kadpcm </a:t>
            </a:r>
            <a:r>
              <a:rPr lang="en-US" sz="2000" b="1" smtClean="0"/>
              <a:t>(32 kbps coding)</a:t>
            </a:r>
            <a:endParaRPr lang="en-US" sz="2400" smtClean="0"/>
          </a:p>
        </p:txBody>
      </p:sp>
      <p:sp>
        <p:nvSpPr>
          <p:cNvPr id="49157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Video</a:t>
            </a:r>
            <a:endParaRPr lang="en-US" sz="2400" smtClean="0"/>
          </a:p>
          <a:p>
            <a:r>
              <a:rPr lang="en-US" sz="2000" smtClean="0"/>
              <a:t>Contoh subtypes: </a:t>
            </a:r>
            <a:r>
              <a:rPr lang="en-US" sz="2000" b="1" smtClean="0">
                <a:latin typeface="Courier New" pitchFamily="49" charset="0"/>
              </a:rPr>
              <a:t>mpeg, quicktime</a:t>
            </a:r>
            <a:endParaRPr lang="en-US" sz="2400" b="1" smtClean="0">
              <a:latin typeface="Courier New" pitchFamily="49" charset="0"/>
            </a:endParaRPr>
          </a:p>
          <a:p>
            <a:endParaRPr lang="en-US" sz="2400" smtClean="0"/>
          </a:p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Application</a:t>
            </a:r>
            <a:endParaRPr lang="en-US" sz="2400" smtClean="0"/>
          </a:p>
          <a:p>
            <a:r>
              <a:rPr lang="en-US" sz="2000" smtClean="0"/>
              <a:t>Data lain yang harus diproses oleh suatu </a:t>
            </a:r>
            <a:r>
              <a:rPr lang="en-US" sz="2000" i="1" smtClean="0"/>
              <a:t>reader </a:t>
            </a:r>
            <a:r>
              <a:rPr lang="en-US" sz="2000" smtClean="0"/>
              <a:t>sebelum bisa dilihat</a:t>
            </a:r>
          </a:p>
          <a:p>
            <a:r>
              <a:rPr lang="en-US" sz="2000" smtClean="0"/>
              <a:t>Contoh subtypes: </a:t>
            </a:r>
            <a:r>
              <a:rPr lang="en-US" sz="2000" b="1" smtClean="0">
                <a:latin typeface="Courier New" pitchFamily="49" charset="0"/>
              </a:rPr>
              <a:t>msword, octet-stream </a:t>
            </a:r>
          </a:p>
        </p:txBody>
      </p:sp>
      <p:sp>
        <p:nvSpPr>
          <p:cNvPr id="4915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D16F67-2E87-49ED-AD2C-C757FC4FB77B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Web: beberapa istilah</a:t>
            </a:r>
            <a:endParaRPr lang="en-US" smtClean="0"/>
          </a:p>
        </p:txBody>
      </p:sp>
      <p:sp>
        <p:nvSpPr>
          <p:cNvPr id="3891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600200"/>
            <a:ext cx="3810000" cy="4229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Halaman Web :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Mengandung “objects”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Pengalamatan menggunakan URL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Kebanyakan hal. Web mengandung: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Hal. HTML dasar, dan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Beberapa </a:t>
            </a:r>
            <a:r>
              <a:rPr lang="en-US" sz="2000" i="1" smtClean="0"/>
              <a:t>referenced objects</a:t>
            </a:r>
            <a:r>
              <a:rPr lang="en-US" sz="200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URL mempunyai dua komponen: host name dan path name: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sz="2400" smtClean="0"/>
          </a:p>
        </p:txBody>
      </p:sp>
      <p:sp>
        <p:nvSpPr>
          <p:cNvPr id="3891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48225" y="1419225"/>
            <a:ext cx="3810000" cy="4648200"/>
          </a:xfrm>
        </p:spPr>
        <p:txBody>
          <a:bodyPr/>
          <a:lstStyle/>
          <a:p>
            <a:r>
              <a:rPr lang="en-US" sz="2400" i="1" smtClean="0"/>
              <a:t>User agent</a:t>
            </a:r>
            <a:r>
              <a:rPr lang="en-US" sz="2400" smtClean="0"/>
              <a:t> untuk Web disebut suatu </a:t>
            </a:r>
            <a:r>
              <a:rPr lang="en-US" sz="2400" i="1" smtClean="0"/>
              <a:t>browser</a:t>
            </a:r>
            <a:r>
              <a:rPr lang="en-US" sz="2400" smtClean="0"/>
              <a:t>:</a:t>
            </a:r>
          </a:p>
          <a:p>
            <a:pPr lvl="1"/>
            <a:r>
              <a:rPr lang="en-US" sz="2000" smtClean="0"/>
              <a:t>MS Internet Explorer</a:t>
            </a:r>
          </a:p>
          <a:p>
            <a:pPr lvl="1"/>
            <a:r>
              <a:rPr lang="en-US" sz="2000" smtClean="0"/>
              <a:t>Netscape Communicator</a:t>
            </a:r>
          </a:p>
          <a:p>
            <a:r>
              <a:rPr lang="en-US" sz="2400" smtClean="0"/>
              <a:t>Server untuk Web disebut </a:t>
            </a:r>
            <a:r>
              <a:rPr lang="en-US" sz="2400" i="1" smtClean="0"/>
              <a:t>Web server</a:t>
            </a:r>
            <a:r>
              <a:rPr lang="en-US" sz="2400" smtClean="0"/>
              <a:t>:</a:t>
            </a:r>
          </a:p>
          <a:p>
            <a:pPr lvl="1"/>
            <a:r>
              <a:rPr lang="en-US" sz="2000" smtClean="0"/>
              <a:t>Apache (public domain)</a:t>
            </a:r>
          </a:p>
          <a:p>
            <a:pPr lvl="1"/>
            <a:r>
              <a:rPr lang="en-US" sz="2000" smtClean="0"/>
              <a:t>MS Internet Information Server</a:t>
            </a:r>
          </a:p>
          <a:p>
            <a:pPr lvl="1"/>
            <a:endParaRPr lang="en-US" sz="2000" smtClean="0"/>
          </a:p>
        </p:txBody>
      </p:sp>
      <p:sp>
        <p:nvSpPr>
          <p:cNvPr id="389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1A15CE-F126-4FF7-B5E8-F3CBF90F1A6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198438" y="5949950"/>
            <a:ext cx="551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www.someSchool.edu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/someDept/pic.gif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Mail access protocols</a:t>
            </a:r>
          </a:p>
        </p:txBody>
      </p:sp>
      <p:sp>
        <p:nvSpPr>
          <p:cNvPr id="1434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81025" y="3219450"/>
            <a:ext cx="7381875" cy="2209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1800" smtClean="0"/>
              <a:t>SMTP: pengiriman/penyimpanan ke server penerima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Mail access protocol: pengambilan dari server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POP: Post Office Protocol [RFC 1939]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authorization (agent &lt;--&gt;server) dan download 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IMAP: Internet Mail Access Protocol [RFC 1730]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Lebih banyak fitur (lebih complex)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Manipulasi message tersimpan di server 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HTTP: Hotmail , Yahoo! Mail, etc.</a:t>
            </a: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1800" smtClean="0"/>
          </a:p>
        </p:txBody>
      </p:sp>
      <p:sp>
        <p:nvSpPr>
          <p:cNvPr id="143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D18A52-C11F-4B38-99D8-C8106673294D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4345" name="Line 4"/>
          <p:cNvSpPr>
            <a:spLocks noChangeShapeType="1"/>
          </p:cNvSpPr>
          <p:nvPr/>
        </p:nvSpPr>
        <p:spPr bwMode="auto">
          <a:xfrm>
            <a:off x="2238375" y="1847850"/>
            <a:ext cx="847725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18338" y="1536700"/>
            <a:ext cx="709612" cy="703263"/>
            <a:chOff x="4337" y="290"/>
            <a:chExt cx="447" cy="443"/>
          </a:xfrm>
        </p:grpSpPr>
        <p:graphicFrame>
          <p:nvGraphicFramePr>
            <p:cNvPr id="14341" name="Object 6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8197" name="Clip" r:id="rId3" imgW="1305000" imgH="1085760" progId="">
                <p:embed/>
              </p:oleObj>
            </a:graphicData>
          </a:graphic>
        </p:graphicFrame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4413" name="Rectangle 8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4" name="Text Box 9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user</a:t>
                </a:r>
              </a:p>
              <a:p>
                <a:r>
                  <a:rPr lang="en-US" sz="1600"/>
                  <a:t>agent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135313" y="1631950"/>
            <a:ext cx="355600" cy="933450"/>
            <a:chOff x="4180" y="783"/>
            <a:chExt cx="150" cy="307"/>
          </a:xfrm>
        </p:grpSpPr>
        <p:sp>
          <p:nvSpPr>
            <p:cNvPr id="14404" name="AutoShape 1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5" name="Rectangle 1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6" name="Rectangle 1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7" name="AutoShape 1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8" name="Line 1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9" name="Line 1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0" name="Rectangle 1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1" name="Rectangle 1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2563813" y="2009775"/>
            <a:ext cx="1458912" cy="1179513"/>
            <a:chOff x="1789" y="1206"/>
            <a:chExt cx="919" cy="743"/>
          </a:xfrm>
        </p:grpSpPr>
        <p:sp>
          <p:nvSpPr>
            <p:cNvPr id="14388" name="Text Box 20"/>
            <p:cNvSpPr txBox="1">
              <a:spLocks noChangeArrowheads="1"/>
            </p:cNvSpPr>
            <p:nvPr/>
          </p:nvSpPr>
          <p:spPr bwMode="auto">
            <a:xfrm>
              <a:off x="1789" y="1583"/>
              <a:ext cx="91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sender’s mail </a:t>
              </a:r>
            </a:p>
            <a:p>
              <a:r>
                <a:rPr lang="en-US" sz="1600"/>
                <a:t>server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1992" y="1206"/>
              <a:ext cx="510" cy="354"/>
              <a:chOff x="2070" y="2004"/>
              <a:chExt cx="510" cy="354"/>
            </a:xfrm>
          </p:grpSpPr>
          <p:sp>
            <p:nvSpPr>
              <p:cNvPr id="14390" name="Rectangle 22"/>
              <p:cNvSpPr>
                <a:spLocks noChangeArrowheads="1"/>
              </p:cNvSpPr>
              <p:nvPr/>
            </p:nvSpPr>
            <p:spPr bwMode="auto">
              <a:xfrm>
                <a:off x="2070" y="2004"/>
                <a:ext cx="510" cy="354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1" name="Rectangle 23"/>
              <p:cNvSpPr>
                <a:spLocks noChangeArrowheads="1"/>
              </p:cNvSpPr>
              <p:nvPr/>
            </p:nvSpPr>
            <p:spPr bwMode="auto">
              <a:xfrm>
                <a:off x="2094" y="207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2" name="Line 24"/>
              <p:cNvSpPr>
                <a:spLocks noChangeShapeType="1"/>
              </p:cNvSpPr>
              <p:nvPr/>
            </p:nvSpPr>
            <p:spPr bwMode="auto">
              <a:xfrm>
                <a:off x="2143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3" name="Line 25"/>
              <p:cNvSpPr>
                <a:spLocks noChangeShapeType="1"/>
              </p:cNvSpPr>
              <p:nvPr/>
            </p:nvSpPr>
            <p:spPr bwMode="auto">
              <a:xfrm>
                <a:off x="2252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4" name="Line 26"/>
              <p:cNvSpPr>
                <a:spLocks noChangeShapeType="1"/>
              </p:cNvSpPr>
              <p:nvPr/>
            </p:nvSpPr>
            <p:spPr bwMode="auto">
              <a:xfrm>
                <a:off x="2307" y="210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5" name="Line 27"/>
              <p:cNvSpPr>
                <a:spLocks noChangeShapeType="1"/>
              </p:cNvSpPr>
              <p:nvPr/>
            </p:nvSpPr>
            <p:spPr bwMode="auto">
              <a:xfrm>
                <a:off x="2364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6" name="Line 28"/>
              <p:cNvSpPr>
                <a:spLocks noChangeShapeType="1"/>
              </p:cNvSpPr>
              <p:nvPr/>
            </p:nvSpPr>
            <p:spPr bwMode="auto">
              <a:xfrm>
                <a:off x="2425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7" name="Line 29"/>
              <p:cNvSpPr>
                <a:spLocks noChangeShapeType="1"/>
              </p:cNvSpPr>
              <p:nvPr/>
            </p:nvSpPr>
            <p:spPr bwMode="auto">
              <a:xfrm>
                <a:off x="2481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8" name="Line 30"/>
              <p:cNvSpPr>
                <a:spLocks noChangeShapeType="1"/>
              </p:cNvSpPr>
              <p:nvPr/>
            </p:nvSpPr>
            <p:spPr bwMode="auto">
              <a:xfrm>
                <a:off x="2196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9" name="Rectangle 31"/>
              <p:cNvSpPr>
                <a:spLocks noChangeArrowheads="1"/>
              </p:cNvSpPr>
              <p:nvPr/>
            </p:nvSpPr>
            <p:spPr bwMode="auto">
              <a:xfrm>
                <a:off x="2102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0" name="Rectangle 32"/>
              <p:cNvSpPr>
                <a:spLocks noChangeArrowheads="1"/>
              </p:cNvSpPr>
              <p:nvPr/>
            </p:nvSpPr>
            <p:spPr bwMode="auto">
              <a:xfrm>
                <a:off x="2188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1" name="Rectangle 33"/>
              <p:cNvSpPr>
                <a:spLocks noChangeArrowheads="1"/>
              </p:cNvSpPr>
              <p:nvPr/>
            </p:nvSpPr>
            <p:spPr bwMode="auto">
              <a:xfrm>
                <a:off x="2274" y="224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2" name="Rectangle 34"/>
              <p:cNvSpPr>
                <a:spLocks noChangeArrowheads="1"/>
              </p:cNvSpPr>
              <p:nvPr/>
            </p:nvSpPr>
            <p:spPr bwMode="auto">
              <a:xfrm>
                <a:off x="2371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3" name="Rectangle 35"/>
              <p:cNvSpPr>
                <a:spLocks noChangeArrowheads="1"/>
              </p:cNvSpPr>
              <p:nvPr/>
            </p:nvSpPr>
            <p:spPr bwMode="auto">
              <a:xfrm>
                <a:off x="2467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1570038" y="1641475"/>
            <a:ext cx="709612" cy="703263"/>
            <a:chOff x="4337" y="290"/>
            <a:chExt cx="447" cy="443"/>
          </a:xfrm>
        </p:grpSpPr>
        <p:graphicFrame>
          <p:nvGraphicFramePr>
            <p:cNvPr id="14340" name="Object 37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8196" name="Clip" r:id="rId4" imgW="1305000" imgH="1085760" progId="">
                <p:embed/>
              </p:oleObj>
            </a:graphicData>
          </a:graphic>
        </p:graphicFrame>
        <p:grpSp>
          <p:nvGrpSpPr>
            <p:cNvPr id="8" name="Group 38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4386" name="Rectangle 39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7" name="Text Box 40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user</a:t>
                </a:r>
              </a:p>
              <a:p>
                <a:r>
                  <a:rPr lang="en-US" sz="1600"/>
                  <a:t>agent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2173288" y="1389063"/>
            <a:ext cx="1031875" cy="457200"/>
            <a:chOff x="3745" y="2537"/>
            <a:chExt cx="650" cy="288"/>
          </a:xfrm>
        </p:grpSpPr>
        <p:sp>
          <p:nvSpPr>
            <p:cNvPr id="14383" name="Rectangle 42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4" name="Text Box 43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SMTP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5002213" y="1631950"/>
            <a:ext cx="355600" cy="933450"/>
            <a:chOff x="4180" y="783"/>
            <a:chExt cx="150" cy="307"/>
          </a:xfrm>
        </p:grpSpPr>
        <p:sp>
          <p:nvSpPr>
            <p:cNvPr id="14375" name="AutoShape 4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6" name="Rectangle 4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" name="Rectangle 4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8" name="AutoShape 4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9" name="Line 4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0" name="Line 5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1" name="Rectangle 5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2" name="Rectangle 5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52" name="Line 53"/>
          <p:cNvSpPr>
            <a:spLocks noChangeShapeType="1"/>
          </p:cNvSpPr>
          <p:nvPr/>
        </p:nvSpPr>
        <p:spPr bwMode="auto">
          <a:xfrm>
            <a:off x="3524250" y="1866900"/>
            <a:ext cx="139065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Rectangle 54"/>
          <p:cNvSpPr>
            <a:spLocks noChangeArrowheads="1"/>
          </p:cNvSpPr>
          <p:nvPr/>
        </p:nvSpPr>
        <p:spPr bwMode="auto">
          <a:xfrm>
            <a:off x="3781425" y="1457325"/>
            <a:ext cx="85725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Text Box 55"/>
          <p:cNvSpPr txBox="1">
            <a:spLocks noChangeArrowheads="1"/>
          </p:cNvSpPr>
          <p:nvPr/>
        </p:nvSpPr>
        <p:spPr bwMode="auto">
          <a:xfrm>
            <a:off x="3697288" y="1389063"/>
            <a:ext cx="103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SMTP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4355" name="Line 56"/>
          <p:cNvSpPr>
            <a:spLocks noChangeShapeType="1"/>
          </p:cNvSpPr>
          <p:nvPr/>
        </p:nvSpPr>
        <p:spPr bwMode="auto">
          <a:xfrm>
            <a:off x="5400675" y="1857375"/>
            <a:ext cx="16478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Text Box 57"/>
          <p:cNvSpPr txBox="1">
            <a:spLocks noChangeArrowheads="1"/>
          </p:cNvSpPr>
          <p:nvPr/>
        </p:nvSpPr>
        <p:spPr bwMode="auto">
          <a:xfrm>
            <a:off x="5619750" y="1474788"/>
            <a:ext cx="1327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POP3 or</a:t>
            </a:r>
          </a:p>
          <a:p>
            <a:r>
              <a:rPr lang="en-US" sz="2400">
                <a:solidFill>
                  <a:srgbClr val="FF0000"/>
                </a:solidFill>
              </a:rPr>
              <a:t>IMAP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4357" name="Text Box 58"/>
          <p:cNvSpPr txBox="1">
            <a:spLocks noChangeArrowheads="1"/>
          </p:cNvSpPr>
          <p:nvPr/>
        </p:nvSpPr>
        <p:spPr bwMode="auto">
          <a:xfrm>
            <a:off x="4338638" y="2598738"/>
            <a:ext cx="16049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receiver’s mail </a:t>
            </a:r>
          </a:p>
          <a:p>
            <a:r>
              <a:rPr lang="en-US" sz="1600"/>
              <a:t>server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11" name="Group 59"/>
          <p:cNvGrpSpPr>
            <a:grpSpLocks/>
          </p:cNvGrpSpPr>
          <p:nvPr/>
        </p:nvGrpSpPr>
        <p:grpSpPr bwMode="auto">
          <a:xfrm>
            <a:off x="4733925" y="2000250"/>
            <a:ext cx="809625" cy="561975"/>
            <a:chOff x="2070" y="2004"/>
            <a:chExt cx="510" cy="354"/>
          </a:xfrm>
        </p:grpSpPr>
        <p:sp>
          <p:nvSpPr>
            <p:cNvPr id="14361" name="Rectangle 60"/>
            <p:cNvSpPr>
              <a:spLocks noChangeArrowheads="1"/>
            </p:cNvSpPr>
            <p:nvPr/>
          </p:nvSpPr>
          <p:spPr bwMode="auto">
            <a:xfrm>
              <a:off x="2070" y="2004"/>
              <a:ext cx="510" cy="354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2" name="Rectangle 61"/>
            <p:cNvSpPr>
              <a:spLocks noChangeArrowheads="1"/>
            </p:cNvSpPr>
            <p:nvPr/>
          </p:nvSpPr>
          <p:spPr bwMode="auto">
            <a:xfrm>
              <a:off x="2094" y="207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3" name="Line 62"/>
            <p:cNvSpPr>
              <a:spLocks noChangeShapeType="1"/>
            </p:cNvSpPr>
            <p:nvPr/>
          </p:nvSpPr>
          <p:spPr bwMode="auto">
            <a:xfrm>
              <a:off x="2143" y="210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4" name="Line 63"/>
            <p:cNvSpPr>
              <a:spLocks noChangeShapeType="1"/>
            </p:cNvSpPr>
            <p:nvPr/>
          </p:nvSpPr>
          <p:spPr bwMode="auto">
            <a:xfrm>
              <a:off x="2252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5" name="Line 64"/>
            <p:cNvSpPr>
              <a:spLocks noChangeShapeType="1"/>
            </p:cNvSpPr>
            <p:nvPr/>
          </p:nvSpPr>
          <p:spPr bwMode="auto">
            <a:xfrm>
              <a:off x="2307" y="210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6" name="Line 65"/>
            <p:cNvSpPr>
              <a:spLocks noChangeShapeType="1"/>
            </p:cNvSpPr>
            <p:nvPr/>
          </p:nvSpPr>
          <p:spPr bwMode="auto">
            <a:xfrm>
              <a:off x="2364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7" name="Line 66"/>
            <p:cNvSpPr>
              <a:spLocks noChangeShapeType="1"/>
            </p:cNvSpPr>
            <p:nvPr/>
          </p:nvSpPr>
          <p:spPr bwMode="auto">
            <a:xfrm>
              <a:off x="2425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8" name="Line 67"/>
            <p:cNvSpPr>
              <a:spLocks noChangeShapeType="1"/>
            </p:cNvSpPr>
            <p:nvPr/>
          </p:nvSpPr>
          <p:spPr bwMode="auto">
            <a:xfrm>
              <a:off x="2481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9" name="Line 68"/>
            <p:cNvSpPr>
              <a:spLocks noChangeShapeType="1"/>
            </p:cNvSpPr>
            <p:nvPr/>
          </p:nvSpPr>
          <p:spPr bwMode="auto">
            <a:xfrm>
              <a:off x="2196" y="210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0" name="Rectangle 69"/>
            <p:cNvSpPr>
              <a:spLocks noChangeArrowheads="1"/>
            </p:cNvSpPr>
            <p:nvPr/>
          </p:nvSpPr>
          <p:spPr bwMode="auto">
            <a:xfrm>
              <a:off x="2102" y="224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1" name="Rectangle 70"/>
            <p:cNvSpPr>
              <a:spLocks noChangeArrowheads="1"/>
            </p:cNvSpPr>
            <p:nvPr/>
          </p:nvSpPr>
          <p:spPr bwMode="auto">
            <a:xfrm>
              <a:off x="2188" y="224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2" name="Rectangle 71"/>
            <p:cNvSpPr>
              <a:spLocks noChangeArrowheads="1"/>
            </p:cNvSpPr>
            <p:nvPr/>
          </p:nvSpPr>
          <p:spPr bwMode="auto">
            <a:xfrm>
              <a:off x="2274" y="224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3" name="Rectangle 72"/>
            <p:cNvSpPr>
              <a:spLocks noChangeArrowheads="1"/>
            </p:cNvSpPr>
            <p:nvPr/>
          </p:nvSpPr>
          <p:spPr bwMode="auto">
            <a:xfrm>
              <a:off x="2371" y="224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4" name="Rectangle 73"/>
            <p:cNvSpPr>
              <a:spLocks noChangeArrowheads="1"/>
            </p:cNvSpPr>
            <p:nvPr/>
          </p:nvSpPr>
          <p:spPr bwMode="auto">
            <a:xfrm>
              <a:off x="2467" y="224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4359" name="Picture 74" descr="C:\temp\Alice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6288" y="1633538"/>
            <a:ext cx="561975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338" name="Rectangle 75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8194" name="Clip" r:id="rId6" imgW="0" imgH="0" progId="">
              <p:embed/>
            </p:oleObj>
          </a:graphicData>
        </a:graphic>
      </p:graphicFrame>
      <p:graphicFrame>
        <p:nvGraphicFramePr>
          <p:cNvPr id="14339" name="Rectangle 76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8195" name="Clip" r:id="rId7" imgW="0" imgH="0" progId="">
              <p:embed/>
            </p:oleObj>
          </a:graphicData>
        </a:graphic>
      </p:graphicFrame>
      <p:pic>
        <p:nvPicPr>
          <p:cNvPr id="14360" name="Picture 77" descr="C:\temp\Bob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91463" y="1571625"/>
            <a:ext cx="67627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Web: protokol http</a:t>
            </a:r>
            <a:endParaRPr lang="en-US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http: hypertext transfer protocol</a:t>
            </a:r>
            <a:endParaRPr lang="en-US" sz="2400" smtClean="0"/>
          </a:p>
          <a:p>
            <a:r>
              <a:rPr lang="en-US" sz="2000" smtClean="0"/>
              <a:t>Protokol layer aplikasi untuk Web</a:t>
            </a:r>
          </a:p>
          <a:p>
            <a:r>
              <a:rPr lang="en-US" sz="2000" smtClean="0"/>
              <a:t>client/server model</a:t>
            </a:r>
          </a:p>
          <a:p>
            <a:pPr lvl="1"/>
            <a:r>
              <a:rPr lang="en-US" sz="2000" i="1" smtClean="0">
                <a:solidFill>
                  <a:schemeClr val="accent2"/>
                </a:solidFill>
              </a:rPr>
              <a:t>client:</a:t>
            </a:r>
            <a:r>
              <a:rPr lang="en-US" sz="2000" smtClean="0"/>
              <a:t> browser yang meminta,menerima,dan menampilkan objek web</a:t>
            </a:r>
          </a:p>
          <a:p>
            <a:pPr lvl="1"/>
            <a:r>
              <a:rPr lang="en-US" sz="2000" i="1" smtClean="0">
                <a:solidFill>
                  <a:schemeClr val="accent2"/>
                </a:solidFill>
              </a:rPr>
              <a:t>server:</a:t>
            </a:r>
            <a:r>
              <a:rPr lang="en-US" sz="2000" smtClean="0"/>
              <a:t> mengirimkan objek atas suatu request</a:t>
            </a:r>
          </a:p>
          <a:p>
            <a:r>
              <a:rPr lang="en-US" sz="2000" smtClean="0"/>
              <a:t>http1.0: RFC 1945</a:t>
            </a:r>
          </a:p>
          <a:p>
            <a:r>
              <a:rPr lang="en-US" sz="2000" smtClean="0"/>
              <a:t>http1.1: RFC 2068</a:t>
            </a:r>
          </a:p>
        </p:txBody>
      </p:sp>
      <p:sp>
        <p:nvSpPr>
          <p:cNvPr id="717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11A24A-7B67-4514-B217-E15CDAD8D1B8}" type="slidenum">
              <a:rPr lang="en-US" smtClean="0"/>
              <a:pPr/>
              <a:t>3</a:t>
            </a:fld>
            <a:endParaRPr lang="en-US" smtClean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4924425" y="1860550"/>
          <a:ext cx="752475" cy="596900"/>
        </p:xfrm>
        <a:graphic>
          <a:graphicData uri="http://schemas.openxmlformats.org/presentationml/2006/ole">
            <p:oleObj spid="_x0000_s1026" name="Clip" r:id="rId3" imgW="1305000" imgH="1085760" progId="">
              <p:embed/>
            </p:oleObj>
          </a:graphicData>
        </a:graphic>
      </p:graphicFrame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4773613" y="2455863"/>
            <a:ext cx="11620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PC running</a:t>
            </a:r>
          </a:p>
          <a:p>
            <a:r>
              <a:rPr lang="en-US" sz="1600"/>
              <a:t>Explorer</a:t>
            </a:r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5019675" y="4556125"/>
          <a:ext cx="752475" cy="596900"/>
        </p:xfrm>
        <a:graphic>
          <a:graphicData uri="http://schemas.openxmlformats.org/presentationml/2006/ole">
            <p:oleObj spid="_x0000_s1027" name="Clip" r:id="rId4" imgW="1305000" imgH="1085760" progId="">
              <p:embed/>
            </p:oleObj>
          </a:graphicData>
        </a:graphic>
      </p:graphicFrame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7551738" y="3836988"/>
            <a:ext cx="1262062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Server </a:t>
            </a:r>
          </a:p>
          <a:p>
            <a:r>
              <a:rPr lang="en-US" sz="1600"/>
              <a:t>running</a:t>
            </a:r>
          </a:p>
          <a:p>
            <a:r>
              <a:rPr lang="en-US" sz="1600"/>
              <a:t>NCSA Web</a:t>
            </a:r>
          </a:p>
          <a:p>
            <a:r>
              <a:rPr lang="en-US" sz="1600"/>
              <a:t>server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910513" y="2725738"/>
            <a:ext cx="504825" cy="1071562"/>
            <a:chOff x="4180" y="783"/>
            <a:chExt cx="150" cy="307"/>
          </a:xfrm>
        </p:grpSpPr>
        <p:sp>
          <p:nvSpPr>
            <p:cNvPr id="7187" name="AutoShape 9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Rectangle 10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Rectangle 11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AutoShape 12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Line 13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Line 14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Rectangle 15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4" name="Rectangle 16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8" name="Line 17"/>
          <p:cNvSpPr>
            <a:spLocks noChangeShapeType="1"/>
          </p:cNvSpPr>
          <p:nvPr/>
        </p:nvSpPr>
        <p:spPr bwMode="auto">
          <a:xfrm>
            <a:off x="5743575" y="2133600"/>
            <a:ext cx="2085975" cy="962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8"/>
          <p:cNvSpPr>
            <a:spLocks noChangeShapeType="1"/>
          </p:cNvSpPr>
          <p:nvPr/>
        </p:nvSpPr>
        <p:spPr bwMode="auto">
          <a:xfrm flipH="1" flipV="1">
            <a:off x="5800725" y="2333625"/>
            <a:ext cx="1971675" cy="904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9"/>
          <p:cNvSpPr>
            <a:spLocks noChangeShapeType="1"/>
          </p:cNvSpPr>
          <p:nvPr/>
        </p:nvSpPr>
        <p:spPr bwMode="auto">
          <a:xfrm flipV="1">
            <a:off x="5734050" y="3505200"/>
            <a:ext cx="2047875" cy="1095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Line 20"/>
          <p:cNvSpPr>
            <a:spLocks noChangeShapeType="1"/>
          </p:cNvSpPr>
          <p:nvPr/>
        </p:nvSpPr>
        <p:spPr bwMode="auto">
          <a:xfrm flipH="1">
            <a:off x="5810250" y="3629025"/>
            <a:ext cx="2047875" cy="1133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Text Box 21"/>
          <p:cNvSpPr txBox="1">
            <a:spLocks noChangeArrowheads="1"/>
          </p:cNvSpPr>
          <p:nvPr/>
        </p:nvSpPr>
        <p:spPr bwMode="auto">
          <a:xfrm>
            <a:off x="4921250" y="5218113"/>
            <a:ext cx="13223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Mac running</a:t>
            </a:r>
          </a:p>
          <a:p>
            <a:r>
              <a:rPr lang="en-US" sz="1600"/>
              <a:t>Navigator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183" name="Text Box 22"/>
          <p:cNvSpPr txBox="1">
            <a:spLocks noChangeArrowheads="1"/>
          </p:cNvSpPr>
          <p:nvPr/>
        </p:nvSpPr>
        <p:spPr bwMode="auto">
          <a:xfrm rot="1422049">
            <a:off x="6156325" y="2293938"/>
            <a:ext cx="1387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http request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184" name="Text Box 23"/>
          <p:cNvSpPr txBox="1">
            <a:spLocks noChangeArrowheads="1"/>
          </p:cNvSpPr>
          <p:nvPr/>
        </p:nvSpPr>
        <p:spPr bwMode="auto">
          <a:xfrm rot="-1692639">
            <a:off x="5946775" y="3789363"/>
            <a:ext cx="1387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http request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185" name="Text Box 24"/>
          <p:cNvSpPr txBox="1">
            <a:spLocks noChangeArrowheads="1"/>
          </p:cNvSpPr>
          <p:nvPr/>
        </p:nvSpPr>
        <p:spPr bwMode="auto">
          <a:xfrm rot="1411598">
            <a:off x="5969000" y="2741613"/>
            <a:ext cx="149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http response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186" name="Text Box 25"/>
          <p:cNvSpPr txBox="1">
            <a:spLocks noChangeArrowheads="1"/>
          </p:cNvSpPr>
          <p:nvPr/>
        </p:nvSpPr>
        <p:spPr bwMode="auto">
          <a:xfrm rot="-1737783">
            <a:off x="6149975" y="4122738"/>
            <a:ext cx="149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http response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533400" y="1497013"/>
            <a:ext cx="39719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http membutuhkan layanan TCP :</a:t>
            </a:r>
            <a:endParaRPr lang="en-US" sz="2400" smtClean="0"/>
          </a:p>
          <a:p>
            <a:r>
              <a:rPr lang="en-US" sz="2000" smtClean="0"/>
              <a:t>client mengawali koneksi TCP (membuat socket) ke server, port 80</a:t>
            </a:r>
          </a:p>
          <a:p>
            <a:r>
              <a:rPr lang="en-US" sz="2000" smtClean="0"/>
              <a:t>server menerima koneksi TCP dari client</a:t>
            </a:r>
          </a:p>
          <a:p>
            <a:r>
              <a:rPr lang="en-US" sz="2000" smtClean="0"/>
              <a:t>http messages (message protokol layer aplikasi) dipertukarkan antara browser (http client) dgn Web server (http server)</a:t>
            </a:r>
          </a:p>
          <a:p>
            <a:r>
              <a:rPr lang="en-US" sz="2000" smtClean="0"/>
              <a:t>Koneksi TCP ditutup</a:t>
            </a:r>
            <a:endParaRPr lang="en-US" sz="2400" smtClean="0"/>
          </a:p>
        </p:txBody>
      </p:sp>
      <p:sp>
        <p:nvSpPr>
          <p:cNvPr id="39941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214938" y="798513"/>
            <a:ext cx="3171825" cy="1514475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http : “stateless”</a:t>
            </a: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000" smtClean="0"/>
              <a:t>Server tdk mempertahankan informasi mengenai permintaan client yg lalu</a:t>
            </a:r>
          </a:p>
        </p:txBody>
      </p:sp>
      <p:sp>
        <p:nvSpPr>
          <p:cNvPr id="399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2BE2D3-AEA5-493B-BB91-924EA9BA7C3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7667625" y="3238500"/>
            <a:ext cx="828675" cy="2952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4"/>
          <p:cNvSpPr>
            <a:spLocks noGrp="1" noChangeArrowheads="1"/>
          </p:cNvSpPr>
          <p:nvPr>
            <p:ph type="title"/>
          </p:nvPr>
        </p:nvSpPr>
        <p:spPr>
          <a:xfrm>
            <a:off x="542925" y="257175"/>
            <a:ext cx="7772400" cy="866775"/>
          </a:xfrm>
        </p:spPr>
        <p:txBody>
          <a:bodyPr/>
          <a:lstStyle/>
          <a:p>
            <a:r>
              <a:rPr lang="en-US" sz="3600" smtClean="0"/>
              <a:t>Contoh http</a:t>
            </a:r>
            <a:endParaRPr lang="en-US" smtClean="0"/>
          </a:p>
        </p:txBody>
      </p:sp>
      <p:sp>
        <p:nvSpPr>
          <p:cNvPr id="40966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523875" y="1114425"/>
            <a:ext cx="8343900" cy="46672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/>
              <a:t>Misalnya user memasukkan URL </a:t>
            </a:r>
            <a:r>
              <a:rPr lang="en-US" sz="2000" smtClean="0">
                <a:latin typeface="Arial" charset="0"/>
              </a:rPr>
              <a:t>www.someSchool.edu/someDepartment/home.index</a:t>
            </a:r>
            <a:endParaRPr lang="en-US" sz="2400" smtClean="0"/>
          </a:p>
        </p:txBody>
      </p:sp>
      <p:sp>
        <p:nvSpPr>
          <p:cNvPr id="40967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657225" y="2095500"/>
            <a:ext cx="3810000" cy="1905000"/>
          </a:xfrm>
        </p:spPr>
        <p:txBody>
          <a:bodyPr>
            <a:normAutofit fontScale="85000" lnSpcReduction="10000"/>
          </a:bodyPr>
          <a:lstStyle/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1a</a:t>
            </a:r>
            <a:r>
              <a:rPr lang="en-US" sz="1800" smtClean="0">
                <a:solidFill>
                  <a:srgbClr val="FF0000"/>
                </a:solidFill>
              </a:rPr>
              <a:t>.</a:t>
            </a:r>
            <a:r>
              <a:rPr lang="en-US" sz="1800" smtClean="0"/>
              <a:t> http client mengawali koneksi TCP ke http server (process) di </a:t>
            </a:r>
            <a:r>
              <a:rPr lang="en-US" sz="1800" smtClean="0">
                <a:latin typeface="Arial" charset="0"/>
              </a:rPr>
              <a:t>www.someSchool.edu.</a:t>
            </a:r>
            <a:r>
              <a:rPr lang="en-US" sz="1800" smtClean="0"/>
              <a:t> Port 80 adl. default untuk http server.</a:t>
            </a:r>
            <a:endParaRPr lang="en-US" sz="2000" smtClean="0"/>
          </a:p>
        </p:txBody>
      </p:sp>
      <p:sp>
        <p:nvSpPr>
          <p:cNvPr id="4096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45BB7F-D3CE-42E3-B367-96C41AD8D5D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0963" name="Line 2"/>
          <p:cNvSpPr>
            <a:spLocks noChangeShapeType="1"/>
          </p:cNvSpPr>
          <p:nvPr/>
        </p:nvSpPr>
        <p:spPr bwMode="auto">
          <a:xfrm>
            <a:off x="476250" y="2095500"/>
            <a:ext cx="0" cy="44958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238125" y="6019800"/>
            <a:ext cx="657225" cy="295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Rectangle 7"/>
          <p:cNvSpPr>
            <a:spLocks noChangeArrowheads="1"/>
          </p:cNvSpPr>
          <p:nvPr/>
        </p:nvSpPr>
        <p:spPr bwMode="auto">
          <a:xfrm>
            <a:off x="704850" y="3829050"/>
            <a:ext cx="3810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000">
                <a:solidFill>
                  <a:srgbClr val="FF0000"/>
                </a:solidFill>
              </a:rPr>
              <a:t>2.</a:t>
            </a:r>
            <a:r>
              <a:rPr lang="en-US" sz="2000"/>
              <a:t> </a:t>
            </a:r>
            <a:r>
              <a:rPr lang="en-US"/>
              <a:t>http client mengirimkan http </a:t>
            </a:r>
            <a:r>
              <a:rPr lang="en-US" i="1">
                <a:solidFill>
                  <a:schemeClr val="accent2"/>
                </a:solidFill>
              </a:rPr>
              <a:t>request message</a:t>
            </a:r>
            <a:r>
              <a:rPr lang="en-US"/>
              <a:t> (mengandung URL) ke dalam socket TCP</a:t>
            </a:r>
          </a:p>
        </p:txBody>
      </p:sp>
      <p:sp>
        <p:nvSpPr>
          <p:cNvPr id="40969" name="Rectangle 8"/>
          <p:cNvSpPr>
            <a:spLocks noChangeArrowheads="1"/>
          </p:cNvSpPr>
          <p:nvPr/>
        </p:nvSpPr>
        <p:spPr bwMode="auto">
          <a:xfrm>
            <a:off x="4781550" y="2524125"/>
            <a:ext cx="38100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000">
                <a:solidFill>
                  <a:srgbClr val="FF0000"/>
                </a:solidFill>
              </a:rPr>
              <a:t>1b.</a:t>
            </a:r>
            <a:r>
              <a:rPr lang="en-US" sz="2000"/>
              <a:t> </a:t>
            </a:r>
            <a:r>
              <a:rPr lang="en-US"/>
              <a:t>http server di host </a:t>
            </a:r>
            <a:r>
              <a:rPr lang="en-US">
                <a:latin typeface="Arial" charset="0"/>
              </a:rPr>
              <a:t>www.someSchool.edu </a:t>
            </a:r>
            <a:r>
              <a:rPr lang="en-US"/>
              <a:t>menunggu koneksi TCP pada port 80.  “menerima” koneksi, memberitahu client</a:t>
            </a:r>
            <a:endParaRPr lang="en-US" sz="2000"/>
          </a:p>
        </p:txBody>
      </p:sp>
      <p:sp>
        <p:nvSpPr>
          <p:cNvPr id="40970" name="Rectangle 9"/>
          <p:cNvSpPr>
            <a:spLocks noChangeArrowheads="1"/>
          </p:cNvSpPr>
          <p:nvPr/>
        </p:nvSpPr>
        <p:spPr bwMode="auto">
          <a:xfrm>
            <a:off x="4724400" y="4381500"/>
            <a:ext cx="3810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000">
                <a:solidFill>
                  <a:srgbClr val="FF0000"/>
                </a:solidFill>
              </a:rPr>
              <a:t>3.</a:t>
            </a:r>
            <a:r>
              <a:rPr lang="en-US" sz="2000"/>
              <a:t> </a:t>
            </a:r>
            <a:r>
              <a:rPr lang="en-US"/>
              <a:t>http server menerima request, membentuk </a:t>
            </a:r>
            <a:r>
              <a:rPr lang="en-US" i="1">
                <a:solidFill>
                  <a:schemeClr val="accent2"/>
                </a:solidFill>
              </a:rPr>
              <a:t>response message</a:t>
            </a:r>
            <a:r>
              <a:rPr lang="en-US"/>
              <a:t> yg mengandung objectyang diminta (</a:t>
            </a:r>
            <a:r>
              <a:rPr lang="en-US">
                <a:latin typeface="Arial" charset="0"/>
              </a:rPr>
              <a:t>someDepartment/home.index</a:t>
            </a:r>
            <a:r>
              <a:rPr lang="en-US"/>
              <a:t>), mengirimkan message ke dalam socket</a:t>
            </a:r>
          </a:p>
        </p:txBody>
      </p:sp>
      <p:sp>
        <p:nvSpPr>
          <p:cNvPr id="40971" name="Line 10"/>
          <p:cNvSpPr>
            <a:spLocks noChangeShapeType="1"/>
          </p:cNvSpPr>
          <p:nvPr/>
        </p:nvSpPr>
        <p:spPr bwMode="auto">
          <a:xfrm>
            <a:off x="4048125" y="2647950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1"/>
          <p:cNvSpPr>
            <a:spLocks noChangeShapeType="1"/>
          </p:cNvSpPr>
          <p:nvPr/>
        </p:nvSpPr>
        <p:spPr bwMode="auto">
          <a:xfrm>
            <a:off x="3895725" y="4591050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2"/>
          <p:cNvSpPr>
            <a:spLocks noChangeShapeType="1"/>
          </p:cNvSpPr>
          <p:nvPr/>
        </p:nvSpPr>
        <p:spPr bwMode="auto">
          <a:xfrm flipH="1">
            <a:off x="3933825" y="5124450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Text Box 13"/>
          <p:cNvSpPr txBox="1">
            <a:spLocks noChangeArrowheads="1"/>
          </p:cNvSpPr>
          <p:nvPr/>
        </p:nvSpPr>
        <p:spPr bwMode="auto">
          <a:xfrm>
            <a:off x="176213" y="5942013"/>
            <a:ext cx="81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time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0975" name="Line 14"/>
          <p:cNvSpPr>
            <a:spLocks noChangeShapeType="1"/>
          </p:cNvSpPr>
          <p:nvPr/>
        </p:nvSpPr>
        <p:spPr bwMode="auto">
          <a:xfrm flipH="1">
            <a:off x="4019550" y="3162300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Text Box 15"/>
          <p:cNvSpPr txBox="1">
            <a:spLocks noChangeArrowheads="1"/>
          </p:cNvSpPr>
          <p:nvPr/>
        </p:nvSpPr>
        <p:spPr bwMode="auto">
          <a:xfrm>
            <a:off x="6915150" y="1236663"/>
            <a:ext cx="21526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(mengandung text, </a:t>
            </a:r>
          </a:p>
          <a:p>
            <a:r>
              <a:rPr lang="en-US">
                <a:latin typeface="Arial" charset="0"/>
              </a:rPr>
              <a:t>Referensi ke 10 </a:t>
            </a:r>
          </a:p>
          <a:p>
            <a:r>
              <a:rPr lang="en-US">
                <a:latin typeface="Arial" charset="0"/>
              </a:rPr>
              <a:t>gambar jpeg)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257175"/>
            <a:ext cx="7772400" cy="866775"/>
          </a:xfrm>
        </p:spPr>
        <p:txBody>
          <a:bodyPr/>
          <a:lstStyle/>
          <a:p>
            <a:r>
              <a:rPr lang="en-US" sz="3600" smtClean="0"/>
              <a:t>Contoh http(cont.)</a:t>
            </a:r>
            <a:endParaRPr lang="en-US" smtClean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628775"/>
            <a:ext cx="3810000" cy="15335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5</a:t>
            </a:r>
            <a:r>
              <a:rPr lang="en-US" sz="1800" smtClean="0">
                <a:solidFill>
                  <a:srgbClr val="FF0000"/>
                </a:solidFill>
              </a:rPr>
              <a:t>.</a:t>
            </a:r>
            <a:r>
              <a:rPr lang="en-US" sz="1800" smtClean="0"/>
              <a:t> http client menerima respons yang mengandung file html, menampilkan html.  Parsing html file, menemukan 10 </a:t>
            </a:r>
            <a:r>
              <a:rPr lang="en-US" sz="1800" i="1" smtClean="0"/>
              <a:t>referenced jpeg  objects</a:t>
            </a:r>
            <a:endParaRPr lang="en-US" sz="2000" i="1" smtClean="0"/>
          </a:p>
        </p:txBody>
      </p:sp>
      <p:sp>
        <p:nvSpPr>
          <p:cNvPr id="4198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C962AE-EF04-4EB2-84D2-3012024A7CF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14375" y="3124200"/>
            <a:ext cx="38100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000">
                <a:solidFill>
                  <a:srgbClr val="FF0000"/>
                </a:solidFill>
              </a:rPr>
              <a:t>6.</a:t>
            </a:r>
            <a:r>
              <a:rPr lang="en-US" sz="2000"/>
              <a:t> </a:t>
            </a:r>
            <a:r>
              <a:rPr lang="en-US"/>
              <a:t>Langkah 1-5 diulangi untuk setiap objek jpeg</a:t>
            </a:r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4724400" y="1123950"/>
            <a:ext cx="3810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000">
                <a:solidFill>
                  <a:srgbClr val="FF0000"/>
                </a:solidFill>
              </a:rPr>
              <a:t>4.</a:t>
            </a:r>
            <a:r>
              <a:rPr lang="en-US" sz="2000"/>
              <a:t> </a:t>
            </a:r>
            <a:r>
              <a:rPr lang="en-US"/>
              <a:t>http server menutup koneksi TCP</a:t>
            </a:r>
            <a:endParaRPr lang="en-US" sz="2000"/>
          </a:p>
        </p:txBody>
      </p:sp>
      <p:sp>
        <p:nvSpPr>
          <p:cNvPr id="41991" name="Line 6"/>
          <p:cNvSpPr>
            <a:spLocks noChangeShapeType="1"/>
          </p:cNvSpPr>
          <p:nvPr/>
        </p:nvSpPr>
        <p:spPr bwMode="auto">
          <a:xfrm>
            <a:off x="542925" y="1162050"/>
            <a:ext cx="0" cy="25717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Rectangle 7"/>
          <p:cNvSpPr>
            <a:spLocks noChangeArrowheads="1"/>
          </p:cNvSpPr>
          <p:nvPr/>
        </p:nvSpPr>
        <p:spPr bwMode="auto">
          <a:xfrm>
            <a:off x="304800" y="3162300"/>
            <a:ext cx="342900" cy="295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Text Box 8"/>
          <p:cNvSpPr txBox="1">
            <a:spLocks noChangeArrowheads="1"/>
          </p:cNvSpPr>
          <p:nvPr/>
        </p:nvSpPr>
        <p:spPr bwMode="auto">
          <a:xfrm>
            <a:off x="0" y="3484563"/>
            <a:ext cx="81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time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Interkasi user-server : authentication</a:t>
            </a:r>
            <a:endParaRPr lang="en-US" smtClean="0"/>
          </a:p>
        </p:txBody>
      </p:sp>
      <p:sp>
        <p:nvSpPr>
          <p:cNvPr id="4301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600200"/>
            <a:ext cx="4086225" cy="43053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Tujuan authentication :</a:t>
            </a:r>
            <a:r>
              <a:rPr lang="en-US" sz="2400" smtClean="0"/>
              <a:t> mengendalikan akses ke dokumen di server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stateless:</a:t>
            </a:r>
            <a:r>
              <a:rPr lang="en-US" sz="2400" smtClean="0"/>
              <a:t> setiap request dari client harus menjalani authorization</a:t>
            </a:r>
          </a:p>
          <a:p>
            <a:r>
              <a:rPr lang="en-US" sz="2400" smtClean="0"/>
              <a:t>authorization: biasanya berupa nama dan password</a:t>
            </a:r>
          </a:p>
        </p:txBody>
      </p:sp>
      <p:sp>
        <p:nvSpPr>
          <p:cNvPr id="430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0CB83D-3E36-4B58-A926-E4955214314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3013" name="Line 4"/>
          <p:cNvSpPr>
            <a:spLocks noChangeShapeType="1"/>
          </p:cNvSpPr>
          <p:nvPr/>
        </p:nvSpPr>
        <p:spPr bwMode="auto">
          <a:xfrm>
            <a:off x="4800600" y="199072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Text Box 5"/>
          <p:cNvSpPr txBox="1">
            <a:spLocks noChangeArrowheads="1"/>
          </p:cNvSpPr>
          <p:nvPr/>
        </p:nvSpPr>
        <p:spPr bwMode="auto">
          <a:xfrm>
            <a:off x="4410075" y="1455738"/>
            <a:ext cx="98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u="sng"/>
              <a:t>client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3015" name="Text Box 6"/>
          <p:cNvSpPr txBox="1">
            <a:spLocks noChangeArrowheads="1"/>
          </p:cNvSpPr>
          <p:nvPr/>
        </p:nvSpPr>
        <p:spPr bwMode="auto">
          <a:xfrm>
            <a:off x="7321550" y="1408113"/>
            <a:ext cx="110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u="sng"/>
              <a:t>server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5038725" y="1990725"/>
            <a:ext cx="2686050" cy="3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Text Box 8"/>
          <p:cNvSpPr txBox="1">
            <a:spLocks noChangeArrowheads="1"/>
          </p:cNvSpPr>
          <p:nvPr/>
        </p:nvSpPr>
        <p:spPr bwMode="auto">
          <a:xfrm>
            <a:off x="5045075" y="1974850"/>
            <a:ext cx="268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usual http request msg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3018" name="Line 9"/>
          <p:cNvSpPr>
            <a:spLocks noChangeShapeType="1"/>
          </p:cNvSpPr>
          <p:nvPr/>
        </p:nvSpPr>
        <p:spPr bwMode="auto">
          <a:xfrm flipH="1">
            <a:off x="4829175" y="243840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Rectangle 10"/>
          <p:cNvSpPr>
            <a:spLocks noChangeArrowheads="1"/>
          </p:cNvSpPr>
          <p:nvPr/>
        </p:nvSpPr>
        <p:spPr bwMode="auto">
          <a:xfrm>
            <a:off x="5162550" y="2411413"/>
            <a:ext cx="2505075" cy="5572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Text Box 11"/>
          <p:cNvSpPr txBox="1">
            <a:spLocks noChangeArrowheads="1"/>
          </p:cNvSpPr>
          <p:nvPr/>
        </p:nvSpPr>
        <p:spPr bwMode="auto">
          <a:xfrm>
            <a:off x="5083175" y="2374900"/>
            <a:ext cx="2643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401: authorization req.</a:t>
            </a:r>
          </a:p>
          <a:p>
            <a:r>
              <a:rPr lang="en-US" b="1">
                <a:latin typeface="Courier New" pitchFamily="49" charset="0"/>
              </a:rPr>
              <a:t>WWW authenticate: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3021" name="Line 12"/>
          <p:cNvSpPr>
            <a:spLocks noChangeShapeType="1"/>
          </p:cNvSpPr>
          <p:nvPr/>
        </p:nvSpPr>
        <p:spPr bwMode="auto">
          <a:xfrm>
            <a:off x="4810125" y="358140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5073650" y="3384550"/>
            <a:ext cx="2681288" cy="641350"/>
            <a:chOff x="3124" y="2762"/>
            <a:chExt cx="1689" cy="404"/>
          </a:xfrm>
        </p:grpSpPr>
        <p:sp>
          <p:nvSpPr>
            <p:cNvPr id="43040" name="Rectangle 14"/>
            <p:cNvSpPr>
              <a:spLocks noChangeArrowheads="1"/>
            </p:cNvSpPr>
            <p:nvPr/>
          </p:nvSpPr>
          <p:spPr bwMode="auto">
            <a:xfrm>
              <a:off x="3186" y="2791"/>
              <a:ext cx="1578" cy="3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1" name="Text Box 15"/>
            <p:cNvSpPr txBox="1">
              <a:spLocks noChangeArrowheads="1"/>
            </p:cNvSpPr>
            <p:nvPr/>
          </p:nvSpPr>
          <p:spPr bwMode="auto">
            <a:xfrm>
              <a:off x="3124" y="2762"/>
              <a:ext cx="168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usual http request msg</a:t>
              </a:r>
            </a:p>
            <a:p>
              <a:r>
                <a:rPr lang="en-US"/>
                <a:t>+ </a:t>
              </a:r>
              <a:r>
                <a:rPr lang="en-US" sz="1600" b="1">
                  <a:latin typeface="Courier New" pitchFamily="49" charset="0"/>
                </a:rPr>
                <a:t>Authorization:line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3023" name="Line 16"/>
          <p:cNvSpPr>
            <a:spLocks noChangeShapeType="1"/>
          </p:cNvSpPr>
          <p:nvPr/>
        </p:nvSpPr>
        <p:spPr bwMode="auto">
          <a:xfrm flipH="1">
            <a:off x="4800600" y="406717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016500" y="4098925"/>
            <a:ext cx="2767013" cy="366713"/>
            <a:chOff x="3268" y="2846"/>
            <a:chExt cx="1743" cy="231"/>
          </a:xfrm>
        </p:grpSpPr>
        <p:sp>
          <p:nvSpPr>
            <p:cNvPr id="43038" name="Rectangle 18"/>
            <p:cNvSpPr>
              <a:spLocks noChangeArrowheads="1"/>
            </p:cNvSpPr>
            <p:nvPr/>
          </p:nvSpPr>
          <p:spPr bwMode="auto">
            <a:xfrm>
              <a:off x="3282" y="2856"/>
              <a:ext cx="1692" cy="1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9" name="Text Box 19"/>
            <p:cNvSpPr txBox="1">
              <a:spLocks noChangeArrowheads="1"/>
            </p:cNvSpPr>
            <p:nvPr/>
          </p:nvSpPr>
          <p:spPr bwMode="auto">
            <a:xfrm>
              <a:off x="3268" y="2846"/>
              <a:ext cx="17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usual http response msg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3025" name="Line 20"/>
          <p:cNvSpPr>
            <a:spLocks noChangeShapeType="1"/>
          </p:cNvSpPr>
          <p:nvPr/>
        </p:nvSpPr>
        <p:spPr bwMode="auto">
          <a:xfrm>
            <a:off x="4781550" y="506730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5054600" y="4889500"/>
            <a:ext cx="2681288" cy="641350"/>
            <a:chOff x="3124" y="2762"/>
            <a:chExt cx="1689" cy="404"/>
          </a:xfrm>
        </p:grpSpPr>
        <p:sp>
          <p:nvSpPr>
            <p:cNvPr id="43036" name="Rectangle 22"/>
            <p:cNvSpPr>
              <a:spLocks noChangeArrowheads="1"/>
            </p:cNvSpPr>
            <p:nvPr/>
          </p:nvSpPr>
          <p:spPr bwMode="auto">
            <a:xfrm>
              <a:off x="3186" y="2791"/>
              <a:ext cx="1578" cy="3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7" name="Text Box 23"/>
            <p:cNvSpPr txBox="1">
              <a:spLocks noChangeArrowheads="1"/>
            </p:cNvSpPr>
            <p:nvPr/>
          </p:nvSpPr>
          <p:spPr bwMode="auto">
            <a:xfrm>
              <a:off x="3124" y="2762"/>
              <a:ext cx="168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usual http request msg</a:t>
              </a:r>
            </a:p>
            <a:p>
              <a:r>
                <a:rPr lang="en-US"/>
                <a:t>+ </a:t>
              </a:r>
              <a:r>
                <a:rPr lang="en-US" sz="1600" b="1">
                  <a:latin typeface="Courier New" pitchFamily="49" charset="0"/>
                </a:rPr>
                <a:t>Authorization:line</a:t>
              </a:r>
            </a:p>
          </p:txBody>
        </p:sp>
      </p:grpSp>
      <p:sp>
        <p:nvSpPr>
          <p:cNvPr id="43027" name="Line 24"/>
          <p:cNvSpPr>
            <a:spLocks noChangeShapeType="1"/>
          </p:cNvSpPr>
          <p:nvPr/>
        </p:nvSpPr>
        <p:spPr bwMode="auto">
          <a:xfrm flipH="1">
            <a:off x="4810125" y="556260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5026025" y="5594350"/>
            <a:ext cx="2767013" cy="366713"/>
            <a:chOff x="3268" y="2846"/>
            <a:chExt cx="1743" cy="231"/>
          </a:xfrm>
        </p:grpSpPr>
        <p:sp>
          <p:nvSpPr>
            <p:cNvPr id="43034" name="Rectangle 26"/>
            <p:cNvSpPr>
              <a:spLocks noChangeArrowheads="1"/>
            </p:cNvSpPr>
            <p:nvPr/>
          </p:nvSpPr>
          <p:spPr bwMode="auto">
            <a:xfrm>
              <a:off x="3282" y="2856"/>
              <a:ext cx="1692" cy="1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5" name="Text Box 27"/>
            <p:cNvSpPr txBox="1">
              <a:spLocks noChangeArrowheads="1"/>
            </p:cNvSpPr>
            <p:nvPr/>
          </p:nvSpPr>
          <p:spPr bwMode="auto">
            <a:xfrm>
              <a:off x="3268" y="2846"/>
              <a:ext cx="17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usual http response msg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3029" name="Line 28"/>
          <p:cNvSpPr>
            <a:spLocks noChangeShapeType="1"/>
          </p:cNvSpPr>
          <p:nvPr/>
        </p:nvSpPr>
        <p:spPr bwMode="auto">
          <a:xfrm>
            <a:off x="8467725" y="2019300"/>
            <a:ext cx="0" cy="41433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8115300" y="5503863"/>
            <a:ext cx="711200" cy="396875"/>
            <a:chOff x="4986" y="3503"/>
            <a:chExt cx="448" cy="250"/>
          </a:xfrm>
        </p:grpSpPr>
        <p:sp>
          <p:nvSpPr>
            <p:cNvPr id="43032" name="Rectangle 30"/>
            <p:cNvSpPr>
              <a:spLocks noChangeArrowheads="1"/>
            </p:cNvSpPr>
            <p:nvPr/>
          </p:nvSpPr>
          <p:spPr bwMode="auto">
            <a:xfrm>
              <a:off x="5040" y="3564"/>
              <a:ext cx="360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3" name="Text Box 31"/>
            <p:cNvSpPr txBox="1">
              <a:spLocks noChangeArrowheads="1"/>
            </p:cNvSpPr>
            <p:nvPr/>
          </p:nvSpPr>
          <p:spPr bwMode="auto">
            <a:xfrm>
              <a:off x="4986" y="3503"/>
              <a:ext cx="4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time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3031" name="Text Box 32"/>
          <p:cNvSpPr txBox="1">
            <a:spLocks noChangeArrowheads="1"/>
          </p:cNvSpPr>
          <p:nvPr/>
        </p:nvSpPr>
        <p:spPr bwMode="auto">
          <a:xfrm>
            <a:off x="146050" y="6061075"/>
            <a:ext cx="8689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chemeClr val="accent2"/>
                </a:solidFill>
              </a:rPr>
              <a:t>Browser menyimpan (caches) nama &amp; password sehingga user tidak perlu</a:t>
            </a:r>
          </a:p>
          <a:p>
            <a:pPr algn="l"/>
            <a:r>
              <a:rPr lang="en-US" sz="2000">
                <a:solidFill>
                  <a:schemeClr val="accent2"/>
                </a:solidFill>
              </a:rPr>
              <a:t>memasukkannya secara berulang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Interaksi user-server : cookies</a:t>
            </a:r>
            <a:endParaRPr lang="en-US" smtClean="0"/>
          </a:p>
        </p:txBody>
      </p:sp>
      <p:sp>
        <p:nvSpPr>
          <p:cNvPr id="4403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90525" y="1590675"/>
            <a:ext cx="3600450" cy="4305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server mengirimkan “cookie” ke client dlm. </a:t>
            </a:r>
            <a:r>
              <a:rPr lang="en-US" sz="2000" i="1" smtClean="0"/>
              <a:t>response msg</a:t>
            </a:r>
            <a:endParaRPr lang="en-US" sz="2000" i="1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  <a:buFont typeface="ZapfDingbats" pitchFamily="82" charset="2"/>
              <a:buNone/>
            </a:pPr>
            <a:r>
              <a:rPr lang="en-US" sz="1800" b="1" smtClean="0">
                <a:latin typeface="Courier New" pitchFamily="49" charset="0"/>
              </a:rPr>
              <a:t>Set-cookie: 1678453</a:t>
            </a:r>
            <a:endParaRPr lang="en-US" sz="180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smtClean="0"/>
              <a:t>client menyertakan cookie dalam request berikutnya</a:t>
            </a:r>
          </a:p>
          <a:p>
            <a:pPr lvl="1">
              <a:lnSpc>
                <a:spcPct val="90000"/>
              </a:lnSpc>
              <a:buFont typeface="ZapfDingbats" pitchFamily="82" charset="2"/>
              <a:buNone/>
            </a:pPr>
            <a:r>
              <a:rPr lang="en-US" sz="1800" b="1" smtClean="0">
                <a:latin typeface="Courier New" pitchFamily="49" charset="0"/>
              </a:rPr>
              <a:t>cookie: 1678453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server memeriksa kesesuaian cookie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authentication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Mengingat </a:t>
            </a:r>
            <a:r>
              <a:rPr lang="en-US" sz="2000" i="1" smtClean="0"/>
              <a:t>user preferences</a:t>
            </a:r>
            <a:r>
              <a:rPr lang="en-US" sz="2000" smtClean="0"/>
              <a:t>, </a:t>
            </a:r>
            <a:r>
              <a:rPr lang="en-US" sz="2000" i="1" smtClean="0"/>
              <a:t>previous choices</a:t>
            </a:r>
          </a:p>
        </p:txBody>
      </p:sp>
      <p:sp>
        <p:nvSpPr>
          <p:cNvPr id="440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ABFB71-C573-4679-BFF2-0ADA4B307B8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4037" name="Line 4"/>
          <p:cNvSpPr>
            <a:spLocks noChangeShapeType="1"/>
          </p:cNvSpPr>
          <p:nvPr/>
        </p:nvSpPr>
        <p:spPr bwMode="auto">
          <a:xfrm>
            <a:off x="4267200" y="197167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Text Box 5"/>
          <p:cNvSpPr txBox="1">
            <a:spLocks noChangeArrowheads="1"/>
          </p:cNvSpPr>
          <p:nvPr/>
        </p:nvSpPr>
        <p:spPr bwMode="auto">
          <a:xfrm>
            <a:off x="3876675" y="1436688"/>
            <a:ext cx="98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u="sng"/>
              <a:t>client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4039" name="Text Box 6"/>
          <p:cNvSpPr txBox="1">
            <a:spLocks noChangeArrowheads="1"/>
          </p:cNvSpPr>
          <p:nvPr/>
        </p:nvSpPr>
        <p:spPr bwMode="auto">
          <a:xfrm>
            <a:off x="7321550" y="1408113"/>
            <a:ext cx="110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u="sng"/>
              <a:t>server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4040" name="Rectangle 7"/>
          <p:cNvSpPr>
            <a:spLocks noChangeArrowheads="1"/>
          </p:cNvSpPr>
          <p:nvPr/>
        </p:nvSpPr>
        <p:spPr bwMode="auto">
          <a:xfrm>
            <a:off x="4505325" y="1971675"/>
            <a:ext cx="2686050" cy="3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Text Box 8"/>
          <p:cNvSpPr txBox="1">
            <a:spLocks noChangeArrowheads="1"/>
          </p:cNvSpPr>
          <p:nvPr/>
        </p:nvSpPr>
        <p:spPr bwMode="auto">
          <a:xfrm>
            <a:off x="4511675" y="1955800"/>
            <a:ext cx="268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usual http request msg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4042" name="Line 9"/>
          <p:cNvSpPr>
            <a:spLocks noChangeShapeType="1"/>
          </p:cNvSpPr>
          <p:nvPr/>
        </p:nvSpPr>
        <p:spPr bwMode="auto">
          <a:xfrm flipH="1">
            <a:off x="4295775" y="241935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10"/>
          <p:cNvSpPr>
            <a:spLocks noChangeArrowheads="1"/>
          </p:cNvSpPr>
          <p:nvPr/>
        </p:nvSpPr>
        <p:spPr bwMode="auto">
          <a:xfrm>
            <a:off x="4629150" y="2392363"/>
            <a:ext cx="2505075" cy="5572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Text Box 11"/>
          <p:cNvSpPr txBox="1">
            <a:spLocks noChangeArrowheads="1"/>
          </p:cNvSpPr>
          <p:nvPr/>
        </p:nvSpPr>
        <p:spPr bwMode="auto">
          <a:xfrm>
            <a:off x="4549775" y="2355850"/>
            <a:ext cx="2643188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usual http response +</a:t>
            </a:r>
          </a:p>
          <a:p>
            <a:r>
              <a:rPr lang="en-US" sz="2000" b="1">
                <a:latin typeface="Courier New" pitchFamily="49" charset="0"/>
              </a:rPr>
              <a:t>Set-cookie: #</a:t>
            </a:r>
          </a:p>
        </p:txBody>
      </p:sp>
      <p:sp>
        <p:nvSpPr>
          <p:cNvPr id="44045" name="Line 12"/>
          <p:cNvSpPr>
            <a:spLocks noChangeShapeType="1"/>
          </p:cNvSpPr>
          <p:nvPr/>
        </p:nvSpPr>
        <p:spPr bwMode="auto">
          <a:xfrm>
            <a:off x="4276725" y="356235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540250" y="3365500"/>
            <a:ext cx="2681288" cy="671513"/>
            <a:chOff x="3124" y="2762"/>
            <a:chExt cx="1689" cy="423"/>
          </a:xfrm>
        </p:grpSpPr>
        <p:sp>
          <p:nvSpPr>
            <p:cNvPr id="44061" name="Rectangle 14"/>
            <p:cNvSpPr>
              <a:spLocks noChangeArrowheads="1"/>
            </p:cNvSpPr>
            <p:nvPr/>
          </p:nvSpPr>
          <p:spPr bwMode="auto">
            <a:xfrm>
              <a:off x="3186" y="2791"/>
              <a:ext cx="1578" cy="3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2" name="Text Box 15"/>
            <p:cNvSpPr txBox="1">
              <a:spLocks noChangeArrowheads="1"/>
            </p:cNvSpPr>
            <p:nvPr/>
          </p:nvSpPr>
          <p:spPr bwMode="auto">
            <a:xfrm>
              <a:off x="3124" y="2762"/>
              <a:ext cx="1689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usual http request msg</a:t>
              </a:r>
            </a:p>
            <a:p>
              <a:r>
                <a:rPr lang="en-US" sz="2000" b="1">
                  <a:latin typeface="Courier New" pitchFamily="49" charset="0"/>
                </a:rPr>
                <a:t>cookie: #</a:t>
              </a:r>
            </a:p>
          </p:txBody>
        </p:sp>
      </p:grpSp>
      <p:sp>
        <p:nvSpPr>
          <p:cNvPr id="44047" name="Line 16"/>
          <p:cNvSpPr>
            <a:spLocks noChangeShapeType="1"/>
          </p:cNvSpPr>
          <p:nvPr/>
        </p:nvSpPr>
        <p:spPr bwMode="auto">
          <a:xfrm flipH="1">
            <a:off x="4267200" y="404812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483100" y="4079875"/>
            <a:ext cx="2767013" cy="366713"/>
            <a:chOff x="3268" y="2846"/>
            <a:chExt cx="1743" cy="231"/>
          </a:xfrm>
        </p:grpSpPr>
        <p:sp>
          <p:nvSpPr>
            <p:cNvPr id="44059" name="Rectangle 18"/>
            <p:cNvSpPr>
              <a:spLocks noChangeArrowheads="1"/>
            </p:cNvSpPr>
            <p:nvPr/>
          </p:nvSpPr>
          <p:spPr bwMode="auto">
            <a:xfrm>
              <a:off x="3282" y="2856"/>
              <a:ext cx="1692" cy="1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0" name="Text Box 19"/>
            <p:cNvSpPr txBox="1">
              <a:spLocks noChangeArrowheads="1"/>
            </p:cNvSpPr>
            <p:nvPr/>
          </p:nvSpPr>
          <p:spPr bwMode="auto">
            <a:xfrm>
              <a:off x="3268" y="2846"/>
              <a:ext cx="17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usual http response msg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4049" name="Line 20"/>
          <p:cNvSpPr>
            <a:spLocks noChangeShapeType="1"/>
          </p:cNvSpPr>
          <p:nvPr/>
        </p:nvSpPr>
        <p:spPr bwMode="auto">
          <a:xfrm>
            <a:off x="4248150" y="504825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4521200" y="4870450"/>
            <a:ext cx="2681288" cy="671513"/>
            <a:chOff x="3124" y="2762"/>
            <a:chExt cx="1689" cy="423"/>
          </a:xfrm>
        </p:grpSpPr>
        <p:sp>
          <p:nvSpPr>
            <p:cNvPr id="44057" name="Rectangle 22"/>
            <p:cNvSpPr>
              <a:spLocks noChangeArrowheads="1"/>
            </p:cNvSpPr>
            <p:nvPr/>
          </p:nvSpPr>
          <p:spPr bwMode="auto">
            <a:xfrm>
              <a:off x="3186" y="2791"/>
              <a:ext cx="1578" cy="3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8" name="Text Box 23"/>
            <p:cNvSpPr txBox="1">
              <a:spLocks noChangeArrowheads="1"/>
            </p:cNvSpPr>
            <p:nvPr/>
          </p:nvSpPr>
          <p:spPr bwMode="auto">
            <a:xfrm>
              <a:off x="3124" y="2762"/>
              <a:ext cx="1689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usual http request msg</a:t>
              </a:r>
            </a:p>
            <a:p>
              <a:r>
                <a:rPr lang="en-US" sz="2000" b="1">
                  <a:latin typeface="Courier New" pitchFamily="49" charset="0"/>
                </a:rPr>
                <a:t>cookie: #</a:t>
              </a:r>
            </a:p>
          </p:txBody>
        </p:sp>
      </p:grpSp>
      <p:sp>
        <p:nvSpPr>
          <p:cNvPr id="44051" name="Line 24"/>
          <p:cNvSpPr>
            <a:spLocks noChangeShapeType="1"/>
          </p:cNvSpPr>
          <p:nvPr/>
        </p:nvSpPr>
        <p:spPr bwMode="auto">
          <a:xfrm flipH="1">
            <a:off x="4276725" y="554355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4492625" y="5575300"/>
            <a:ext cx="2767013" cy="366713"/>
            <a:chOff x="3268" y="2846"/>
            <a:chExt cx="1743" cy="231"/>
          </a:xfrm>
        </p:grpSpPr>
        <p:sp>
          <p:nvSpPr>
            <p:cNvPr id="44055" name="Rectangle 26"/>
            <p:cNvSpPr>
              <a:spLocks noChangeArrowheads="1"/>
            </p:cNvSpPr>
            <p:nvPr/>
          </p:nvSpPr>
          <p:spPr bwMode="auto">
            <a:xfrm>
              <a:off x="3282" y="2856"/>
              <a:ext cx="1692" cy="1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6" name="Text Box 27"/>
            <p:cNvSpPr txBox="1">
              <a:spLocks noChangeArrowheads="1"/>
            </p:cNvSpPr>
            <p:nvPr/>
          </p:nvSpPr>
          <p:spPr bwMode="auto">
            <a:xfrm>
              <a:off x="3268" y="2846"/>
              <a:ext cx="17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usual http response msg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4053" name="Text Box 28"/>
          <p:cNvSpPr txBox="1">
            <a:spLocks noChangeArrowheads="1"/>
          </p:cNvSpPr>
          <p:nvPr/>
        </p:nvSpPr>
        <p:spPr bwMode="auto">
          <a:xfrm>
            <a:off x="7624763" y="3522663"/>
            <a:ext cx="11160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cookie-</a:t>
            </a:r>
          </a:p>
          <a:p>
            <a:r>
              <a:rPr lang="en-US" sz="2000">
                <a:solidFill>
                  <a:schemeClr val="accent2"/>
                </a:solidFill>
              </a:rPr>
              <a:t>specific</a:t>
            </a:r>
          </a:p>
          <a:p>
            <a:r>
              <a:rPr lang="en-US" sz="2000">
                <a:solidFill>
                  <a:schemeClr val="accent2"/>
                </a:solidFill>
              </a:rPr>
              <a:t>action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4054" name="Text Box 29"/>
          <p:cNvSpPr txBox="1">
            <a:spLocks noChangeArrowheads="1"/>
          </p:cNvSpPr>
          <p:nvPr/>
        </p:nvSpPr>
        <p:spPr bwMode="auto">
          <a:xfrm>
            <a:off x="7673975" y="4999038"/>
            <a:ext cx="11160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cookie-</a:t>
            </a:r>
          </a:p>
          <a:p>
            <a:r>
              <a:rPr lang="en-US" sz="2000">
                <a:solidFill>
                  <a:schemeClr val="accent2"/>
                </a:solidFill>
              </a:rPr>
              <a:t>specific</a:t>
            </a:r>
          </a:p>
          <a:p>
            <a:r>
              <a:rPr lang="en-US" sz="2000">
                <a:solidFill>
                  <a:schemeClr val="accent2"/>
                </a:solidFill>
              </a:rPr>
              <a:t>action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88"/>
            <a:ext cx="7772400" cy="1143000"/>
          </a:xfrm>
        </p:spPr>
        <p:txBody>
          <a:bodyPr/>
          <a:lstStyle/>
          <a:p>
            <a:r>
              <a:rPr lang="en-US" sz="3600" smtClean="0"/>
              <a:t>Web Caches (proxy server)</a:t>
            </a:r>
            <a:endParaRPr lang="en-US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71500" y="1844675"/>
            <a:ext cx="3267075" cy="3762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user menyiapkan browser: </a:t>
            </a:r>
            <a:r>
              <a:rPr lang="en-US" sz="2000" i="1" smtClean="0"/>
              <a:t>Web accesses</a:t>
            </a:r>
            <a:r>
              <a:rPr lang="en-US" sz="2000" smtClean="0"/>
              <a:t> melalui </a:t>
            </a:r>
            <a:r>
              <a:rPr lang="en-US" sz="2000" i="1" smtClean="0"/>
              <a:t>web cache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client mengirimkan semua </a:t>
            </a:r>
            <a:r>
              <a:rPr lang="en-US" sz="2000" i="1" smtClean="0"/>
              <a:t>http requests</a:t>
            </a:r>
            <a:r>
              <a:rPr lang="en-US" sz="2000" smtClean="0"/>
              <a:t> ke </a:t>
            </a:r>
            <a:r>
              <a:rPr lang="en-US" sz="2000" i="1" smtClean="0"/>
              <a:t>web cache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Jika object yag dimint ada di </a:t>
            </a:r>
            <a:r>
              <a:rPr lang="en-US" sz="1800" i="1" smtClean="0"/>
              <a:t>web cache</a:t>
            </a:r>
            <a:r>
              <a:rPr lang="en-US" sz="1800" smtClean="0"/>
              <a:t>, </a:t>
            </a:r>
            <a:r>
              <a:rPr lang="en-US" sz="1800" i="1" smtClean="0"/>
              <a:t>web cache</a:t>
            </a:r>
            <a:r>
              <a:rPr lang="en-US" sz="1800" smtClean="0"/>
              <a:t> langsung menyertakan objek dalam </a:t>
            </a:r>
            <a:r>
              <a:rPr lang="en-US" sz="1800" i="1" smtClean="0"/>
              <a:t>http response 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Jika tidak ada, web cache meminta object dari </a:t>
            </a:r>
            <a:r>
              <a:rPr lang="en-US" sz="1800" i="1" smtClean="0"/>
              <a:t>origin server</a:t>
            </a:r>
            <a:r>
              <a:rPr lang="en-US" sz="1800" smtClean="0"/>
              <a:t>, lalu memberikan http response ke client</a:t>
            </a:r>
            <a:endParaRPr lang="en-US" sz="2000" smtClean="0"/>
          </a:p>
        </p:txBody>
      </p:sp>
      <p:sp>
        <p:nvSpPr>
          <p:cNvPr id="81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6A2555-7D16-4B81-8DE9-743C18B15BB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600075" y="1098550"/>
            <a:ext cx="72009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Tujuan:</a:t>
            </a:r>
            <a:r>
              <a:rPr lang="en-US" sz="2000"/>
              <a:t> memenuhi </a:t>
            </a:r>
            <a:r>
              <a:rPr lang="en-US" sz="2000" i="1"/>
              <a:t>client request</a:t>
            </a:r>
            <a:r>
              <a:rPr lang="en-US" sz="2000"/>
              <a:t> tanpa harus melibatkan server asli (origin server)</a:t>
            </a:r>
            <a:endParaRPr lang="en-US" sz="2400"/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4203700" y="2955925"/>
          <a:ext cx="515938" cy="414338"/>
        </p:xfrm>
        <a:graphic>
          <a:graphicData uri="http://schemas.openxmlformats.org/presentationml/2006/ole">
            <p:oleObj spid="_x0000_s2050" name="Clip" r:id="rId3" imgW="1305000" imgH="1085760" progId="">
              <p:embed/>
            </p:oleObj>
          </a:graphicData>
        </a:graphic>
      </p:graphicFrame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4143375" y="3368675"/>
            <a:ext cx="714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8195" name="Object 7"/>
          <p:cNvGraphicFramePr>
            <a:graphicFrameLocks noChangeAspect="1"/>
          </p:cNvGraphicFramePr>
          <p:nvPr/>
        </p:nvGraphicFramePr>
        <p:xfrm>
          <a:off x="4268788" y="4826000"/>
          <a:ext cx="515937" cy="412750"/>
        </p:xfrm>
        <a:graphic>
          <a:graphicData uri="http://schemas.openxmlformats.org/presentationml/2006/ole">
            <p:oleObj spid="_x0000_s2051" name="Clip" r:id="rId4" imgW="1305000" imgH="1085760" progId="">
              <p:embed/>
            </p:oleObj>
          </a:graphicData>
        </a:graphic>
      </p:graphicFrame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6024563" y="2774950"/>
            <a:ext cx="955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Proxy</a:t>
            </a:r>
          </a:p>
          <a:p>
            <a:r>
              <a:rPr lang="en-US" sz="2000"/>
              <a:t>server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249988" y="3556000"/>
            <a:ext cx="346075" cy="742950"/>
            <a:chOff x="4180" y="783"/>
            <a:chExt cx="150" cy="307"/>
          </a:xfrm>
        </p:grpSpPr>
        <p:sp>
          <p:nvSpPr>
            <p:cNvPr id="8240" name="AutoShape 1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1" name="Rectangle 1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2" name="Rectangle 1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3" name="AutoShape 1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4" name="Line 1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5" name="Line 1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6" name="Rectangle 1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7" name="Rectangle 1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03" name="Line 18"/>
          <p:cNvSpPr>
            <a:spLocks noChangeShapeType="1"/>
          </p:cNvSpPr>
          <p:nvPr/>
        </p:nvSpPr>
        <p:spPr bwMode="auto">
          <a:xfrm>
            <a:off x="4765675" y="3144838"/>
            <a:ext cx="1428750" cy="668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9"/>
          <p:cNvSpPr>
            <a:spLocks noChangeShapeType="1"/>
          </p:cNvSpPr>
          <p:nvPr/>
        </p:nvSpPr>
        <p:spPr bwMode="auto">
          <a:xfrm flipH="1" flipV="1">
            <a:off x="4803775" y="3284538"/>
            <a:ext cx="1350963" cy="6270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20"/>
          <p:cNvSpPr>
            <a:spLocks noChangeShapeType="1"/>
          </p:cNvSpPr>
          <p:nvPr/>
        </p:nvSpPr>
        <p:spPr bwMode="auto">
          <a:xfrm flipV="1">
            <a:off x="4759325" y="4095750"/>
            <a:ext cx="1401763" cy="760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21"/>
          <p:cNvSpPr>
            <a:spLocks noChangeShapeType="1"/>
          </p:cNvSpPr>
          <p:nvPr/>
        </p:nvSpPr>
        <p:spPr bwMode="auto">
          <a:xfrm flipH="1">
            <a:off x="4810125" y="4183063"/>
            <a:ext cx="1403350" cy="785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Text Box 22"/>
          <p:cNvSpPr txBox="1">
            <a:spLocks noChangeArrowheads="1"/>
          </p:cNvSpPr>
          <p:nvPr/>
        </p:nvSpPr>
        <p:spPr bwMode="auto">
          <a:xfrm>
            <a:off x="4298950" y="5284788"/>
            <a:ext cx="714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08" name="Text Box 23"/>
          <p:cNvSpPr txBox="1">
            <a:spLocks noChangeArrowheads="1"/>
          </p:cNvSpPr>
          <p:nvPr/>
        </p:nvSpPr>
        <p:spPr bwMode="auto">
          <a:xfrm rot="1422049">
            <a:off x="4848225" y="3195638"/>
            <a:ext cx="1387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http request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09" name="Text Box 24"/>
          <p:cNvSpPr txBox="1">
            <a:spLocks noChangeArrowheads="1"/>
          </p:cNvSpPr>
          <p:nvPr/>
        </p:nvSpPr>
        <p:spPr bwMode="auto">
          <a:xfrm rot="-1692639">
            <a:off x="4625975" y="4200525"/>
            <a:ext cx="1387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http request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10" name="Text Box 25"/>
          <p:cNvSpPr txBox="1">
            <a:spLocks noChangeArrowheads="1"/>
          </p:cNvSpPr>
          <p:nvPr/>
        </p:nvSpPr>
        <p:spPr bwMode="auto">
          <a:xfrm rot="1411598">
            <a:off x="4664075" y="3562350"/>
            <a:ext cx="149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http response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11" name="Text Box 26"/>
          <p:cNvSpPr txBox="1">
            <a:spLocks noChangeArrowheads="1"/>
          </p:cNvSpPr>
          <p:nvPr/>
        </p:nvSpPr>
        <p:spPr bwMode="auto">
          <a:xfrm rot="-1737783">
            <a:off x="4832350" y="4519613"/>
            <a:ext cx="149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http response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8174038" y="2765425"/>
            <a:ext cx="346075" cy="742950"/>
            <a:chOff x="4180" y="783"/>
            <a:chExt cx="150" cy="307"/>
          </a:xfrm>
        </p:grpSpPr>
        <p:sp>
          <p:nvSpPr>
            <p:cNvPr id="8232" name="AutoShape 28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3" name="Rectangle 29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4" name="Rectangle 30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5" name="AutoShape 31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6" name="Line 32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7" name="Line 33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8" name="Rectangle 34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9" name="Rectangle 35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8174038" y="4670425"/>
            <a:ext cx="346075" cy="742950"/>
            <a:chOff x="4180" y="783"/>
            <a:chExt cx="150" cy="307"/>
          </a:xfrm>
        </p:grpSpPr>
        <p:sp>
          <p:nvSpPr>
            <p:cNvPr id="8224" name="AutoShape 3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Rectangle 3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Rectangle 3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7" name="AutoShape 4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8" name="Line 4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9" name="Line 4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0" name="Rectangle 4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1" name="Rectangle 4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14" name="Line 45"/>
          <p:cNvSpPr>
            <a:spLocks noChangeShapeType="1"/>
          </p:cNvSpPr>
          <p:nvPr/>
        </p:nvSpPr>
        <p:spPr bwMode="auto">
          <a:xfrm flipV="1">
            <a:off x="6692900" y="3095625"/>
            <a:ext cx="1401763" cy="760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Line 46"/>
          <p:cNvSpPr>
            <a:spLocks noChangeShapeType="1"/>
          </p:cNvSpPr>
          <p:nvPr/>
        </p:nvSpPr>
        <p:spPr bwMode="auto">
          <a:xfrm flipH="1">
            <a:off x="6743700" y="3182938"/>
            <a:ext cx="1403350" cy="785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Text Box 47"/>
          <p:cNvSpPr txBox="1">
            <a:spLocks noChangeArrowheads="1"/>
          </p:cNvSpPr>
          <p:nvPr/>
        </p:nvSpPr>
        <p:spPr bwMode="auto">
          <a:xfrm rot="-1692639">
            <a:off x="6559550" y="3200400"/>
            <a:ext cx="1387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http request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17" name="Text Box 48"/>
          <p:cNvSpPr txBox="1">
            <a:spLocks noChangeArrowheads="1"/>
          </p:cNvSpPr>
          <p:nvPr/>
        </p:nvSpPr>
        <p:spPr bwMode="auto">
          <a:xfrm rot="-1737783">
            <a:off x="6765925" y="3519488"/>
            <a:ext cx="149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http response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18" name="Line 49"/>
          <p:cNvSpPr>
            <a:spLocks noChangeShapeType="1"/>
          </p:cNvSpPr>
          <p:nvPr/>
        </p:nvSpPr>
        <p:spPr bwMode="auto">
          <a:xfrm>
            <a:off x="6651625" y="4259263"/>
            <a:ext cx="1428750" cy="668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Line 50"/>
          <p:cNvSpPr>
            <a:spLocks noChangeShapeType="1"/>
          </p:cNvSpPr>
          <p:nvPr/>
        </p:nvSpPr>
        <p:spPr bwMode="auto">
          <a:xfrm flipH="1" flipV="1">
            <a:off x="6689725" y="4398963"/>
            <a:ext cx="1350963" cy="6270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Text Box 51"/>
          <p:cNvSpPr txBox="1">
            <a:spLocks noChangeArrowheads="1"/>
          </p:cNvSpPr>
          <p:nvPr/>
        </p:nvSpPr>
        <p:spPr bwMode="auto">
          <a:xfrm rot="1422049">
            <a:off x="6734175" y="4310063"/>
            <a:ext cx="1387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http request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21" name="Text Box 52"/>
          <p:cNvSpPr txBox="1">
            <a:spLocks noChangeArrowheads="1"/>
          </p:cNvSpPr>
          <p:nvPr/>
        </p:nvSpPr>
        <p:spPr bwMode="auto">
          <a:xfrm rot="1411598">
            <a:off x="6550025" y="4676775"/>
            <a:ext cx="149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http response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22" name="Text Box 53"/>
          <p:cNvSpPr txBox="1">
            <a:spLocks noChangeArrowheads="1"/>
          </p:cNvSpPr>
          <p:nvPr/>
        </p:nvSpPr>
        <p:spPr bwMode="auto">
          <a:xfrm>
            <a:off x="7885113" y="5465763"/>
            <a:ext cx="800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origin </a:t>
            </a:r>
          </a:p>
          <a:p>
            <a:r>
              <a:rPr lang="en-US" sz="1600"/>
              <a:t>server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8223" name="Text Box 54"/>
          <p:cNvSpPr txBox="1">
            <a:spLocks noChangeArrowheads="1"/>
          </p:cNvSpPr>
          <p:nvPr/>
        </p:nvSpPr>
        <p:spPr bwMode="auto">
          <a:xfrm>
            <a:off x="7913688" y="2132013"/>
            <a:ext cx="800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origin </a:t>
            </a:r>
          </a:p>
          <a:p>
            <a:r>
              <a:rPr lang="en-US" sz="1600"/>
              <a:t>server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1343</Words>
  <Application>Microsoft Office PowerPoint</Application>
  <PresentationFormat>On-screen Show (4:3)</PresentationFormat>
  <Paragraphs>354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Flow</vt:lpstr>
      <vt:lpstr>Clip</vt:lpstr>
      <vt:lpstr>Aplication Layer</vt:lpstr>
      <vt:lpstr>Web: beberapa istilah</vt:lpstr>
      <vt:lpstr>Web: protokol http</vt:lpstr>
      <vt:lpstr>Slide 4</vt:lpstr>
      <vt:lpstr>Contoh http</vt:lpstr>
      <vt:lpstr>Contoh http(cont.)</vt:lpstr>
      <vt:lpstr>Interkasi user-server : authentication</vt:lpstr>
      <vt:lpstr>Interaksi user-server : cookies</vt:lpstr>
      <vt:lpstr>Web Caches (proxy server)</vt:lpstr>
      <vt:lpstr>Fungsi Web Caching</vt:lpstr>
      <vt:lpstr>ftp: file transfer protocol</vt:lpstr>
      <vt:lpstr>ftp: koneksi data dan koneksi kendali terpisah</vt:lpstr>
      <vt:lpstr>Electronic Mail</vt:lpstr>
      <vt:lpstr>Mail servers</vt:lpstr>
      <vt:lpstr>Electronic Mail: smtp [RFC 821]</vt:lpstr>
      <vt:lpstr>Interkasi smtp sederhana</vt:lpstr>
      <vt:lpstr>Format pesan mail</vt:lpstr>
      <vt:lpstr>Message format: multimedia extensions</vt:lpstr>
      <vt:lpstr>MIME types Content-Type: type/subtype; parameters</vt:lpstr>
      <vt:lpstr>Mail access protocols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Aplication Layer</dc:title>
  <dc:creator>A R F I</dc:creator>
  <cp:lastModifiedBy>A R F I</cp:lastModifiedBy>
  <cp:revision>3</cp:revision>
  <dcterms:created xsi:type="dcterms:W3CDTF">2006-08-16T00:00:00Z</dcterms:created>
  <dcterms:modified xsi:type="dcterms:W3CDTF">2020-07-30T16:24:11Z</dcterms:modified>
</cp:coreProperties>
</file>