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256" r:id="rId3"/>
    <p:sldId id="284" r:id="rId4"/>
    <p:sldId id="285" r:id="rId5"/>
    <p:sldId id="286" r:id="rId6"/>
    <p:sldId id="287" r:id="rId7"/>
    <p:sldId id="288" r:id="rId8"/>
    <p:sldId id="289" r:id="rId9"/>
    <p:sldId id="259" r:id="rId10"/>
    <p:sldId id="290" r:id="rId11"/>
    <p:sldId id="291" r:id="rId12"/>
    <p:sldId id="260" r:id="rId13"/>
    <p:sldId id="261" r:id="rId14"/>
    <p:sldId id="262" r:id="rId15"/>
    <p:sldId id="277" r:id="rId16"/>
    <p:sldId id="293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notesMaster" Target="notesMasters/notesMaster1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CE663E-DB5B-4312-86C6-D43CA7E3426F}" type="datetimeFigureOut">
              <a:rPr lang="id-ID" smtClean="0"/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A83193-6F92-4674-9F56-5A9273CC6809}" type="slidenum">
              <a:rPr lang="id-ID" smtClean="0"/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C77A4F98-15C7-4CA6-A235-226DD5CE024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DA011-F9BA-490D-A0DD-D9DA62522E70}" type="slidenum">
              <a:rPr lang="en-US" smtClean="0"/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A4F98-15C7-4CA6-A235-226DD5CE024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DA011-F9BA-490D-A0DD-D9DA62522E7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A4F98-15C7-4CA6-A235-226DD5CE024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DA011-F9BA-490D-A0DD-D9DA62522E70}" type="slidenum">
              <a:rPr lang="en-US" smtClean="0"/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Style slide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A4F98-15C7-4CA6-A235-226DD5CE024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DA011-F9BA-490D-A0DD-D9DA62522E7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A4F98-15C7-4CA6-A235-226DD5CE024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DA011-F9BA-490D-A0DD-D9DA62522E70}" type="slidenum">
              <a:rPr lang="en-US" smtClean="0"/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A4F98-15C7-4CA6-A235-226DD5CE0248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DA011-F9BA-490D-A0DD-D9DA62522E7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A4F98-15C7-4CA6-A235-226DD5CE0248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DA011-F9BA-490D-A0DD-D9DA62522E7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A4F98-15C7-4CA6-A235-226DD5CE0248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DA011-F9BA-490D-A0DD-D9DA62522E7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A4F98-15C7-4CA6-A235-226DD5CE0248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DA011-F9BA-490D-A0DD-D9DA62522E7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A4F98-15C7-4CA6-A235-226DD5CE0248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DA011-F9BA-490D-A0DD-D9DA62522E7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A4F98-15C7-4CA6-A235-226DD5CE0248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DA011-F9BA-490D-A0DD-D9DA62522E70}" type="slidenum">
              <a:rPr lang="en-US" smtClean="0"/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C77A4F98-15C7-4CA6-A235-226DD5CE024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EADA011-F9BA-490D-A0DD-D9DA62522E70}" type="slidenum">
              <a:rPr lang="en-US" smtClean="0"/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43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anose="05040102010807070707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31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anose="05040102010807070707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anose="05040102010807070707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anose="05040102010807070707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anose="05040102010807070707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45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anose="05040102010807070707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025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anose="05040102010807070707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71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anose="05040102010807070707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asil gambar untuk sql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20781" y="-443345"/>
            <a:ext cx="9144000" cy="51816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781" y="4736011"/>
            <a:ext cx="3879273" cy="1984765"/>
          </a:xfrm>
        </p:spPr>
        <p:txBody>
          <a:bodyPr>
            <a:normAutofit/>
          </a:bodyPr>
          <a:lstStyle/>
          <a:p>
            <a:r>
              <a:rPr lang="id-ID" dirty="0" smtClean="0">
                <a:solidFill>
                  <a:schemeClr val="tx1"/>
                </a:solidFill>
              </a:rPr>
              <a:t>PENGENALAN SQL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33400" y="6065128"/>
            <a:ext cx="2000250" cy="371423"/>
          </a:xfrm>
        </p:spPr>
        <p:txBody>
          <a:bodyPr>
            <a:normAutofit/>
          </a:bodyPr>
          <a:lstStyle/>
          <a:p>
            <a:r>
              <a:rPr lang="en-US" b="1" dirty="0" err="1" smtClean="0">
                <a:solidFill>
                  <a:schemeClr val="tx1"/>
                </a:solidFill>
              </a:rPr>
              <a:t>Pertemuan</a:t>
            </a:r>
            <a:r>
              <a:rPr lang="en-US" b="1" dirty="0" smtClean="0">
                <a:solidFill>
                  <a:schemeClr val="tx1"/>
                </a:solidFill>
              </a:rPr>
              <a:t> II</a:t>
            </a:r>
            <a:endParaRPr 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id-ID" dirty="0" smtClean="0"/>
              <a:t>   Fungsi SQL</a:t>
            </a:r>
            <a:endParaRPr lang="id-ID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26972" y="2057400"/>
            <a:ext cx="7290055" cy="4023360"/>
          </a:xfrm>
        </p:spPr>
        <p:txBody>
          <a:bodyPr/>
          <a:lstStyle/>
          <a:p>
            <a:r>
              <a:rPr lang="en-US" sz="2800" dirty="0" err="1" smtClean="0"/>
              <a:t>Fungsi</a:t>
            </a:r>
            <a:r>
              <a:rPr lang="en-US" sz="2800" dirty="0" smtClean="0"/>
              <a:t> String, </a:t>
            </a:r>
            <a:r>
              <a:rPr lang="en-US" sz="2800" dirty="0" err="1" smtClean="0"/>
              <a:t>berfungsi</a:t>
            </a:r>
            <a:r>
              <a:rPr lang="en-US" sz="2800" dirty="0" smtClean="0"/>
              <a:t> </a:t>
            </a:r>
            <a:r>
              <a:rPr lang="en-US" sz="2800" dirty="0" err="1" smtClean="0"/>
              <a:t>untuk</a:t>
            </a:r>
            <a:r>
              <a:rPr lang="en-US" sz="2800" dirty="0" smtClean="0"/>
              <a:t> </a:t>
            </a:r>
            <a:r>
              <a:rPr lang="en-US" sz="2800" dirty="0" err="1" smtClean="0"/>
              <a:t>melakukan</a:t>
            </a:r>
            <a:r>
              <a:rPr lang="en-US" sz="2800" dirty="0" smtClean="0"/>
              <a:t> </a:t>
            </a:r>
            <a:r>
              <a:rPr lang="en-US" sz="2800" dirty="0" err="1" smtClean="0"/>
              <a:t>manipulasi</a:t>
            </a:r>
            <a:r>
              <a:rPr lang="en-US" sz="2800" dirty="0" smtClean="0"/>
              <a:t> data yang </a:t>
            </a:r>
            <a:r>
              <a:rPr lang="en-US" sz="2800" dirty="0" err="1" smtClean="0"/>
              <a:t>bertipe</a:t>
            </a:r>
            <a:r>
              <a:rPr lang="en-US" sz="2800" dirty="0" smtClean="0"/>
              <a:t> data </a:t>
            </a:r>
            <a:r>
              <a:rPr lang="en-US" sz="2800" dirty="0" err="1" smtClean="0"/>
              <a:t>datetime</a:t>
            </a:r>
            <a:r>
              <a:rPr lang="en-US" sz="2800" dirty="0" smtClean="0"/>
              <a:t> Format </a:t>
            </a:r>
            <a:r>
              <a:rPr lang="en-US" sz="2800" dirty="0" err="1" smtClean="0"/>
              <a:t>tanggal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jam </a:t>
            </a:r>
            <a:r>
              <a:rPr lang="en-US" sz="2800" dirty="0" err="1" smtClean="0"/>
              <a:t>pada</a:t>
            </a:r>
            <a:r>
              <a:rPr lang="en-US" sz="2800" dirty="0" smtClean="0"/>
              <a:t> </a:t>
            </a:r>
            <a:r>
              <a:rPr lang="en-US" sz="2800" dirty="0" err="1" smtClean="0"/>
              <a:t>mySQL</a:t>
            </a:r>
            <a:r>
              <a:rPr lang="en-US" sz="2800" dirty="0" smtClean="0"/>
              <a:t> : </a:t>
            </a:r>
            <a:r>
              <a:rPr lang="en-US" sz="2800" dirty="0" err="1" smtClean="0"/>
              <a:t>Yyyy</a:t>
            </a:r>
            <a:r>
              <a:rPr lang="en-US" sz="2800" dirty="0" smtClean="0"/>
              <a:t>-mm-</a:t>
            </a:r>
            <a:r>
              <a:rPr lang="en-US" sz="2800" dirty="0" err="1" smtClean="0"/>
              <a:t>dd</a:t>
            </a:r>
            <a:r>
              <a:rPr lang="en-US" sz="2800" dirty="0" smtClean="0"/>
              <a:t> </a:t>
            </a:r>
            <a:r>
              <a:rPr lang="en-US" sz="2800" dirty="0" err="1" smtClean="0"/>
              <a:t>hh:ii:ss</a:t>
            </a:r>
            <a:r>
              <a:rPr lang="en-US" sz="2800" dirty="0" smtClean="0"/>
              <a:t>. Yang </a:t>
            </a:r>
            <a:r>
              <a:rPr lang="en-US" sz="2800" dirty="0" err="1" smtClean="0"/>
              <a:t>termasuk</a:t>
            </a:r>
            <a:r>
              <a:rPr lang="en-US" sz="2800" dirty="0" smtClean="0"/>
              <a:t> </a:t>
            </a:r>
            <a:r>
              <a:rPr lang="en-US" sz="2800" dirty="0" err="1" smtClean="0"/>
              <a:t>dalam</a:t>
            </a:r>
            <a:r>
              <a:rPr lang="en-US" sz="2800" dirty="0" smtClean="0"/>
              <a:t> </a:t>
            </a:r>
            <a:r>
              <a:rPr lang="en-US" sz="2800" dirty="0" err="1" smtClean="0"/>
              <a:t>fungsi</a:t>
            </a:r>
            <a:r>
              <a:rPr lang="en-US" sz="2800" dirty="0" smtClean="0"/>
              <a:t> string, </a:t>
            </a:r>
            <a:r>
              <a:rPr lang="en-US" sz="2800" dirty="0" err="1" smtClean="0"/>
              <a:t>di</a:t>
            </a:r>
            <a:r>
              <a:rPr lang="en-US" sz="2800" dirty="0" smtClean="0"/>
              <a:t> </a:t>
            </a:r>
            <a:r>
              <a:rPr lang="en-US" sz="2800" dirty="0" err="1" smtClean="0"/>
              <a:t>antaranya</a:t>
            </a:r>
            <a:r>
              <a:rPr lang="en-US" sz="2800" dirty="0" smtClean="0"/>
              <a:t> :  NOW ( ), HOUR ( ), MINUTE ( ), MONTH ( ),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sebagainya</a:t>
            </a:r>
            <a:r>
              <a:rPr lang="en-US" sz="2800" dirty="0" smtClean="0"/>
              <a:t>.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68362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id-ID" dirty="0" smtClean="0"/>
              <a:t>   </a:t>
            </a:r>
            <a:r>
              <a:rPr lang="en-US" dirty="0" err="1" smtClean="0"/>
              <a:t>Tipe</a:t>
            </a:r>
            <a:r>
              <a:rPr lang="en-US" dirty="0" smtClean="0"/>
              <a:t> Data </a:t>
            </a:r>
            <a:r>
              <a:rPr lang="id-ID" dirty="0" smtClean="0"/>
              <a:t>Angka (Numerik)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143000"/>
            <a:ext cx="8229600" cy="4525963"/>
          </a:xfrm>
        </p:spPr>
        <p:txBody>
          <a:bodyPr>
            <a:normAutofit/>
          </a:bodyPr>
          <a:lstStyle/>
          <a:p>
            <a:r>
              <a:rPr lang="sv-SE" dirty="0" smtClean="0"/>
              <a:t>tipe data yang dapat </a:t>
            </a:r>
            <a:r>
              <a:rPr lang="id-ID" dirty="0" smtClean="0"/>
              <a:t>di</a:t>
            </a:r>
            <a:r>
              <a:rPr lang="sv-SE" dirty="0" smtClean="0"/>
              <a:t>gunakan pada suatu variabel konstanta yang dapat menyimpan nilai berupa angka</a:t>
            </a:r>
            <a:endParaRPr lang="en-US" dirty="0" smtClean="0"/>
          </a:p>
          <a:p>
            <a:pPr lvl="0"/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524000" y="2057400"/>
            <a:ext cx="63246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68362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id-ID" dirty="0" smtClean="0"/>
              <a:t>  </a:t>
            </a:r>
            <a:r>
              <a:rPr lang="en-US" dirty="0" err="1" smtClean="0"/>
              <a:t>Tipe</a:t>
            </a:r>
            <a:r>
              <a:rPr lang="en-US" dirty="0" smtClean="0"/>
              <a:t> Data </a:t>
            </a:r>
            <a:r>
              <a:rPr lang="id-ID" dirty="0" smtClean="0"/>
              <a:t>Teks (String)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525963"/>
          </a:xfrm>
        </p:spPr>
        <p:txBody>
          <a:bodyPr>
            <a:normAutofit/>
          </a:bodyPr>
          <a:lstStyle/>
          <a:p>
            <a:pPr lvl="0"/>
            <a:r>
              <a:rPr lang="id-ID" dirty="0" smtClean="0"/>
              <a:t>merupakan tipe data yang bisa digunakan untuk menampung banyak karakter dengan jumlah maksimum data yang dapat ditampung yakni sebanyak 255 karakter</a:t>
            </a:r>
            <a:endParaRPr lang="en-US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676400" y="3048000"/>
            <a:ext cx="5829300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92162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id-ID" dirty="0" smtClean="0"/>
              <a:t>   </a:t>
            </a:r>
            <a:r>
              <a:rPr lang="en-US" dirty="0" err="1" smtClean="0"/>
              <a:t>Tipe</a:t>
            </a:r>
            <a:r>
              <a:rPr lang="en-US" dirty="0" smtClean="0"/>
              <a:t> Data Date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066800"/>
            <a:ext cx="8229600" cy="4525963"/>
          </a:xfrm>
        </p:spPr>
        <p:txBody>
          <a:bodyPr>
            <a:normAutofit/>
          </a:bodyPr>
          <a:lstStyle/>
          <a:p>
            <a:pPr lvl="0"/>
            <a:r>
              <a:rPr lang="id-ID" dirty="0" smtClean="0"/>
              <a:t>Tipe Data Date digunakan untuk menyimpan data tanggal dengan format tahun, bulan, tanggal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914400" y="2209800"/>
            <a:ext cx="7608771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68362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id-ID" dirty="0" smtClean="0"/>
              <a:t>   Tipe Data Blob</a:t>
            </a:r>
            <a:endParaRPr lang="id-ID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1143000"/>
            <a:ext cx="8001000" cy="4525963"/>
          </a:xfrm>
        </p:spPr>
        <p:txBody>
          <a:bodyPr/>
          <a:lstStyle/>
          <a:p>
            <a:r>
              <a:rPr lang="id-ID" dirty="0" smtClean="0"/>
              <a:t>merupakan tipe data yang dapat digunakan untuk menampung gambar, musik, video dan lain-lain nya</a:t>
            </a:r>
            <a:endParaRPr lang="id-ID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143000" y="2514600"/>
            <a:ext cx="6700291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724400"/>
            <a:ext cx="6477000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id-ID" altLang="ko-KR" sz="5400" dirty="0" smtClean="0">
                <a:solidFill>
                  <a:schemeClr val="bg1"/>
                </a:solidFill>
                <a:latin typeface="+mj-lt"/>
              </a:rPr>
              <a:t>Terima Kasih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68362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id-ID" dirty="0" smtClean="0"/>
              <a:t>   Sejarah SQL</a:t>
            </a:r>
            <a:endParaRPr lang="id-ID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26972" y="1447800"/>
            <a:ext cx="7290055" cy="4023360"/>
          </a:xfrm>
        </p:spPr>
        <p:txBody>
          <a:bodyPr/>
          <a:lstStyle/>
          <a:p>
            <a:r>
              <a:rPr lang="id-ID" dirty="0" smtClean="0"/>
              <a:t>Tahun 1970 E.F.Codd memperkenalkan database relational dalam sebuah artikel “A Relational Model of Data For Large Shared Data Bank”.</a:t>
            </a:r>
            <a:endParaRPr lang="id-ID" dirty="0" smtClean="0"/>
          </a:p>
          <a:p>
            <a:r>
              <a:rPr lang="id-ID" dirty="0" smtClean="0"/>
              <a:t>Tahun 1979 dikembangkan menjadi sebuah database relational </a:t>
            </a:r>
            <a:endParaRPr lang="id-ID" dirty="0" smtClean="0"/>
          </a:p>
          <a:p>
            <a:r>
              <a:rPr lang="id-ID" dirty="0" smtClean="0"/>
              <a:t>Bahasa dari database Relational tersebut adalah SQL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just"/>
            <a:r>
              <a:rPr lang="en-US" sz="2800" dirty="0" err="1" smtClean="0"/>
              <a:t>Menurut</a:t>
            </a:r>
            <a:r>
              <a:rPr lang="en-US" sz="2800" dirty="0" smtClean="0"/>
              <a:t> </a:t>
            </a:r>
            <a:r>
              <a:rPr lang="en-US" sz="2800" dirty="0" err="1" smtClean="0"/>
              <a:t>penggunaannya</a:t>
            </a:r>
            <a:r>
              <a:rPr lang="en-US" sz="2800" dirty="0" smtClean="0"/>
              <a:t>, </a:t>
            </a:r>
            <a:r>
              <a:rPr lang="en-US" sz="2800" dirty="0" err="1" smtClean="0"/>
              <a:t>perintah-perintah</a:t>
            </a:r>
            <a:r>
              <a:rPr lang="en-US" sz="2800" dirty="0" smtClean="0"/>
              <a:t> SQL </a:t>
            </a:r>
            <a:r>
              <a:rPr lang="en-US" sz="2800" dirty="0" err="1" smtClean="0"/>
              <a:t>dapat</a:t>
            </a:r>
            <a:r>
              <a:rPr lang="en-US" sz="2800" dirty="0" smtClean="0"/>
              <a:t> </a:t>
            </a:r>
            <a:r>
              <a:rPr lang="en-US" sz="2800" dirty="0" err="1" smtClean="0"/>
              <a:t>dikelompokkan</a:t>
            </a:r>
            <a:r>
              <a:rPr lang="en-US" sz="2800" dirty="0" smtClean="0"/>
              <a:t> </a:t>
            </a:r>
            <a:r>
              <a:rPr lang="en-US" sz="2800" dirty="0" err="1" smtClean="0"/>
              <a:t>menjadi</a:t>
            </a:r>
            <a:r>
              <a:rPr lang="en-US" sz="2800" dirty="0" smtClean="0"/>
              <a:t> 2 </a:t>
            </a:r>
            <a:r>
              <a:rPr lang="en-US" sz="2800" dirty="0" err="1" smtClean="0"/>
              <a:t>bagian</a:t>
            </a:r>
            <a:r>
              <a:rPr lang="en-US" sz="2800" dirty="0" smtClean="0"/>
              <a:t>, </a:t>
            </a:r>
            <a:r>
              <a:rPr lang="en-US" sz="2800" dirty="0" err="1" smtClean="0"/>
              <a:t>yaitu</a:t>
            </a:r>
            <a:r>
              <a:rPr lang="en-US" sz="2800" dirty="0" smtClean="0"/>
              <a:t> : 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905000"/>
            <a:ext cx="7290055" cy="4023360"/>
          </a:xfrm>
        </p:spPr>
        <p:txBody>
          <a:bodyPr/>
          <a:lstStyle/>
          <a:p>
            <a:pPr lvl="0" algn="just"/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Interpretasi</a:t>
            </a:r>
            <a:r>
              <a:rPr lang="en-US" dirty="0" smtClean="0"/>
              <a:t> (Interactive SQL), </a:t>
            </a:r>
            <a:r>
              <a:rPr lang="en-US" dirty="0" err="1" smtClean="0"/>
              <a:t>yaitu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cara</a:t>
            </a:r>
            <a:r>
              <a:rPr lang="en-US" dirty="0" smtClean="0"/>
              <a:t> </a:t>
            </a:r>
            <a:r>
              <a:rPr lang="en-US" dirty="0" err="1" smtClean="0"/>
              <a:t>memasukkan</a:t>
            </a:r>
            <a:r>
              <a:rPr lang="en-US" dirty="0" smtClean="0"/>
              <a:t> </a:t>
            </a:r>
            <a:r>
              <a:rPr lang="en-US" dirty="0" err="1" smtClean="0"/>
              <a:t>perintah-perintah</a:t>
            </a:r>
            <a:r>
              <a:rPr lang="en-US" dirty="0" smtClean="0"/>
              <a:t> SQL </a:t>
            </a:r>
            <a:r>
              <a:rPr lang="en-US" dirty="0" err="1" smtClean="0"/>
              <a:t>melalui</a:t>
            </a:r>
            <a:r>
              <a:rPr lang="en-US" dirty="0" smtClean="0"/>
              <a:t> console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mikrokomputer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langsung</a:t>
            </a:r>
            <a:r>
              <a:rPr lang="en-US" dirty="0" smtClean="0"/>
              <a:t> </a:t>
            </a:r>
            <a:r>
              <a:rPr lang="en-US" dirty="0" err="1" smtClean="0"/>
              <a:t>diproses</a:t>
            </a:r>
            <a:r>
              <a:rPr lang="en-US" dirty="0" smtClean="0"/>
              <a:t> </a:t>
            </a:r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langsung</a:t>
            </a:r>
            <a:r>
              <a:rPr lang="en-US" dirty="0" smtClean="0"/>
              <a:t> </a:t>
            </a:r>
            <a:r>
              <a:rPr lang="en-US" dirty="0" err="1" smtClean="0"/>
              <a:t>dilihat</a:t>
            </a:r>
            <a:r>
              <a:rPr lang="en-US" dirty="0" smtClean="0"/>
              <a:t>.</a:t>
            </a:r>
            <a:endParaRPr lang="en-US" dirty="0" smtClean="0"/>
          </a:p>
          <a:p>
            <a:pPr lvl="0" algn="just"/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Sisip</a:t>
            </a:r>
            <a:r>
              <a:rPr lang="en-US" dirty="0" smtClean="0"/>
              <a:t> (Embedded SQL), </a:t>
            </a:r>
            <a:r>
              <a:rPr lang="en-US" dirty="0" err="1" smtClean="0"/>
              <a:t>yaitu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cara</a:t>
            </a:r>
            <a:r>
              <a:rPr lang="en-US" dirty="0" smtClean="0"/>
              <a:t> </a:t>
            </a:r>
            <a:r>
              <a:rPr lang="en-US" dirty="0" err="1" smtClean="0"/>
              <a:t>menyisipkan</a:t>
            </a:r>
            <a:r>
              <a:rPr lang="en-US" dirty="0" smtClean="0"/>
              <a:t> </a:t>
            </a:r>
            <a:r>
              <a:rPr lang="en-US" dirty="0" err="1" smtClean="0"/>
              <a:t>perintah-perintah</a:t>
            </a:r>
            <a:r>
              <a:rPr lang="en-US" dirty="0" smtClean="0"/>
              <a:t> SQL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bahasa</a:t>
            </a:r>
            <a:r>
              <a:rPr lang="en-US" dirty="0" smtClean="0"/>
              <a:t> </a:t>
            </a:r>
            <a:r>
              <a:rPr lang="en-US" dirty="0" err="1" smtClean="0"/>
              <a:t>pemrogram</a:t>
            </a:r>
            <a:r>
              <a:rPr lang="en-US" dirty="0" smtClean="0"/>
              <a:t> </a:t>
            </a:r>
            <a:r>
              <a:rPr lang="en-US" dirty="0" err="1" smtClean="0"/>
              <a:t>tertentu</a:t>
            </a:r>
            <a:r>
              <a:rPr lang="en-US" dirty="0" smtClean="0"/>
              <a:t> </a:t>
            </a:r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melihatnya</a:t>
            </a:r>
            <a:r>
              <a:rPr lang="en-US" dirty="0" smtClean="0"/>
              <a:t> </a:t>
            </a:r>
            <a:r>
              <a:rPr lang="en-US" dirty="0" err="1" smtClean="0"/>
              <a:t>dibutuhkan</a:t>
            </a:r>
            <a:r>
              <a:rPr lang="en-US" dirty="0" smtClean="0"/>
              <a:t> media </a:t>
            </a:r>
            <a:r>
              <a:rPr lang="en-US" dirty="0" err="1" smtClean="0"/>
              <a:t>khusus</a:t>
            </a:r>
            <a:r>
              <a:rPr lang="en-US" dirty="0" smtClean="0"/>
              <a:t> yang </a:t>
            </a:r>
            <a:r>
              <a:rPr lang="en-US" dirty="0" err="1" smtClean="0"/>
              <a:t>dirancang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seorang</a:t>
            </a:r>
            <a:r>
              <a:rPr lang="en-US" dirty="0" smtClean="0"/>
              <a:t> programmer.</a:t>
            </a:r>
            <a:endParaRPr lang="en-US" dirty="0" smtClean="0"/>
          </a:p>
          <a:p>
            <a:pPr algn="just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68362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l"/>
            <a:r>
              <a:rPr lang="id-ID" sz="2400" dirty="0" smtClean="0"/>
              <a:t>   </a:t>
            </a:r>
            <a:r>
              <a:rPr lang="en-US" sz="2800" dirty="0" err="1" smtClean="0"/>
              <a:t>Statemen</a:t>
            </a:r>
            <a:r>
              <a:rPr lang="en-US" sz="2800" dirty="0" smtClean="0"/>
              <a:t> SQL </a:t>
            </a:r>
            <a:r>
              <a:rPr lang="en-US" sz="2800" dirty="0" err="1" smtClean="0"/>
              <a:t>terbagi</a:t>
            </a:r>
            <a:r>
              <a:rPr lang="en-US" sz="2800" dirty="0" smtClean="0"/>
              <a:t> </a:t>
            </a:r>
            <a:r>
              <a:rPr lang="en-US" sz="2800" dirty="0" err="1" smtClean="0"/>
              <a:t>menjadi</a:t>
            </a:r>
            <a:r>
              <a:rPr lang="en-US" sz="2800" dirty="0" smtClean="0"/>
              <a:t> 3 </a:t>
            </a:r>
            <a:r>
              <a:rPr lang="en-US" sz="2800" dirty="0" err="1" smtClean="0"/>
              <a:t>bagian</a:t>
            </a:r>
            <a:r>
              <a:rPr lang="en-US" sz="2800" dirty="0" smtClean="0"/>
              <a:t>, </a:t>
            </a:r>
            <a:r>
              <a:rPr lang="en-US" sz="2800" dirty="0" err="1" smtClean="0"/>
              <a:t>yaitu</a:t>
            </a:r>
            <a:r>
              <a:rPr lang="en-US" sz="2800" dirty="0" smtClean="0"/>
              <a:t> : 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6972" y="1828800"/>
            <a:ext cx="7290055" cy="4023360"/>
          </a:xfrm>
        </p:spPr>
        <p:txBody>
          <a:bodyPr>
            <a:normAutofit/>
          </a:bodyPr>
          <a:lstStyle/>
          <a:p>
            <a:pPr lvl="0" algn="just"/>
            <a:r>
              <a:rPr lang="en-US" dirty="0" smtClean="0"/>
              <a:t>DDL (Data Definition Language), </a:t>
            </a:r>
            <a:r>
              <a:rPr lang="en-US" dirty="0" err="1" smtClean="0"/>
              <a:t>yaitu</a:t>
            </a:r>
            <a:r>
              <a:rPr lang="en-US" dirty="0" smtClean="0"/>
              <a:t> </a:t>
            </a:r>
            <a:r>
              <a:rPr lang="en-US" dirty="0" err="1" smtClean="0"/>
              <a:t>sebuah</a:t>
            </a:r>
            <a:r>
              <a:rPr lang="en-US" dirty="0" smtClean="0"/>
              <a:t> </a:t>
            </a:r>
            <a:r>
              <a:rPr lang="en-US" dirty="0" err="1" smtClean="0"/>
              <a:t>perintah</a:t>
            </a:r>
            <a:r>
              <a:rPr lang="en-US" dirty="0" smtClean="0"/>
              <a:t> SQL yang </a:t>
            </a:r>
            <a:r>
              <a:rPr lang="en-US" dirty="0" err="1" smtClean="0"/>
              <a:t>berorientasi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pembentukan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penghapusan</a:t>
            </a:r>
            <a:r>
              <a:rPr lang="en-US" dirty="0" smtClean="0"/>
              <a:t> database, </a:t>
            </a:r>
            <a:r>
              <a:rPr lang="en-US" dirty="0" err="1" smtClean="0"/>
              <a:t>tabel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index.</a:t>
            </a:r>
            <a:endParaRPr lang="en-US" dirty="0" smtClean="0"/>
          </a:p>
          <a:p>
            <a:pPr lvl="0" algn="just"/>
            <a:r>
              <a:rPr lang="en-US" dirty="0" smtClean="0"/>
              <a:t>DML (Data Manipulation Language), </a:t>
            </a:r>
            <a:r>
              <a:rPr lang="en-US" dirty="0" err="1" smtClean="0"/>
              <a:t>yaitu</a:t>
            </a:r>
            <a:r>
              <a:rPr lang="en-US" dirty="0" smtClean="0"/>
              <a:t> </a:t>
            </a:r>
            <a:r>
              <a:rPr lang="en-US" dirty="0" err="1" smtClean="0"/>
              <a:t>perintah-perintah</a:t>
            </a:r>
            <a:r>
              <a:rPr lang="en-US" dirty="0" smtClean="0"/>
              <a:t> SQL yang </a:t>
            </a:r>
            <a:r>
              <a:rPr lang="en-US" dirty="0" err="1" smtClean="0"/>
              <a:t>berhubungan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data </a:t>
            </a:r>
            <a:r>
              <a:rPr lang="en-US" dirty="0" err="1" smtClean="0"/>
              <a:t>atau</a:t>
            </a:r>
            <a:r>
              <a:rPr lang="en-US" dirty="0" smtClean="0"/>
              <a:t> record,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antaranya</a:t>
            </a:r>
            <a:r>
              <a:rPr lang="en-US" dirty="0" smtClean="0"/>
              <a:t> </a:t>
            </a:r>
            <a:r>
              <a:rPr lang="en-US" dirty="0" err="1" smtClean="0"/>
              <a:t>menampilkan</a:t>
            </a:r>
            <a:r>
              <a:rPr lang="en-US" dirty="0" smtClean="0"/>
              <a:t> data, </a:t>
            </a:r>
            <a:r>
              <a:rPr lang="en-US" dirty="0" err="1" smtClean="0"/>
              <a:t>menghapus</a:t>
            </a:r>
            <a:r>
              <a:rPr lang="en-US" dirty="0" smtClean="0"/>
              <a:t> data,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meng</a:t>
            </a:r>
            <a:r>
              <a:rPr lang="en-US" dirty="0" smtClean="0"/>
              <a:t>-update data.</a:t>
            </a:r>
            <a:endParaRPr lang="en-US" dirty="0" smtClean="0"/>
          </a:p>
          <a:p>
            <a:pPr lvl="0" algn="just"/>
            <a:r>
              <a:rPr lang="en-US" dirty="0" smtClean="0"/>
              <a:t>DCL (Data Control Language),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kumpulan</a:t>
            </a:r>
            <a:r>
              <a:rPr lang="en-US" dirty="0" smtClean="0"/>
              <a:t> </a:t>
            </a:r>
            <a:r>
              <a:rPr lang="en-US" dirty="0" err="1" smtClean="0"/>
              <a:t>perintah</a:t>
            </a:r>
            <a:r>
              <a:rPr lang="en-US" dirty="0" smtClean="0"/>
              <a:t> SQL yang </a:t>
            </a:r>
            <a:r>
              <a:rPr lang="en-US" dirty="0" err="1" smtClean="0"/>
              <a:t>berfungsi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melakukan</a:t>
            </a:r>
            <a:r>
              <a:rPr lang="en-US" dirty="0" smtClean="0"/>
              <a:t> </a:t>
            </a:r>
            <a:r>
              <a:rPr lang="en-US" dirty="0" err="1" smtClean="0"/>
              <a:t>pendefinisian</a:t>
            </a:r>
            <a:r>
              <a:rPr lang="en-US" dirty="0" smtClean="0"/>
              <a:t> </a:t>
            </a:r>
            <a:r>
              <a:rPr lang="en-US" dirty="0" err="1" smtClean="0"/>
              <a:t>pemakai</a:t>
            </a:r>
            <a:r>
              <a:rPr lang="en-US" dirty="0" smtClean="0"/>
              <a:t> yang </a:t>
            </a:r>
            <a:r>
              <a:rPr lang="en-US" dirty="0" err="1" smtClean="0"/>
              <a:t>boleh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mengakses</a:t>
            </a:r>
            <a:r>
              <a:rPr lang="en-US" dirty="0" smtClean="0"/>
              <a:t> database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apa</a:t>
            </a:r>
            <a:r>
              <a:rPr lang="en-US" dirty="0" smtClean="0"/>
              <a:t> </a:t>
            </a:r>
            <a:r>
              <a:rPr lang="en-US" dirty="0" err="1" smtClean="0"/>
              <a:t>saja</a:t>
            </a:r>
            <a:r>
              <a:rPr lang="en-US" dirty="0" smtClean="0"/>
              <a:t> </a:t>
            </a:r>
            <a:r>
              <a:rPr lang="en-US" dirty="0" err="1" smtClean="0"/>
              <a:t>privilegenya</a:t>
            </a:r>
            <a:r>
              <a:rPr lang="en-US" dirty="0" smtClean="0"/>
              <a:t>.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l"/>
            <a:r>
              <a:rPr lang="id-ID" sz="2800" dirty="0" smtClean="0"/>
              <a:t>   </a:t>
            </a:r>
            <a:r>
              <a:rPr lang="en-US" sz="2800" dirty="0" smtClean="0"/>
              <a:t>Yang </a:t>
            </a:r>
            <a:r>
              <a:rPr lang="en-US" sz="2800" dirty="0" err="1" smtClean="0"/>
              <a:t>termasuk</a:t>
            </a:r>
            <a:r>
              <a:rPr lang="en-US" sz="2800" dirty="0" smtClean="0"/>
              <a:t> </a:t>
            </a:r>
            <a:r>
              <a:rPr lang="en-US" sz="2800" dirty="0" err="1" smtClean="0"/>
              <a:t>ke</a:t>
            </a:r>
            <a:r>
              <a:rPr lang="en-US" sz="2800" dirty="0" smtClean="0"/>
              <a:t> </a:t>
            </a:r>
            <a:r>
              <a:rPr lang="en-US" sz="2800" dirty="0" err="1" smtClean="0"/>
              <a:t>dalam</a:t>
            </a:r>
            <a:r>
              <a:rPr lang="en-US" sz="2800" dirty="0" smtClean="0"/>
              <a:t> </a:t>
            </a:r>
            <a:r>
              <a:rPr lang="en-US" sz="2800" dirty="0" err="1" smtClean="0"/>
              <a:t>kategori</a:t>
            </a:r>
            <a:r>
              <a:rPr lang="en-US" sz="2800" dirty="0" smtClean="0"/>
              <a:t>  DDL :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8800"/>
            <a:ext cx="7290055" cy="4023360"/>
          </a:xfrm>
        </p:spPr>
        <p:txBody>
          <a:bodyPr/>
          <a:lstStyle/>
          <a:p>
            <a:r>
              <a:rPr lang="en-US" dirty="0" smtClean="0"/>
              <a:t>CREATE DATABASE	</a:t>
            </a:r>
            <a:endParaRPr lang="en-US" dirty="0" smtClean="0"/>
          </a:p>
          <a:p>
            <a:r>
              <a:rPr lang="en-US" dirty="0" smtClean="0"/>
              <a:t>DROP DATABASE</a:t>
            </a:r>
            <a:endParaRPr lang="en-US" dirty="0" smtClean="0"/>
          </a:p>
          <a:p>
            <a:r>
              <a:rPr lang="en-US" dirty="0" smtClean="0"/>
              <a:t>CREATE TABLE		</a:t>
            </a:r>
            <a:endParaRPr lang="en-US" dirty="0" smtClean="0"/>
          </a:p>
          <a:p>
            <a:r>
              <a:rPr lang="en-US" dirty="0" smtClean="0"/>
              <a:t>DROP TABLE		</a:t>
            </a:r>
            <a:endParaRPr lang="en-US" dirty="0" smtClean="0"/>
          </a:p>
          <a:p>
            <a:r>
              <a:rPr lang="en-US" dirty="0" smtClean="0"/>
              <a:t>ALTER TABLE</a:t>
            </a:r>
            <a:endParaRPr lang="en-US" dirty="0" smtClean="0"/>
          </a:p>
          <a:p>
            <a:r>
              <a:rPr lang="en-US" dirty="0" smtClean="0"/>
              <a:t>CREATE INDEX		</a:t>
            </a:r>
            <a:endParaRPr lang="en-US" dirty="0" smtClean="0"/>
          </a:p>
          <a:p>
            <a:r>
              <a:rPr lang="en-US" dirty="0" smtClean="0"/>
              <a:t>DROP INDEX</a:t>
            </a:r>
            <a:endParaRPr lang="en-US" dirty="0" smtClean="0"/>
          </a:p>
          <a:p>
            <a:r>
              <a:rPr lang="en-US" dirty="0" smtClean="0"/>
              <a:t>CREATE VIEW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44562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l"/>
            <a:r>
              <a:rPr lang="id-ID" sz="2800" dirty="0" smtClean="0"/>
              <a:t>   </a:t>
            </a:r>
            <a:r>
              <a:rPr lang="en-US" sz="3200" dirty="0" smtClean="0"/>
              <a:t>Yang </a:t>
            </a:r>
            <a:r>
              <a:rPr lang="en-US" sz="3200" dirty="0" err="1" smtClean="0"/>
              <a:t>termasuk</a:t>
            </a:r>
            <a:r>
              <a:rPr lang="en-US" sz="3200" dirty="0" smtClean="0"/>
              <a:t> </a:t>
            </a:r>
            <a:r>
              <a:rPr lang="en-US" sz="3200" dirty="0" err="1" smtClean="0"/>
              <a:t>ke</a:t>
            </a:r>
            <a:r>
              <a:rPr lang="en-US" sz="3200" dirty="0" smtClean="0"/>
              <a:t> </a:t>
            </a:r>
            <a:r>
              <a:rPr lang="en-US" sz="3200" dirty="0" err="1" smtClean="0"/>
              <a:t>dalam</a:t>
            </a:r>
            <a:r>
              <a:rPr lang="en-US" sz="3200" dirty="0" smtClean="0"/>
              <a:t> </a:t>
            </a:r>
            <a:r>
              <a:rPr lang="en-US" sz="3200" dirty="0" err="1" smtClean="0"/>
              <a:t>kategori</a:t>
            </a:r>
            <a:r>
              <a:rPr lang="en-US" sz="3200" dirty="0" smtClean="0"/>
              <a:t> DML :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05000"/>
            <a:ext cx="7290055" cy="4023360"/>
          </a:xfrm>
        </p:spPr>
        <p:txBody>
          <a:bodyPr/>
          <a:lstStyle/>
          <a:p>
            <a:r>
              <a:rPr lang="en-US" dirty="0" smtClean="0"/>
              <a:t>INSERTS</a:t>
            </a:r>
            <a:endParaRPr lang="id-ID" dirty="0" smtClean="0"/>
          </a:p>
          <a:p>
            <a:r>
              <a:rPr lang="id-ID" dirty="0" smtClean="0"/>
              <a:t>S</a:t>
            </a:r>
            <a:r>
              <a:rPr lang="en-US" dirty="0" smtClean="0"/>
              <a:t>ELECT</a:t>
            </a:r>
            <a:endParaRPr lang="id-ID" dirty="0" smtClean="0"/>
          </a:p>
          <a:p>
            <a:r>
              <a:rPr lang="en-US" dirty="0" smtClean="0"/>
              <a:t>UPDATED</a:t>
            </a:r>
            <a:endParaRPr lang="id-ID" dirty="0" smtClean="0"/>
          </a:p>
          <a:p>
            <a:r>
              <a:rPr lang="id-ID" dirty="0" smtClean="0"/>
              <a:t>D</a:t>
            </a:r>
            <a:r>
              <a:rPr lang="en-US" dirty="0" smtClean="0"/>
              <a:t>ELETE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92162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l"/>
            <a:r>
              <a:rPr lang="id-ID" sz="3200" dirty="0" smtClean="0"/>
              <a:t>  </a:t>
            </a:r>
            <a:r>
              <a:rPr lang="en-US" sz="3200" dirty="0" smtClean="0"/>
              <a:t>Yang </a:t>
            </a:r>
            <a:r>
              <a:rPr lang="en-US" sz="3200" dirty="0" err="1" smtClean="0"/>
              <a:t>termasuk</a:t>
            </a:r>
            <a:r>
              <a:rPr lang="en-US" sz="3200" dirty="0" smtClean="0"/>
              <a:t> </a:t>
            </a:r>
            <a:r>
              <a:rPr lang="en-US" sz="3200" dirty="0" err="1" smtClean="0"/>
              <a:t>dalam</a:t>
            </a:r>
            <a:r>
              <a:rPr lang="en-US" sz="3200" dirty="0" smtClean="0"/>
              <a:t> </a:t>
            </a:r>
            <a:r>
              <a:rPr lang="en-US" sz="3200" dirty="0" err="1" smtClean="0"/>
              <a:t>kategori</a:t>
            </a:r>
            <a:r>
              <a:rPr lang="en-US" sz="3200" dirty="0" smtClean="0"/>
              <a:t> DCL :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6972" y="1828800"/>
            <a:ext cx="7290055" cy="4023360"/>
          </a:xfrm>
        </p:spPr>
        <p:txBody>
          <a:bodyPr/>
          <a:lstStyle/>
          <a:p>
            <a:r>
              <a:rPr lang="en-US" dirty="0" smtClean="0"/>
              <a:t>COMMIT</a:t>
            </a:r>
            <a:endParaRPr lang="id-ID" dirty="0" smtClean="0"/>
          </a:p>
          <a:p>
            <a:r>
              <a:rPr lang="en-US" dirty="0" smtClean="0"/>
              <a:t>ROLLBACK</a:t>
            </a:r>
            <a:endParaRPr lang="id-ID" dirty="0" smtClean="0"/>
          </a:p>
          <a:p>
            <a:r>
              <a:rPr lang="en-US" dirty="0" smtClean="0"/>
              <a:t>GRANT</a:t>
            </a:r>
            <a:endParaRPr lang="id-ID" dirty="0" smtClean="0"/>
          </a:p>
          <a:p>
            <a:r>
              <a:rPr lang="en-US" dirty="0" smtClean="0"/>
              <a:t>REVOKE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44562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id-ID" dirty="0" smtClean="0"/>
              <a:t>  </a:t>
            </a:r>
            <a:r>
              <a:rPr lang="en-US" dirty="0" err="1" smtClean="0"/>
              <a:t>Tipe</a:t>
            </a:r>
            <a:r>
              <a:rPr lang="en-US" dirty="0" smtClean="0"/>
              <a:t> Data </a:t>
            </a:r>
            <a:r>
              <a:rPr lang="id-ID" dirty="0" smtClean="0"/>
              <a:t>pada MySql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76400"/>
            <a:ext cx="7290055" cy="4023360"/>
          </a:xfrm>
        </p:spPr>
        <p:txBody>
          <a:bodyPr/>
          <a:lstStyle/>
          <a:p>
            <a:r>
              <a:rPr lang="id-ID" dirty="0" smtClean="0"/>
              <a:t>T</a:t>
            </a:r>
            <a:r>
              <a:rPr lang="en-US" dirty="0" err="1" smtClean="0"/>
              <a:t>ipe</a:t>
            </a:r>
            <a:r>
              <a:rPr lang="en-US" dirty="0" smtClean="0"/>
              <a:t> data </a:t>
            </a:r>
            <a:r>
              <a:rPr lang="id-ID" dirty="0" smtClean="0"/>
              <a:t>angka (numerik)</a:t>
            </a:r>
            <a:endParaRPr lang="en-US" dirty="0" smtClean="0"/>
          </a:p>
          <a:p>
            <a:r>
              <a:rPr lang="id-ID" dirty="0" smtClean="0"/>
              <a:t>T</a:t>
            </a:r>
            <a:r>
              <a:rPr lang="en-US" dirty="0" err="1" smtClean="0"/>
              <a:t>ipe</a:t>
            </a:r>
            <a:r>
              <a:rPr lang="en-US" dirty="0" smtClean="0"/>
              <a:t> data </a:t>
            </a:r>
            <a:r>
              <a:rPr lang="id-ID" dirty="0" smtClean="0"/>
              <a:t>teks (string)</a:t>
            </a:r>
            <a:r>
              <a:rPr lang="en-US" dirty="0" smtClean="0"/>
              <a:t> </a:t>
            </a:r>
            <a:endParaRPr lang="en-US" dirty="0" smtClean="0"/>
          </a:p>
          <a:p>
            <a:r>
              <a:rPr lang="id-ID" dirty="0" smtClean="0"/>
              <a:t>T</a:t>
            </a:r>
            <a:r>
              <a:rPr lang="en-US" dirty="0" err="1" smtClean="0"/>
              <a:t>ipe</a:t>
            </a:r>
            <a:r>
              <a:rPr lang="en-US" dirty="0" smtClean="0"/>
              <a:t> data date</a:t>
            </a:r>
            <a:endParaRPr lang="id-ID" dirty="0" smtClean="0"/>
          </a:p>
          <a:p>
            <a:r>
              <a:rPr lang="id-ID" dirty="0" smtClean="0"/>
              <a:t>Tipe data blob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68362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l"/>
            <a:r>
              <a:rPr lang="id-ID" sz="3200" dirty="0" smtClean="0"/>
              <a:t>  </a:t>
            </a:r>
            <a:r>
              <a:rPr lang="en-US" sz="3200" dirty="0" smtClean="0"/>
              <a:t>FUNGSI SQL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95400"/>
            <a:ext cx="8229600" cy="4709160"/>
          </a:xfrm>
        </p:spPr>
        <p:txBody>
          <a:bodyPr>
            <a:noAutofit/>
          </a:bodyPr>
          <a:lstStyle/>
          <a:p>
            <a:pPr lvl="0" algn="just"/>
            <a:r>
              <a:rPr lang="en-US" sz="2400" dirty="0" err="1" smtClean="0"/>
              <a:t>Fungsi</a:t>
            </a:r>
            <a:r>
              <a:rPr lang="en-US" sz="2400" dirty="0" smtClean="0"/>
              <a:t> </a:t>
            </a:r>
            <a:r>
              <a:rPr lang="en-US" sz="2400" dirty="0" err="1" smtClean="0"/>
              <a:t>Agregat</a:t>
            </a:r>
            <a:r>
              <a:rPr lang="en-US" sz="2400" dirty="0" smtClean="0"/>
              <a:t>, </a:t>
            </a:r>
            <a:r>
              <a:rPr lang="en-US" sz="2400" dirty="0" err="1" smtClean="0"/>
              <a:t>yaitu</a:t>
            </a:r>
            <a:r>
              <a:rPr lang="en-US" sz="2400" dirty="0" smtClean="0"/>
              <a:t> </a:t>
            </a:r>
            <a:r>
              <a:rPr lang="en-US" sz="2400" dirty="0" err="1" smtClean="0"/>
              <a:t>sebuah</a:t>
            </a:r>
            <a:r>
              <a:rPr lang="en-US" sz="2400" dirty="0" smtClean="0"/>
              <a:t> </a:t>
            </a:r>
            <a:r>
              <a:rPr lang="en-US" sz="2400" dirty="0" err="1" smtClean="0"/>
              <a:t>fungsi</a:t>
            </a:r>
            <a:r>
              <a:rPr lang="en-US" sz="2400" dirty="0" smtClean="0"/>
              <a:t> built-in yang </a:t>
            </a:r>
            <a:r>
              <a:rPr lang="en-US" sz="2400" dirty="0" err="1" smtClean="0"/>
              <a:t>hampir</a:t>
            </a:r>
            <a:r>
              <a:rPr lang="en-US" sz="2400" dirty="0" smtClean="0"/>
              <a:t> </a:t>
            </a:r>
            <a:r>
              <a:rPr lang="en-US" sz="2400" dirty="0" err="1" smtClean="0"/>
              <a:t>pasti</a:t>
            </a:r>
            <a:r>
              <a:rPr lang="en-US" sz="2400" dirty="0" smtClean="0"/>
              <a:t> </a:t>
            </a:r>
            <a:r>
              <a:rPr lang="en-US" sz="2400" dirty="0" err="1" smtClean="0"/>
              <a:t>ada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sistem</a:t>
            </a:r>
            <a:r>
              <a:rPr lang="en-US" sz="2400" dirty="0" smtClean="0"/>
              <a:t> database </a:t>
            </a:r>
            <a:r>
              <a:rPr lang="en-US" sz="2400" dirty="0" err="1" smtClean="0"/>
              <a:t>relasional</a:t>
            </a:r>
            <a:r>
              <a:rPr lang="en-US" sz="2400" dirty="0" smtClean="0"/>
              <a:t>.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kata</a:t>
            </a:r>
            <a:r>
              <a:rPr lang="en-US" sz="2400" dirty="0" smtClean="0"/>
              <a:t> lain </a:t>
            </a:r>
            <a:r>
              <a:rPr lang="en-US" sz="2400" dirty="0" err="1" smtClean="0"/>
              <a:t>fungsi</a:t>
            </a:r>
            <a:r>
              <a:rPr lang="en-US" sz="2400" dirty="0" smtClean="0"/>
              <a:t> </a:t>
            </a:r>
            <a:r>
              <a:rPr lang="en-US" sz="2400" dirty="0" err="1" smtClean="0"/>
              <a:t>agregat</a:t>
            </a:r>
            <a:r>
              <a:rPr lang="en-US" sz="2400" dirty="0" smtClean="0"/>
              <a:t> </a:t>
            </a:r>
            <a:r>
              <a:rPr lang="en-US" sz="2400" dirty="0" err="1" smtClean="0"/>
              <a:t>merupakan</a:t>
            </a:r>
            <a:r>
              <a:rPr lang="en-US" sz="2400" dirty="0" smtClean="0"/>
              <a:t> </a:t>
            </a:r>
            <a:r>
              <a:rPr lang="en-US" sz="2400" dirty="0" err="1" smtClean="0"/>
              <a:t>fungsi</a:t>
            </a:r>
            <a:r>
              <a:rPr lang="en-US" sz="2400" dirty="0" smtClean="0"/>
              <a:t> </a:t>
            </a:r>
            <a:r>
              <a:rPr lang="en-US" sz="2400" dirty="0" err="1" smtClean="0"/>
              <a:t>standar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SQL. Yang </a:t>
            </a:r>
            <a:r>
              <a:rPr lang="en-US" sz="2400" dirty="0" err="1" smtClean="0"/>
              <a:t>termasuk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fungsi</a:t>
            </a:r>
            <a:r>
              <a:rPr lang="en-US" sz="2400" dirty="0" smtClean="0"/>
              <a:t> </a:t>
            </a:r>
            <a:r>
              <a:rPr lang="en-US" sz="2400" dirty="0" err="1" smtClean="0"/>
              <a:t>agregat</a:t>
            </a:r>
            <a:r>
              <a:rPr lang="en-US" sz="2400" dirty="0" smtClean="0"/>
              <a:t> : AVG, SUM, COUNT, MAX, MIN, STD, </a:t>
            </a:r>
            <a:r>
              <a:rPr lang="en-US" sz="2400" dirty="0" err="1" smtClean="0"/>
              <a:t>dan</a:t>
            </a:r>
            <a:r>
              <a:rPr lang="en-US" sz="2400" dirty="0" smtClean="0"/>
              <a:t> STDDEV.</a:t>
            </a:r>
            <a:endParaRPr lang="en-US" sz="2400" dirty="0" smtClean="0"/>
          </a:p>
          <a:p>
            <a:pPr lvl="0" algn="just"/>
            <a:r>
              <a:rPr lang="en-US" sz="2400" dirty="0" err="1" smtClean="0"/>
              <a:t>Fungsi</a:t>
            </a:r>
            <a:r>
              <a:rPr lang="en-US" sz="2400" dirty="0" smtClean="0"/>
              <a:t> </a:t>
            </a:r>
            <a:r>
              <a:rPr lang="en-US" sz="2400" dirty="0" err="1" smtClean="0"/>
              <a:t>Aritmatik</a:t>
            </a:r>
            <a:r>
              <a:rPr lang="en-US" sz="2400" dirty="0" smtClean="0"/>
              <a:t>, </a:t>
            </a:r>
            <a:r>
              <a:rPr lang="en-US" sz="2400" dirty="0" err="1" smtClean="0"/>
              <a:t>yaitu</a:t>
            </a:r>
            <a:r>
              <a:rPr lang="en-US" sz="2400" dirty="0" smtClean="0"/>
              <a:t> </a:t>
            </a:r>
            <a:r>
              <a:rPr lang="en-US" sz="2400" dirty="0" err="1" smtClean="0"/>
              <a:t>sebuah</a:t>
            </a:r>
            <a:r>
              <a:rPr lang="en-US" sz="2400" dirty="0" smtClean="0"/>
              <a:t> </a:t>
            </a:r>
            <a:r>
              <a:rPr lang="en-US" sz="2400" dirty="0" err="1" smtClean="0"/>
              <a:t>fungsi</a:t>
            </a:r>
            <a:r>
              <a:rPr lang="en-US" sz="2400" dirty="0" smtClean="0"/>
              <a:t> yang </a:t>
            </a:r>
            <a:r>
              <a:rPr lang="en-US" sz="2400" dirty="0" err="1" smtClean="0"/>
              <a:t>berguna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proses</a:t>
            </a:r>
            <a:r>
              <a:rPr lang="en-US" sz="2400" dirty="0" smtClean="0"/>
              <a:t> </a:t>
            </a:r>
            <a:r>
              <a:rPr lang="en-US" sz="2400" dirty="0" err="1" smtClean="0"/>
              <a:t>perhitungan</a:t>
            </a:r>
            <a:r>
              <a:rPr lang="en-US" sz="2400" dirty="0" smtClean="0"/>
              <a:t> </a:t>
            </a:r>
            <a:r>
              <a:rPr lang="en-US" sz="2400" dirty="0" err="1" smtClean="0"/>
              <a:t>atau</a:t>
            </a:r>
            <a:r>
              <a:rPr lang="en-US" sz="2400" dirty="0" smtClean="0"/>
              <a:t> </a:t>
            </a:r>
            <a:r>
              <a:rPr lang="en-US" sz="2400" dirty="0" err="1" smtClean="0"/>
              <a:t>manipulasi</a:t>
            </a:r>
            <a:r>
              <a:rPr lang="en-US" sz="2400" dirty="0" smtClean="0"/>
              <a:t> data </a:t>
            </a:r>
            <a:r>
              <a:rPr lang="en-US" sz="2400" dirty="0" err="1" smtClean="0"/>
              <a:t>numerik</a:t>
            </a:r>
            <a:r>
              <a:rPr lang="en-US" sz="2400" dirty="0" smtClean="0"/>
              <a:t>. Yang </a:t>
            </a:r>
            <a:r>
              <a:rPr lang="en-US" sz="2400" dirty="0" err="1" smtClean="0"/>
              <a:t>termasuk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fungsi</a:t>
            </a:r>
            <a:r>
              <a:rPr lang="en-US" sz="2400" dirty="0" smtClean="0"/>
              <a:t> </a:t>
            </a:r>
            <a:r>
              <a:rPr lang="en-US" sz="2400" dirty="0" err="1" smtClean="0"/>
              <a:t>aritmatik</a:t>
            </a:r>
            <a:r>
              <a:rPr lang="en-US" sz="2400" dirty="0" smtClean="0"/>
              <a:t>, </a:t>
            </a:r>
            <a:r>
              <a:rPr lang="en-US" sz="2400" dirty="0" err="1" smtClean="0"/>
              <a:t>di</a:t>
            </a:r>
            <a:r>
              <a:rPr lang="en-US" sz="2400" dirty="0" smtClean="0"/>
              <a:t> </a:t>
            </a:r>
            <a:r>
              <a:rPr lang="en-US" sz="2400" dirty="0" err="1" smtClean="0"/>
              <a:t>antaranya</a:t>
            </a:r>
            <a:r>
              <a:rPr lang="en-US" sz="2400" dirty="0" smtClean="0"/>
              <a:t> :  + (</a:t>
            </a:r>
            <a:r>
              <a:rPr lang="en-US" sz="2400" dirty="0" err="1" smtClean="0"/>
              <a:t>penjumlahan</a:t>
            </a:r>
            <a:r>
              <a:rPr lang="en-US" sz="2400" dirty="0" smtClean="0"/>
              <a:t>), - (</a:t>
            </a:r>
            <a:r>
              <a:rPr lang="en-US" sz="2400" dirty="0" err="1" smtClean="0"/>
              <a:t>pengurangan</a:t>
            </a:r>
            <a:r>
              <a:rPr lang="en-US" sz="2400" dirty="0" smtClean="0"/>
              <a:t>), * (</a:t>
            </a:r>
            <a:r>
              <a:rPr lang="en-US" sz="2400" dirty="0" err="1" smtClean="0"/>
              <a:t>perkalian</a:t>
            </a:r>
            <a:r>
              <a:rPr lang="en-US" sz="2400" dirty="0" smtClean="0"/>
              <a:t>), / (</a:t>
            </a:r>
            <a:r>
              <a:rPr lang="en-US" sz="2400" dirty="0" err="1" smtClean="0"/>
              <a:t>pembagian</a:t>
            </a:r>
            <a:r>
              <a:rPr lang="en-US" sz="2400" dirty="0" smtClean="0"/>
              <a:t>), % (</a:t>
            </a:r>
            <a:r>
              <a:rPr lang="en-US" sz="2400" dirty="0" err="1" smtClean="0"/>
              <a:t>sisa</a:t>
            </a:r>
            <a:r>
              <a:rPr lang="en-US" sz="2400" dirty="0" smtClean="0"/>
              <a:t> </a:t>
            </a:r>
            <a:r>
              <a:rPr lang="en-US" sz="2400" dirty="0" err="1" smtClean="0"/>
              <a:t>hasil</a:t>
            </a:r>
            <a:r>
              <a:rPr lang="en-US" sz="2400" dirty="0" smtClean="0"/>
              <a:t> </a:t>
            </a:r>
            <a:r>
              <a:rPr lang="en-US" sz="2400" dirty="0" err="1" smtClean="0"/>
              <a:t>bagi</a:t>
            </a:r>
            <a:r>
              <a:rPr lang="en-US" sz="2400" dirty="0" smtClean="0"/>
              <a:t>), ABS (x), ACOS (x), ASIN (x), ATAN (x), COS (x), CEILING (x), ROUND (x), </a:t>
            </a:r>
            <a:r>
              <a:rPr lang="en-US" sz="2400" dirty="0" err="1" smtClean="0"/>
              <a:t>dan</a:t>
            </a:r>
            <a:r>
              <a:rPr lang="en-US" sz="2400" dirty="0" smtClean="0"/>
              <a:t> lain </a:t>
            </a:r>
            <a:r>
              <a:rPr lang="en-US" sz="2400" dirty="0" err="1" smtClean="0"/>
              <a:t>sebagainya</a:t>
            </a:r>
            <a:r>
              <a:rPr lang="en-US" sz="2400" dirty="0" smtClean="0"/>
              <a:t>.</a:t>
            </a:r>
            <a:endParaRPr lang="en-US" sz="2400" dirty="0" smtClean="0"/>
          </a:p>
          <a:p>
            <a:pPr lvl="0" algn="just"/>
            <a:endParaRPr lang="en-US" sz="2000" dirty="0" smtClean="0"/>
          </a:p>
          <a:p>
            <a:pPr algn="just"/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0</TotalTime>
  <Words>3062</Words>
  <Application>WPS Presentation</Application>
  <PresentationFormat>On-screen Show (4:3)</PresentationFormat>
  <Paragraphs>86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7" baseType="lpstr">
      <vt:lpstr>Arial</vt:lpstr>
      <vt:lpstr>SimSun</vt:lpstr>
      <vt:lpstr>Wingdings</vt:lpstr>
      <vt:lpstr>Tw Cen MT</vt:lpstr>
      <vt:lpstr>Wingdings 3</vt:lpstr>
      <vt:lpstr>Tw Cen MT Condensed</vt:lpstr>
      <vt:lpstr>Microsoft YaHei</vt:lpstr>
      <vt:lpstr>Arial Unicode MS</vt:lpstr>
      <vt:lpstr>Calibri</vt:lpstr>
      <vt:lpstr>HY얕은샘물M</vt:lpstr>
      <vt:lpstr>Segoe Print</vt:lpstr>
      <vt:lpstr>Integral</vt:lpstr>
      <vt:lpstr>PENGENALAN SQL</vt:lpstr>
      <vt:lpstr>   Sejarah SQL</vt:lpstr>
      <vt:lpstr>Menurut penggunaannya, perintah-perintah SQL dapat dikelompokkan menjadi 2 bagian, yaitu : </vt:lpstr>
      <vt:lpstr>   Statemen SQL terbagi menjadi 3 bagian, yaitu : </vt:lpstr>
      <vt:lpstr>   Yang termasuk ke dalam kategori  DDL :</vt:lpstr>
      <vt:lpstr>   Yang termasuk ke dalam kategori DML :</vt:lpstr>
      <vt:lpstr>  Yang termasuk dalam kategori DCL :</vt:lpstr>
      <vt:lpstr>  Tipe Data pada MySql</vt:lpstr>
      <vt:lpstr>  FUNGSI SQL</vt:lpstr>
      <vt:lpstr>   Fungsi SQL</vt:lpstr>
      <vt:lpstr>   Tipe Data Angka (Numerik)</vt:lpstr>
      <vt:lpstr>  Tipe Data Teks (String) </vt:lpstr>
      <vt:lpstr>   Tipe Data Date</vt:lpstr>
      <vt:lpstr>   Tipe Data Blob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DEFINITION LANGUAGE</dc:title>
  <dc:creator>unindra</dc:creator>
  <cp:lastModifiedBy>LENOVO</cp:lastModifiedBy>
  <cp:revision>39</cp:revision>
  <dcterms:created xsi:type="dcterms:W3CDTF">2013-12-18T01:55:00Z</dcterms:created>
  <dcterms:modified xsi:type="dcterms:W3CDTF">2021-03-03T02:09:15Z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1033-11.2.0.9984</vt:lpwstr>
  </property>
</Properties>
</file>