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87" r:id="rId4"/>
    <p:sldId id="281" r:id="rId5"/>
    <p:sldId id="280" r:id="rId6"/>
    <p:sldId id="279" r:id="rId7"/>
    <p:sldId id="278" r:id="rId8"/>
    <p:sldId id="265" r:id="rId9"/>
    <p:sldId id="266" r:id="rId10"/>
    <p:sldId id="267" r:id="rId11"/>
    <p:sldId id="289" r:id="rId12"/>
    <p:sldId id="268" r:id="rId13"/>
    <p:sldId id="269" r:id="rId14"/>
    <p:sldId id="270" r:id="rId15"/>
    <p:sldId id="271" r:id="rId16"/>
    <p:sldId id="282" r:id="rId17"/>
    <p:sldId id="283" r:id="rId18"/>
    <p:sldId id="288" r:id="rId20"/>
    <p:sldId id="290" r:id="rId21"/>
    <p:sldId id="29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663E-DB5B-4312-86C6-D43CA7E3426F}" type="datetimeFigureOut">
              <a:rPr lang="id-ID" smtClean="0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83193-6F92-4674-9F56-5A9273CC6809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83193-6F92-4674-9F56-5A9273CC6809}" type="slidenum">
              <a:rPr lang="id-ID" smtClean="0"/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A011-F9BA-490D-A0DD-D9DA62522E70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7A4F98-15C7-4CA6-A235-226DD5CE024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ADA011-F9BA-490D-A0DD-D9DA62522E70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4770810"/>
            <a:ext cx="5791200" cy="1829761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DATA DEFINITION LANGUAGE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534" y="5894038"/>
            <a:ext cx="1668466" cy="544111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III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3505200" y="5638800"/>
            <a:ext cx="5029200" cy="7425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135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 panose="05040102010807070707"/>
              <a:buNone/>
              <a:defRPr/>
            </a:pPr>
            <a:r>
              <a:rPr kumimoji="0" lang="en-US" sz="27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Nilma</a:t>
            </a:r>
            <a:r>
              <a:rPr kumimoji="0" lang="id-ID" sz="27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id-ID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M.Kom</a:t>
            </a:r>
            <a:endParaRPr kumimoji="0" lang="en-US" sz="27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   Modifikasi Tabel</a:t>
            </a:r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6972" y="1371600"/>
            <a:ext cx="7290055" cy="4023360"/>
          </a:xfrm>
        </p:spPr>
        <p:txBody>
          <a:bodyPr/>
          <a:lstStyle/>
          <a:p>
            <a:r>
              <a:rPr lang="id-ID" b="1" dirty="0" smtClean="0"/>
              <a:t>Untuk meletakkan field diawal</a:t>
            </a:r>
            <a:r>
              <a:rPr lang="id-ID" dirty="0" smtClean="0"/>
              <a:t>, tambahkan sintaks first : ALTER TABLE namatabel ADD COLUMN namafield FIRST; </a:t>
            </a:r>
            <a:endParaRPr lang="id-ID" dirty="0" smtClean="0"/>
          </a:p>
          <a:p>
            <a:r>
              <a:rPr lang="id-ID" b="1" dirty="0" smtClean="0"/>
              <a:t>Untuk menyisipkan field setelah field tertentu</a:t>
            </a:r>
            <a:r>
              <a:rPr lang="id-ID" dirty="0" smtClean="0"/>
              <a:t>, tambahkan sintaks after : ALTER TABLE namatabel ADD COLUMN Fieldsisip CHAR(5) AFTER field;</a:t>
            </a:r>
            <a:endParaRPr lang="id-ID" dirty="0" smtClean="0"/>
          </a:p>
          <a:p>
            <a:r>
              <a:rPr lang="id-ID" b="1" dirty="0" smtClean="0"/>
              <a:t>Untuk membuat primary key pada field tertentu</a:t>
            </a:r>
            <a:r>
              <a:rPr lang="id-ID" dirty="0" smtClean="0"/>
              <a:t> : ALTER TABLE namatable MODIFY namafield tipedata PRIMARY KEY;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id-ID" dirty="0" smtClean="0">
                <a:solidFill>
                  <a:schemeClr val="bg1"/>
                </a:solidFill>
              </a:rPr>
              <a:t>   </a:t>
            </a:r>
            <a:r>
              <a:rPr lang="en-US" dirty="0" smtClean="0">
                <a:solidFill>
                  <a:schemeClr val="bg1"/>
                </a:solidFill>
              </a:rPr>
              <a:t>INDEX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239000" cy="4525963"/>
          </a:xfrm>
        </p:spPr>
        <p:txBody>
          <a:bodyPr/>
          <a:lstStyle/>
          <a:p>
            <a:pPr algn="just"/>
            <a:r>
              <a:rPr lang="en-US" dirty="0" smtClean="0"/>
              <a:t>Index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data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 </a:t>
            </a:r>
            <a:r>
              <a:rPr lang="en-US" dirty="0" err="1" smtClean="0"/>
              <a:t>Adanya</a:t>
            </a:r>
            <a:r>
              <a:rPr lang="en-US" dirty="0" smtClean="0"/>
              <a:t> index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field </a:t>
            </a:r>
            <a:r>
              <a:rPr lang="en-US" dirty="0" err="1" smtClean="0"/>
              <a:t>tabel</a:t>
            </a:r>
            <a:r>
              <a:rPr lang="en-US" dirty="0" smtClean="0"/>
              <a:t>,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otomatis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index,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diambilkan</a:t>
            </a:r>
            <a:r>
              <a:rPr lang="en-US" dirty="0" smtClean="0"/>
              <a:t> data yang </a:t>
            </a: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index,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>
                <a:solidFill>
                  <a:schemeClr val="bg1"/>
                </a:solidFill>
                <a:latin typeface="+mn-lt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Index 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315200" cy="45259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Membuat</a:t>
            </a:r>
            <a:r>
              <a:rPr lang="en-US" b="1" dirty="0" smtClean="0"/>
              <a:t> Index : </a:t>
            </a:r>
            <a:r>
              <a:rPr lang="en-US" dirty="0" smtClean="0"/>
              <a:t>CREATE INDEX </a:t>
            </a:r>
            <a:r>
              <a:rPr lang="en-US" dirty="0" err="1" smtClean="0"/>
              <a:t>nama_index</a:t>
            </a:r>
            <a:r>
              <a:rPr lang="en-US" dirty="0" smtClean="0"/>
              <a:t> ON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nama_table</a:t>
            </a:r>
            <a:r>
              <a:rPr lang="en-US" dirty="0" smtClean="0"/>
              <a:t>(field); </a:t>
            </a:r>
            <a:r>
              <a:rPr lang="en-US" dirty="0" err="1" smtClean="0"/>
              <a:t>Atau</a:t>
            </a:r>
            <a:r>
              <a:rPr lang="en-US" dirty="0" smtClean="0"/>
              <a:t> ALTER TABLE </a:t>
            </a:r>
            <a:r>
              <a:rPr lang="en-US" dirty="0" err="1" smtClean="0"/>
              <a:t>nama_table</a:t>
            </a:r>
            <a:r>
              <a:rPr lang="en-US" dirty="0" smtClean="0"/>
              <a:t> ADD index </a:t>
            </a:r>
            <a:r>
              <a:rPr lang="en-US" dirty="0" err="1" smtClean="0"/>
              <a:t>nama_index</a:t>
            </a:r>
            <a:r>
              <a:rPr lang="en-US" dirty="0" smtClean="0"/>
              <a:t>(field);</a:t>
            </a:r>
            <a:endParaRPr lang="en-US" dirty="0" smtClean="0"/>
          </a:p>
          <a:p>
            <a:r>
              <a:rPr lang="en-US" b="1" dirty="0" err="1" smtClean="0"/>
              <a:t>Menghapus</a:t>
            </a:r>
            <a:r>
              <a:rPr lang="en-US" b="1" dirty="0" smtClean="0"/>
              <a:t> Index : </a:t>
            </a:r>
            <a:r>
              <a:rPr lang="en-US" dirty="0" smtClean="0"/>
              <a:t>DROP INDEX </a:t>
            </a:r>
            <a:r>
              <a:rPr lang="en-US" dirty="0" err="1" smtClean="0"/>
              <a:t>nama_index</a:t>
            </a:r>
            <a:r>
              <a:rPr lang="en-US" dirty="0" smtClean="0"/>
              <a:t> ON </a:t>
            </a:r>
            <a:r>
              <a:rPr lang="en-US" dirty="0" err="1" smtClean="0"/>
              <a:t>nama_table</a:t>
            </a:r>
            <a:r>
              <a:rPr lang="en-US" dirty="0" smtClean="0"/>
              <a:t>; </a:t>
            </a:r>
            <a:r>
              <a:rPr lang="en-US" dirty="0" err="1" smtClean="0"/>
              <a:t>Atau</a:t>
            </a:r>
            <a:r>
              <a:rPr lang="en-US" dirty="0" smtClean="0"/>
              <a:t> ALTER TABLE </a:t>
            </a:r>
            <a:r>
              <a:rPr lang="en-US" dirty="0" err="1" smtClean="0"/>
              <a:t>nama_table</a:t>
            </a:r>
            <a:r>
              <a:rPr lang="en-US" dirty="0" smtClean="0"/>
              <a:t> DROP INDEX </a:t>
            </a:r>
            <a:r>
              <a:rPr lang="en-US" dirty="0" err="1" smtClean="0"/>
              <a:t>nama_index</a:t>
            </a:r>
            <a:r>
              <a:rPr lang="en-US" dirty="0" smtClean="0"/>
              <a:t>;</a:t>
            </a:r>
            <a:endParaRPr lang="en-US" dirty="0" smtClean="0"/>
          </a:p>
          <a:p>
            <a:pPr marL="342900" lvl="1" indent="-282575" defTabSz="406400">
              <a:buFont typeface="Wingdings" panose="05000000000000000000" pitchFamily="2" charset="2"/>
              <a:buChar char="q"/>
              <a:tabLst>
                <a:tab pos="287020" algn="l"/>
              </a:tabLst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id-ID" sz="3600" dirty="0" smtClean="0">
                <a:solidFill>
                  <a:schemeClr val="bg1"/>
                </a:solidFill>
              </a:rPr>
              <a:t>   </a:t>
            </a:r>
            <a:r>
              <a:rPr lang="en-US" sz="3600" dirty="0" err="1" smtClean="0">
                <a:solidFill>
                  <a:schemeClr val="bg1"/>
                </a:solidFill>
              </a:rPr>
              <a:t>Menghapus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id-ID" sz="3600" dirty="0" smtClean="0">
                <a:solidFill>
                  <a:schemeClr val="bg1"/>
                </a:solidFill>
              </a:rPr>
              <a:t>P</a:t>
            </a:r>
            <a:r>
              <a:rPr lang="en-US" sz="3600" dirty="0" err="1" smtClean="0">
                <a:solidFill>
                  <a:schemeClr val="bg1"/>
                </a:solidFill>
              </a:rPr>
              <a:t>rimary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id-ID" sz="3600" dirty="0" smtClean="0">
                <a:solidFill>
                  <a:schemeClr val="bg1"/>
                </a:solidFill>
              </a:rPr>
              <a:t>K</a:t>
            </a:r>
            <a:r>
              <a:rPr lang="en-US" sz="3600" dirty="0" err="1" smtClean="0">
                <a:solidFill>
                  <a:schemeClr val="bg1"/>
                </a:solidFill>
              </a:rPr>
              <a:t>ey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543800" cy="4953000"/>
          </a:xfrm>
        </p:spPr>
        <p:txBody>
          <a:bodyPr/>
          <a:lstStyle/>
          <a:p>
            <a:r>
              <a:rPr lang="en-US" dirty="0" smtClean="0"/>
              <a:t>ALTER TABLE </a:t>
            </a:r>
            <a:r>
              <a:rPr lang="en-US" dirty="0" err="1" smtClean="0"/>
              <a:t>nama_table</a:t>
            </a:r>
            <a:r>
              <a:rPr lang="en-US" dirty="0" smtClean="0"/>
              <a:t> DROP primary key, ADD primary key(no);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id-ID" dirty="0" smtClean="0"/>
              <a:t>Contoh: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62000" y="2590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id-ID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VIEW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err="1" smtClean="0"/>
              <a:t>Membuat</a:t>
            </a:r>
            <a:r>
              <a:rPr lang="en-US" b="1" dirty="0" smtClean="0"/>
              <a:t> View : </a:t>
            </a:r>
            <a:r>
              <a:rPr lang="en-US" dirty="0" smtClean="0"/>
              <a:t>CREATE VIEW </a:t>
            </a:r>
            <a:r>
              <a:rPr lang="en-US" dirty="0" err="1" smtClean="0"/>
              <a:t>view_name</a:t>
            </a:r>
            <a:r>
              <a:rPr lang="en-US" dirty="0" smtClean="0"/>
              <a:t>[(column1,column2,…)] AS SELECT statement 	FROM </a:t>
            </a:r>
            <a:r>
              <a:rPr lang="en-US" dirty="0" err="1" smtClean="0"/>
              <a:t>table_name</a:t>
            </a:r>
            <a:r>
              <a:rPr lang="en-US" dirty="0" smtClean="0"/>
              <a:t> [with check option];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err="1" smtClean="0"/>
              <a:t>Memperoleh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pada</a:t>
            </a:r>
            <a:r>
              <a:rPr lang="en-US" b="1" dirty="0" smtClean="0"/>
              <a:t> View : </a:t>
            </a:r>
            <a:r>
              <a:rPr lang="en-US" dirty="0" smtClean="0"/>
              <a:t>View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err="1" smtClean="0"/>
              <a:t>Mengubah</a:t>
            </a:r>
            <a:r>
              <a:rPr lang="en-US" b="1" dirty="0" smtClean="0"/>
              <a:t> View : </a:t>
            </a:r>
            <a:r>
              <a:rPr lang="en-US" dirty="0" smtClean="0"/>
              <a:t>ALTER VIEW </a:t>
            </a:r>
            <a:r>
              <a:rPr lang="en-US" dirty="0" err="1" smtClean="0"/>
              <a:t>mhs</a:t>
            </a:r>
            <a:r>
              <a:rPr lang="en-US" dirty="0" smtClean="0"/>
              <a:t> 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npm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FROM </a:t>
            </a:r>
            <a:r>
              <a:rPr lang="en-US" dirty="0" err="1" smtClean="0"/>
              <a:t>mahasiswa</a:t>
            </a:r>
            <a:r>
              <a:rPr lang="en-US" dirty="0" smtClean="0"/>
              <a:t>;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err="1" smtClean="0"/>
              <a:t>Menghapus</a:t>
            </a:r>
            <a:r>
              <a:rPr lang="en-US" b="1" dirty="0" smtClean="0"/>
              <a:t> View : </a:t>
            </a:r>
            <a:r>
              <a:rPr lang="en-US" dirty="0" smtClean="0"/>
              <a:t>DROP VIEW </a:t>
            </a:r>
            <a:r>
              <a:rPr lang="en-US" dirty="0" err="1" smtClean="0"/>
              <a:t>nama_view</a:t>
            </a:r>
            <a:r>
              <a:rPr lang="en-US" dirty="0" smtClean="0"/>
              <a:t>;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 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914400"/>
            <a:ext cx="8001000" cy="5092891"/>
          </a:xfrm>
        </p:spPr>
        <p:txBody>
          <a:bodyPr/>
          <a:lstStyle/>
          <a:p>
            <a:r>
              <a:rPr lang="id-ID" dirty="0" smtClean="0"/>
              <a:t>Buat Database dengan nama Latihan1</a:t>
            </a:r>
            <a:endParaRPr lang="id-ID" dirty="0" smtClean="0"/>
          </a:p>
          <a:p>
            <a:pPr lvl="1"/>
            <a:r>
              <a:rPr lang="id-ID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Database Latihan1;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id-ID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Show database latihan1;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id-ID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 latihan1;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id-ID" dirty="0" smtClean="0"/>
          </a:p>
          <a:p>
            <a:pPr lvl="1"/>
            <a:endParaRPr lang="id-ID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66850" y="2514600"/>
            <a:ext cx="64389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90600"/>
            <a:ext cx="7848600" cy="5092891"/>
          </a:xfrm>
        </p:spPr>
        <p:txBody>
          <a:bodyPr/>
          <a:lstStyle/>
          <a:p>
            <a:r>
              <a:rPr lang="id-ID" dirty="0" smtClean="0"/>
              <a:t>Buatlah tabel Mahasiswa dengan field NPM, Nama, Alamat, Jen_Kel, TglLahir, dan Prodi)!</a:t>
            </a:r>
            <a:endParaRPr lang="id-ID" dirty="0" smtClean="0"/>
          </a:p>
          <a:p>
            <a:r>
              <a:rPr lang="id-ID" dirty="0" smtClean="0"/>
              <a:t>CREATE table MAHASISWA (NPM varchar(12), Nama varchar(20), Alamat varchar(15), Jen_Kel char(1), TglLahir date, Prodi varchar(20));</a:t>
            </a:r>
            <a:endParaRPr lang="id-ID" dirty="0" smtClean="0"/>
          </a:p>
          <a:p>
            <a:endParaRPr lang="id-ID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200" y="3352800"/>
            <a:ext cx="7627122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3992563"/>
          </a:xfrm>
        </p:spPr>
        <p:txBody>
          <a:bodyPr/>
          <a:lstStyle/>
          <a:p>
            <a:r>
              <a:rPr lang="id-ID" dirty="0" smtClean="0"/>
              <a:t>Rubahlah field Jen_Kel menjadi JnsKel pada Tabel Mahasiswa!</a:t>
            </a:r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r>
              <a:rPr lang="id-ID" dirty="0" smtClean="0"/>
              <a:t>Hapuslah field Prodi pada tabel mahasiswa!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19200" y="1905000"/>
            <a:ext cx="6172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657600"/>
            <a:ext cx="5486400" cy="222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 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4297363"/>
          </a:xfrm>
        </p:spPr>
        <p:txBody>
          <a:bodyPr/>
          <a:lstStyle/>
          <a:p>
            <a:r>
              <a:rPr lang="id-ID" dirty="0" smtClean="0"/>
              <a:t>Rubahlan size kolom nama pada tabel Mahasiswa!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66800" y="1905000"/>
            <a:ext cx="7086600" cy="314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   Latihan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7696200" cy="4297363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id-ID" dirty="0" smtClean="0"/>
              <a:t>Buat </a:t>
            </a:r>
            <a:r>
              <a:rPr lang="id-ID" dirty="0" smtClean="0"/>
              <a:t>tabel dengan nama NILAI dengan field NPM, KodeMK, UTS, UAS</a:t>
            </a:r>
            <a:endParaRPr lang="id-ID" dirty="0" smtClean="0"/>
          </a:p>
          <a:p>
            <a:r>
              <a:rPr lang="en-US" dirty="0" smtClean="0"/>
              <a:t>2. </a:t>
            </a:r>
            <a:r>
              <a:rPr lang="id-ID" dirty="0" smtClean="0"/>
              <a:t>Buat </a:t>
            </a:r>
            <a:r>
              <a:rPr lang="id-ID" dirty="0" smtClean="0"/>
              <a:t>tabel dengan nama MATAKULIAH dengan field Kd_MK, 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id-ID" dirty="0" smtClean="0"/>
              <a:t>Nama_MK</a:t>
            </a:r>
            <a:r>
              <a:rPr lang="id-ID" dirty="0" smtClean="0"/>
              <a:t>, SKS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id-ID" sz="2800" dirty="0" smtClean="0"/>
              <a:t>    </a:t>
            </a:r>
            <a:r>
              <a:rPr lang="en-US" sz="2800" dirty="0" smtClean="0"/>
              <a:t>Yang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 DDL 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972" y="1600200"/>
            <a:ext cx="7290055" cy="4023360"/>
          </a:xfrm>
        </p:spPr>
        <p:txBody>
          <a:bodyPr/>
          <a:lstStyle/>
          <a:p>
            <a:r>
              <a:rPr lang="en-US" dirty="0" smtClean="0"/>
              <a:t>CREATE DATABASE	</a:t>
            </a:r>
            <a:endParaRPr lang="en-US" dirty="0" smtClean="0"/>
          </a:p>
          <a:p>
            <a:r>
              <a:rPr lang="en-US" dirty="0" smtClean="0"/>
              <a:t>DROP DATABASE</a:t>
            </a:r>
            <a:endParaRPr lang="en-US" dirty="0" smtClean="0"/>
          </a:p>
          <a:p>
            <a:r>
              <a:rPr lang="en-US" dirty="0" smtClean="0"/>
              <a:t>CREATE TABLE		</a:t>
            </a:r>
            <a:endParaRPr lang="en-US" dirty="0" smtClean="0"/>
          </a:p>
          <a:p>
            <a:r>
              <a:rPr lang="en-US" dirty="0" smtClean="0"/>
              <a:t>DROP TABLE		</a:t>
            </a:r>
            <a:endParaRPr lang="en-US" dirty="0" smtClean="0"/>
          </a:p>
          <a:p>
            <a:r>
              <a:rPr lang="en-US" dirty="0" smtClean="0"/>
              <a:t>ALTER TABLE</a:t>
            </a:r>
            <a:endParaRPr lang="en-US" dirty="0" smtClean="0"/>
          </a:p>
          <a:p>
            <a:r>
              <a:rPr lang="en-US" dirty="0" smtClean="0"/>
              <a:t>CREATE INDEX		</a:t>
            </a:r>
            <a:endParaRPr lang="en-US" dirty="0" smtClean="0"/>
          </a:p>
          <a:p>
            <a:r>
              <a:rPr lang="en-US" dirty="0" smtClean="0"/>
              <a:t>DROP INDEX</a:t>
            </a:r>
            <a:endParaRPr lang="en-US" dirty="0" smtClean="0"/>
          </a:p>
          <a:p>
            <a:r>
              <a:rPr lang="en-US" dirty="0" smtClean="0"/>
              <a:t>CREATE VIEW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276600" y="5791200"/>
            <a:ext cx="29718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 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dirty="0" smtClean="0"/>
              <a:t>  </a:t>
            </a:r>
            <a:r>
              <a:rPr lang="id-ID" sz="4000" dirty="0" smtClean="0"/>
              <a:t>Data Definition Language</a:t>
            </a:r>
            <a:endParaRPr lang="id-ID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9600" y="1447800"/>
            <a:ext cx="8382000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id-ID" sz="2400" dirty="0" smtClean="0"/>
              <a:t>   </a:t>
            </a:r>
            <a:r>
              <a:rPr lang="en-US" sz="2400" dirty="0" err="1" smtClean="0"/>
              <a:t>Perintah-perintah</a:t>
            </a:r>
            <a:r>
              <a:rPr lang="en-US" sz="2400" dirty="0" smtClean="0"/>
              <a:t> DDL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, </a:t>
            </a:r>
            <a:r>
              <a:rPr lang="en-US" sz="2400" dirty="0" err="1" smtClean="0"/>
              <a:t>penghapusan</a:t>
            </a:r>
            <a:r>
              <a:rPr lang="en-US" sz="2400" dirty="0" smtClean="0"/>
              <a:t>, </a:t>
            </a:r>
            <a:r>
              <a:rPr lang="id-ID" sz="2400" dirty="0" smtClean="0"/>
              <a:t>  </a:t>
            </a:r>
            <a:br>
              <a:rPr lang="id-ID" sz="2400" dirty="0" smtClean="0"/>
            </a:br>
            <a:r>
              <a:rPr lang="id-ID" sz="2400" dirty="0" smtClean="0"/>
              <a:t>   </a:t>
            </a:r>
            <a:r>
              <a:rPr lang="en-US" sz="2400" dirty="0" err="1" smtClean="0"/>
              <a:t>pengaktifan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database :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077200" cy="4525963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err="1" smtClean="0"/>
              <a:t>Membuat</a:t>
            </a:r>
            <a:r>
              <a:rPr lang="en-US" sz="2400" b="1" dirty="0" smtClean="0"/>
              <a:t> Database </a:t>
            </a:r>
            <a:r>
              <a:rPr lang="en-US" sz="2400" dirty="0" smtClean="0">
                <a:sym typeface="Wingdings" panose="05000000000000000000"/>
              </a:rPr>
              <a:t></a:t>
            </a:r>
            <a:r>
              <a:rPr lang="en-US" sz="2400" dirty="0" smtClean="0"/>
              <a:t> CREATE DATABASE </a:t>
            </a:r>
            <a:r>
              <a:rPr lang="en-US" sz="2400" dirty="0" err="1" smtClean="0"/>
              <a:t>nama_database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b="1" dirty="0" err="1" smtClean="0"/>
              <a:t>Menampilkan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Seluruh</a:t>
            </a:r>
            <a:r>
              <a:rPr lang="en-US" sz="2400" b="1" dirty="0" smtClean="0"/>
              <a:t> Database </a:t>
            </a:r>
            <a:r>
              <a:rPr lang="en-US" sz="2400" dirty="0" smtClean="0">
                <a:sym typeface="Wingdings" panose="05000000000000000000"/>
              </a:rPr>
              <a:t></a:t>
            </a:r>
            <a:r>
              <a:rPr lang="en-US" sz="2400" dirty="0" smtClean="0"/>
              <a:t> SHOW DATABASE</a:t>
            </a:r>
            <a:r>
              <a:rPr lang="id-ID" sz="2400" dirty="0" smtClean="0"/>
              <a:t>S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b="1" dirty="0" err="1" smtClean="0"/>
              <a:t>Mengaktifkan</a:t>
            </a:r>
            <a:r>
              <a:rPr lang="en-US" sz="2400" b="1" dirty="0" smtClean="0"/>
              <a:t> Database </a:t>
            </a:r>
            <a:r>
              <a:rPr lang="en-US" sz="2400" b="1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Use </a:t>
            </a:r>
            <a:r>
              <a:rPr lang="en-US" sz="2400" dirty="0" err="1" smtClean="0"/>
              <a:t>name_database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en-US" sz="2400" b="1" dirty="0" err="1" smtClean="0"/>
              <a:t>Menghapus</a:t>
            </a:r>
            <a:r>
              <a:rPr lang="en-US" sz="2400" b="1" dirty="0" smtClean="0"/>
              <a:t> Database </a:t>
            </a:r>
            <a:r>
              <a:rPr lang="en-US" sz="2400" b="1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DROP DATABASE </a:t>
            </a:r>
            <a:r>
              <a:rPr lang="en-US" sz="2400" dirty="0" err="1" smtClean="0"/>
              <a:t>nama_database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endParaRPr lang="en-US" sz="2400" dirty="0" smtClean="0"/>
          </a:p>
          <a:p>
            <a:pPr lvl="0"/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lvl="0"/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   Database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990600"/>
            <a:ext cx="7924800" cy="4525963"/>
          </a:xfrm>
        </p:spPr>
        <p:txBody>
          <a:bodyPr/>
          <a:lstStyle/>
          <a:p>
            <a:r>
              <a:rPr lang="id-ID" dirty="0" smtClean="0"/>
              <a:t>Membuat database :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		</a:t>
            </a:r>
            <a:r>
              <a:rPr lang="id-ID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database Latihan1;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d-ID" dirty="0" smtClean="0">
                <a:cs typeface="Courier New" panose="02070309020205020404" pitchFamily="49" charset="0"/>
              </a:rPr>
              <a:t>Melihat database yang telah dibuat :</a:t>
            </a:r>
            <a:endParaRPr lang="id-ID" dirty="0" smtClean="0">
              <a:cs typeface="Courier New" panose="02070309020205020404" pitchFamily="49" charset="0"/>
            </a:endParaRPr>
          </a:p>
          <a:p>
            <a:pPr>
              <a:buNone/>
            </a:pPr>
            <a:r>
              <a:rPr lang="id-ID" dirty="0" smtClean="0">
                <a:cs typeface="Courier New" panose="02070309020205020404" pitchFamily="49" charset="0"/>
              </a:rPr>
              <a:t>		</a:t>
            </a:r>
            <a:r>
              <a:rPr lang="id-ID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show databases;</a:t>
            </a:r>
            <a:endParaRPr lang="id-ID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id-ID" dirty="0">
              <a:cs typeface="Courier New" panose="02070309020205020404" pitchFamily="49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47800" y="2895600"/>
            <a:ext cx="6248400" cy="33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/>
            <a:r>
              <a:rPr lang="id-ID" dirty="0" smtClean="0"/>
              <a:t>  </a:t>
            </a:r>
            <a:r>
              <a:rPr lang="en-US" dirty="0" smtClean="0"/>
              <a:t>TABEL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4525963"/>
          </a:xfrm>
        </p:spPr>
        <p:txBody>
          <a:bodyPr/>
          <a:lstStyle/>
          <a:p>
            <a:pPr algn="just"/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media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relasional</a:t>
            </a:r>
            <a:r>
              <a:rPr lang="en-US" dirty="0" smtClean="0"/>
              <a:t> </a:t>
            </a:r>
            <a:r>
              <a:rPr lang="en-US" dirty="0" err="1" smtClean="0"/>
              <a:t>antartabel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field </a:t>
            </a:r>
            <a:r>
              <a:rPr lang="en-US" dirty="0" err="1" smtClean="0"/>
              <a:t>dan</a:t>
            </a:r>
            <a:r>
              <a:rPr lang="en-US" dirty="0" smtClean="0"/>
              <a:t> record.</a:t>
            </a:r>
            <a:endParaRPr lang="en-US" dirty="0" smtClean="0"/>
          </a:p>
          <a:p>
            <a:pPr algn="just"/>
            <a:r>
              <a:rPr lang="en-US" dirty="0" smtClean="0"/>
              <a:t>Field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data, size record,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 Record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data yang </a:t>
            </a:r>
            <a:r>
              <a:rPr lang="en-US" dirty="0" err="1" smtClean="0"/>
              <a:t>tersusun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per </a:t>
            </a:r>
            <a:r>
              <a:rPr lang="en-US" dirty="0" err="1" smtClean="0"/>
              <a:t>baris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   </a:t>
            </a:r>
            <a:r>
              <a:rPr lang="en-US" dirty="0" err="1" smtClean="0"/>
              <a:t>Tabel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525963"/>
          </a:xfrm>
        </p:spPr>
        <p:txBody>
          <a:bodyPr>
            <a:normAutofit/>
          </a:bodyPr>
          <a:lstStyle/>
          <a:p>
            <a:pPr marL="292100" lvl="1" indent="-282575">
              <a:buFont typeface="Wingdings" panose="05000000000000000000" pitchFamily="2" charset="2"/>
              <a:buChar char="Ø"/>
            </a:pPr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r>
              <a:rPr lang="en-US" b="1" dirty="0" smtClean="0"/>
              <a:t> </a:t>
            </a:r>
            <a:endParaRPr lang="id-ID" dirty="0" smtClean="0">
              <a:sym typeface="Wingdings" panose="05000000000000000000"/>
            </a:endParaRPr>
          </a:p>
          <a:p>
            <a:pPr marL="292100" lvl="1" indent="-282575">
              <a:buNone/>
            </a:pPr>
            <a:r>
              <a:rPr lang="id-ID" dirty="0" smtClean="0">
                <a:sym typeface="Wingdings" panose="05000000000000000000"/>
              </a:rPr>
              <a:t>    </a:t>
            </a:r>
            <a:r>
              <a:rPr lang="en-US" dirty="0" smtClean="0"/>
              <a:t>CREATE TABLE </a:t>
            </a:r>
            <a:r>
              <a:rPr lang="en-US" dirty="0" err="1" smtClean="0"/>
              <a:t>nama_table</a:t>
            </a:r>
            <a:r>
              <a:rPr lang="en-US" dirty="0" smtClean="0"/>
              <a:t>(field1 </a:t>
            </a:r>
            <a:r>
              <a:rPr lang="en-US" dirty="0" err="1" smtClean="0"/>
              <a:t>tipe</a:t>
            </a:r>
            <a:r>
              <a:rPr lang="en-US" dirty="0" smtClean="0"/>
              <a:t>(size),…);</a:t>
            </a:r>
            <a:endParaRPr lang="en-US" dirty="0" smtClean="0"/>
          </a:p>
          <a:p>
            <a:pPr marL="292100" lvl="1" indent="-282575">
              <a:buFont typeface="Wingdings" panose="05000000000000000000" pitchFamily="2" charset="2"/>
              <a:buChar char="Ø"/>
            </a:pPr>
            <a:r>
              <a:rPr lang="en-US" b="1" dirty="0" err="1" smtClean="0"/>
              <a:t>Menghapus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endParaRPr lang="id-ID" b="1" dirty="0" smtClean="0">
              <a:sym typeface="Wingdings" panose="05000000000000000000" pitchFamily="2" charset="2"/>
            </a:endParaRPr>
          </a:p>
          <a:p>
            <a:pPr marL="292100" lvl="1" indent="-282575">
              <a:buNone/>
            </a:pPr>
            <a:r>
              <a:rPr lang="id-ID" b="1" dirty="0" smtClean="0">
                <a:sym typeface="Wingdings" panose="05000000000000000000" pitchFamily="2" charset="2"/>
              </a:rPr>
              <a:t>    </a:t>
            </a:r>
            <a:r>
              <a:rPr lang="en-US" dirty="0" smtClean="0"/>
              <a:t>DROP TABLE </a:t>
            </a:r>
            <a:r>
              <a:rPr lang="en-US" dirty="0" err="1" smtClean="0"/>
              <a:t>nama_table</a:t>
            </a:r>
            <a:r>
              <a:rPr lang="en-US" dirty="0" smtClean="0"/>
              <a:t>;</a:t>
            </a:r>
            <a:endParaRPr lang="en-US" dirty="0" smtClean="0"/>
          </a:p>
          <a:p>
            <a:pPr marL="292100" lvl="1" indent="-282575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92100" lvl="1" indent="-282575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4000" b="1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en-US" sz="4000" b="1" dirty="0" err="1" smtClean="0">
                <a:solidFill>
                  <a:schemeClr val="bg1"/>
                </a:solidFill>
                <a:latin typeface="+mn-lt"/>
              </a:rPr>
              <a:t>Memodifikasi</a:t>
            </a:r>
            <a:r>
              <a:rPr lang="en-US" sz="40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+mn-lt"/>
              </a:rPr>
              <a:t>Tabel</a:t>
            </a:r>
            <a:r>
              <a:rPr lang="en-US" sz="4000" b="1" dirty="0">
                <a:solidFill>
                  <a:schemeClr val="bg1"/>
                </a:solidFill>
                <a:latin typeface="+mn-lt"/>
              </a:rPr>
              <a:t> </a:t>
            </a:r>
            <a:endParaRPr lang="en-US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848600" cy="4525963"/>
          </a:xfrm>
        </p:spPr>
        <p:txBody>
          <a:bodyPr>
            <a:noAutofit/>
          </a:bodyPr>
          <a:lstStyle/>
          <a:p>
            <a:r>
              <a:rPr lang="en-US" sz="2600" b="1" dirty="0" err="1" smtClean="0"/>
              <a:t>Menambahkan</a:t>
            </a:r>
            <a:r>
              <a:rPr lang="en-US" sz="2600" b="1" dirty="0" smtClean="0"/>
              <a:t> Field : </a:t>
            </a:r>
            <a:r>
              <a:rPr lang="en-US" sz="2600" dirty="0" smtClean="0"/>
              <a:t>ALTER TABLE </a:t>
            </a:r>
            <a:r>
              <a:rPr lang="en-US" sz="2600" dirty="0" err="1" smtClean="0"/>
              <a:t>nama_table</a:t>
            </a:r>
            <a:r>
              <a:rPr lang="en-US" sz="2600" dirty="0" smtClean="0"/>
              <a:t> ADD Column field </a:t>
            </a:r>
            <a:r>
              <a:rPr lang="en-US" sz="2600" dirty="0" err="1" smtClean="0"/>
              <a:t>tipe</a:t>
            </a:r>
            <a:r>
              <a:rPr lang="en-US" sz="2600" dirty="0" smtClean="0"/>
              <a:t>(size);</a:t>
            </a:r>
            <a:endParaRPr lang="en-US" sz="2600" dirty="0" smtClean="0"/>
          </a:p>
          <a:p>
            <a:r>
              <a:rPr lang="en-US" sz="2600" b="1" dirty="0" err="1" smtClean="0"/>
              <a:t>Mengganti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Nama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Tipe</a:t>
            </a:r>
            <a:r>
              <a:rPr lang="en-US" sz="2600" b="1" dirty="0" smtClean="0"/>
              <a:t> Data,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Size Field : </a:t>
            </a:r>
            <a:r>
              <a:rPr lang="en-US" sz="2600" dirty="0" smtClean="0"/>
              <a:t>ALTER TABLE </a:t>
            </a:r>
            <a:r>
              <a:rPr lang="en-US" sz="2600" dirty="0" err="1" smtClean="0"/>
              <a:t>nama_table</a:t>
            </a:r>
            <a:r>
              <a:rPr lang="en-US" sz="2600" dirty="0" smtClean="0"/>
              <a:t> CHANGE </a:t>
            </a:r>
            <a:r>
              <a:rPr lang="en-US" sz="2600" dirty="0" err="1" smtClean="0"/>
              <a:t>old_field</a:t>
            </a:r>
            <a:r>
              <a:rPr lang="en-US" sz="2600" dirty="0" smtClean="0"/>
              <a:t> </a:t>
            </a:r>
            <a:r>
              <a:rPr lang="en-US" sz="2600" dirty="0" err="1" smtClean="0"/>
              <a:t>new_field</a:t>
            </a:r>
            <a:r>
              <a:rPr lang="en-US" sz="2600" dirty="0" smtClean="0"/>
              <a:t> </a:t>
            </a:r>
            <a:r>
              <a:rPr lang="en-US" sz="2600" dirty="0" err="1" smtClean="0"/>
              <a:t>tipe</a:t>
            </a:r>
            <a:r>
              <a:rPr lang="en-US" sz="2600" dirty="0" smtClean="0"/>
              <a:t>(size);</a:t>
            </a:r>
            <a:endParaRPr lang="id-ID" sz="2600" dirty="0" smtClean="0"/>
          </a:p>
          <a:p>
            <a:r>
              <a:rPr lang="id-ID" sz="2600" b="1" dirty="0" smtClean="0"/>
              <a:t>Mengganti Tipe Data Field</a:t>
            </a:r>
            <a:r>
              <a:rPr lang="id-ID" sz="2600" dirty="0" smtClean="0"/>
              <a:t> : ALTER TABLE</a:t>
            </a:r>
            <a:endParaRPr lang="id-ID" sz="2600" dirty="0" smtClean="0"/>
          </a:p>
          <a:p>
            <a:pPr marL="548640" lvl="2" indent="-41148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id-ID" sz="2600" dirty="0" smtClean="0"/>
              <a:t>  </a:t>
            </a:r>
            <a:r>
              <a:rPr lang="en-US" sz="2600" dirty="0" err="1" smtClean="0"/>
              <a:t>nama_table</a:t>
            </a:r>
            <a:r>
              <a:rPr lang="en-US" sz="2600" dirty="0" smtClean="0"/>
              <a:t> MODIFY field </a:t>
            </a:r>
            <a:r>
              <a:rPr lang="en-US" sz="2600" dirty="0" err="1" smtClean="0"/>
              <a:t>new_tipe</a:t>
            </a:r>
            <a:r>
              <a:rPr lang="en-US" sz="2600" dirty="0" smtClean="0"/>
              <a:t>(size);</a:t>
            </a:r>
            <a:endParaRPr lang="en-US" sz="2600" dirty="0" smtClean="0"/>
          </a:p>
          <a:p>
            <a:r>
              <a:rPr lang="en-US" sz="2600" b="1" dirty="0" err="1" smtClean="0"/>
              <a:t>Menghapus</a:t>
            </a:r>
            <a:r>
              <a:rPr lang="en-US" sz="2600" b="1" dirty="0" smtClean="0"/>
              <a:t> Field</a:t>
            </a:r>
            <a:r>
              <a:rPr lang="id-ID" sz="2600" b="1" dirty="0" smtClean="0"/>
              <a:t>/Kolom</a:t>
            </a:r>
            <a:r>
              <a:rPr lang="en-US" sz="2600" b="1" dirty="0" smtClean="0"/>
              <a:t> : </a:t>
            </a:r>
            <a:r>
              <a:rPr lang="en-US" sz="2600" dirty="0" smtClean="0"/>
              <a:t>ALTER TABLE </a:t>
            </a:r>
            <a:r>
              <a:rPr lang="en-US" sz="2600" dirty="0" err="1" smtClean="0"/>
              <a:t>nama_table</a:t>
            </a:r>
            <a:r>
              <a:rPr lang="en-US" sz="2600" dirty="0" smtClean="0"/>
              <a:t> DROP field;</a:t>
            </a: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 lvl="0"/>
            <a:endParaRPr lang="en-US" sz="2600" dirty="0" smtClean="0"/>
          </a:p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 algn="l"/>
            <a:r>
              <a:rPr lang="id-ID" sz="3600" b="1" dirty="0" smtClean="0">
                <a:solidFill>
                  <a:schemeClr val="bg1"/>
                </a:solidFill>
                <a:latin typeface="+mn-lt"/>
              </a:rPr>
              <a:t>   </a:t>
            </a:r>
            <a:r>
              <a:rPr lang="en-US" sz="3600" b="1" dirty="0" err="1" smtClean="0">
                <a:solidFill>
                  <a:schemeClr val="bg1"/>
                </a:solidFill>
                <a:latin typeface="+mn-lt"/>
              </a:rPr>
              <a:t>Modifikasi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+mn-lt"/>
              </a:rPr>
              <a:t>Tabel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452596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/>
              <a:t>Menampilkan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r>
              <a:rPr lang="en-US" b="1" dirty="0" smtClean="0"/>
              <a:t> :</a:t>
            </a:r>
            <a:r>
              <a:rPr lang="id-ID" b="1" dirty="0" smtClean="0"/>
              <a:t> </a:t>
            </a:r>
            <a:r>
              <a:rPr lang="en-US" dirty="0" smtClean="0"/>
              <a:t>DESC </a:t>
            </a:r>
            <a:r>
              <a:rPr lang="en-US" dirty="0" err="1" smtClean="0"/>
              <a:t>nama_table</a:t>
            </a:r>
            <a:r>
              <a:rPr lang="en-US" dirty="0" smtClean="0"/>
              <a:t>;</a:t>
            </a:r>
            <a:endParaRPr lang="id-ID" dirty="0" smtClean="0"/>
          </a:p>
          <a:p>
            <a:pPr algn="just"/>
            <a:r>
              <a:rPr lang="en-US" sz="2800" b="1" dirty="0" err="1" smtClean="0"/>
              <a:t>Menampilkan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Seluruh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Tabel</a:t>
            </a:r>
            <a:r>
              <a:rPr lang="en-US" sz="2800" b="1" dirty="0" smtClean="0"/>
              <a:t> : </a:t>
            </a:r>
            <a:r>
              <a:rPr lang="en-US" sz="2800" dirty="0" smtClean="0"/>
              <a:t>SHOW TABLES</a:t>
            </a:r>
            <a:endParaRPr lang="id-ID" sz="2800" dirty="0" smtClean="0"/>
          </a:p>
          <a:p>
            <a:pPr algn="just"/>
            <a:r>
              <a:rPr lang="en-US" b="1" dirty="0" err="1" smtClean="0"/>
              <a:t>Menghapus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r>
              <a:rPr lang="en-US" b="1" dirty="0" smtClean="0"/>
              <a:t> : </a:t>
            </a:r>
            <a:r>
              <a:rPr lang="en-US" dirty="0" smtClean="0"/>
              <a:t>DROP TABLE </a:t>
            </a:r>
            <a:r>
              <a:rPr lang="en-US" dirty="0" err="1" smtClean="0"/>
              <a:t>nama_tabel</a:t>
            </a:r>
            <a:r>
              <a:rPr lang="en-US" dirty="0" smtClean="0"/>
              <a:t>;</a:t>
            </a:r>
            <a:endParaRPr lang="id-ID" dirty="0" smtClean="0"/>
          </a:p>
          <a:p>
            <a:pPr marL="365760" lvl="1" indent="-255905" algn="just">
              <a:spcBef>
                <a:spcPts val="400"/>
              </a:spcBef>
              <a:buSzPct val="68000"/>
              <a:buFont typeface="Wingdings 3" panose="05040102010807070707"/>
              <a:buChar char=""/>
            </a:pPr>
            <a:r>
              <a:rPr lang="en-US" sz="2800" b="1" dirty="0" err="1" smtClean="0"/>
              <a:t>Mengganti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Tabel</a:t>
            </a:r>
            <a:r>
              <a:rPr lang="en-US" sz="2800" b="1" dirty="0" smtClean="0"/>
              <a:t>: </a:t>
            </a:r>
            <a:r>
              <a:rPr lang="en-US" sz="2800" dirty="0" smtClean="0"/>
              <a:t>ALTER TABLE </a:t>
            </a:r>
            <a:r>
              <a:rPr lang="en-US" sz="2800" dirty="0" err="1" smtClean="0"/>
              <a:t>old_table_name</a:t>
            </a:r>
            <a:r>
              <a:rPr lang="en-US" sz="2800" dirty="0" smtClean="0"/>
              <a:t> </a:t>
            </a:r>
            <a:r>
              <a:rPr lang="id-ID" sz="2800" dirty="0" smtClean="0"/>
              <a:t>RENAME</a:t>
            </a:r>
            <a:r>
              <a:rPr lang="en-US" sz="2800" dirty="0" smtClean="0"/>
              <a:t> </a:t>
            </a:r>
            <a:r>
              <a:rPr lang="en-US" sz="2800" dirty="0" err="1" smtClean="0"/>
              <a:t>new_table_name</a:t>
            </a:r>
            <a:r>
              <a:rPr lang="en-US" sz="2800" dirty="0" smtClean="0"/>
              <a:t>;</a:t>
            </a:r>
            <a:endParaRPr lang="id-ID" sz="2800" dirty="0" smtClean="0"/>
          </a:p>
          <a:p>
            <a:pPr marL="365760" lvl="1" indent="-255905" algn="just">
              <a:spcBef>
                <a:spcPts val="400"/>
              </a:spcBef>
              <a:buSzPct val="68000"/>
              <a:buFont typeface="Wingdings 3" panose="05040102010807070707"/>
              <a:buChar char=""/>
            </a:pPr>
            <a:r>
              <a:rPr lang="id-ID" sz="2800" b="1" dirty="0" smtClean="0"/>
              <a:t>Menambah Kolom pada tabel</a:t>
            </a:r>
            <a:r>
              <a:rPr lang="id-ID" sz="2800" dirty="0" smtClean="0"/>
              <a:t> : ALTER TABLE namatabel ADD fieldbaru tipe;</a:t>
            </a:r>
            <a:endParaRPr lang="id-ID" sz="2800" dirty="0" smtClean="0"/>
          </a:p>
          <a:p>
            <a:pPr marL="365760" lvl="1" indent="-255905" algn="just">
              <a:spcBef>
                <a:spcPts val="400"/>
              </a:spcBef>
              <a:buSzPct val="68000"/>
              <a:buFont typeface="Wingdings 3" panose="05040102010807070707"/>
              <a:buChar char=""/>
            </a:pPr>
            <a:r>
              <a:rPr lang="id-ID" sz="2800" b="1" dirty="0" smtClean="0"/>
              <a:t>Mengubah Nama Kolom</a:t>
            </a:r>
            <a:r>
              <a:rPr lang="id-ID" sz="2800" dirty="0" smtClean="0"/>
              <a:t>: ALTER TABLE namatabel CHANGE COLUMN namakolomlama namakolombaru tipedatabaru;</a:t>
            </a:r>
            <a:endParaRPr lang="en-US" sz="2800" dirty="0" smtClean="0"/>
          </a:p>
          <a:p>
            <a:pPr marL="548640" lvl="1" indent="-411480" algn="just">
              <a:buClr>
                <a:schemeClr val="tx1">
                  <a:shade val="95000"/>
                </a:schemeClr>
              </a:buClr>
              <a:buSzPct val="65000"/>
              <a:buNone/>
            </a:pPr>
            <a:endParaRPr lang="en-US" sz="2800" dirty="0" smtClean="0"/>
          </a:p>
          <a:p>
            <a:pPr marL="548640" lvl="1" indent="-411480" algn="just">
              <a:buClr>
                <a:schemeClr val="tx1">
                  <a:shade val="95000"/>
                </a:schemeClr>
              </a:buClr>
              <a:buSzPct val="65000"/>
              <a:buFont typeface="Wingdings 2" panose="05020102010507070707"/>
              <a:buChar char=""/>
            </a:pPr>
            <a:endParaRPr lang="en-US" sz="2800" dirty="0" smtClean="0"/>
          </a:p>
          <a:p>
            <a:pPr algn="just"/>
            <a:endParaRPr lang="en-US" dirty="0" smtClean="0"/>
          </a:p>
          <a:p>
            <a:pPr marL="548640" lvl="1" indent="-411480" algn="just">
              <a:buClr>
                <a:schemeClr val="tx1">
                  <a:shade val="95000"/>
                </a:schemeClr>
              </a:buClr>
              <a:buSzPct val="65000"/>
              <a:buFont typeface="Wingdings 2" panose="05020102010507070707"/>
              <a:buChar char=""/>
            </a:pPr>
            <a:endParaRPr lang="en-US" sz="28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3795</Words>
  <Application>WPS Presentation</Application>
  <PresentationFormat>On-screen Show (4:3)</PresentationFormat>
  <Paragraphs>152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SimSun</vt:lpstr>
      <vt:lpstr>Wingdings</vt:lpstr>
      <vt:lpstr>Tw Cen MT</vt:lpstr>
      <vt:lpstr>Wingdings 3</vt:lpstr>
      <vt:lpstr>Wingdings 3</vt:lpstr>
      <vt:lpstr>Wingdings</vt:lpstr>
      <vt:lpstr>Courier New</vt:lpstr>
      <vt:lpstr>Wingdings 2</vt:lpstr>
      <vt:lpstr>Tw Cen MT Condensed</vt:lpstr>
      <vt:lpstr>Microsoft YaHei</vt:lpstr>
      <vt:lpstr>Arial Unicode MS</vt:lpstr>
      <vt:lpstr>Calibri</vt:lpstr>
      <vt:lpstr>Integral</vt:lpstr>
      <vt:lpstr>DATA DEFINITION LANGUAGE</vt:lpstr>
      <vt:lpstr>    Yang termasuk ke dalam kategori  DDL :</vt:lpstr>
      <vt:lpstr>  Data Definition Language</vt:lpstr>
      <vt:lpstr>   Perintah-perintah DDL dalam pembuatan, penghapusan,       pengaktifan, dan menampilkan database :</vt:lpstr>
      <vt:lpstr>   Database</vt:lpstr>
      <vt:lpstr>  TABEL </vt:lpstr>
      <vt:lpstr>   Tabel</vt:lpstr>
      <vt:lpstr>   Memodifikasi Tabel </vt:lpstr>
      <vt:lpstr>   Modifikasi Tabel</vt:lpstr>
      <vt:lpstr>   Modifikasi Tabel</vt:lpstr>
      <vt:lpstr>   INDEX</vt:lpstr>
      <vt:lpstr>    Index </vt:lpstr>
      <vt:lpstr>   Menghapus Primary Key</vt:lpstr>
      <vt:lpstr>  VIEW</vt:lpstr>
      <vt:lpstr>    Latihan</vt:lpstr>
      <vt:lpstr>   Latihan</vt:lpstr>
      <vt:lpstr>   Latihan</vt:lpstr>
      <vt:lpstr>   Latihan</vt:lpstr>
      <vt:lpstr>   Latihan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DEFINITION LANGUAGE</dc:title>
  <dc:creator>unindra</dc:creator>
  <cp:lastModifiedBy>LENOVO</cp:lastModifiedBy>
  <cp:revision>51</cp:revision>
  <dcterms:created xsi:type="dcterms:W3CDTF">2013-12-18T01:55:00Z</dcterms:created>
  <dcterms:modified xsi:type="dcterms:W3CDTF">2021-03-03T02:09:39Z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