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8" r:id="rId4"/>
    <p:sldId id="270" r:id="rId5"/>
    <p:sldId id="271" r:id="rId6"/>
    <p:sldId id="272" r:id="rId7"/>
    <p:sldId id="276" r:id="rId8"/>
    <p:sldId id="259" r:id="rId9"/>
    <p:sldId id="260" r:id="rId10"/>
    <p:sldId id="273" r:id="rId11"/>
    <p:sldId id="274" r:id="rId12"/>
    <p:sldId id="264" r:id="rId13"/>
    <p:sldId id="265" r:id="rId14"/>
    <p:sldId id="266" r:id="rId15"/>
    <p:sldId id="267" r:id="rId16"/>
    <p:sldId id="277" r:id="rId17"/>
    <p:sldId id="278" r:id="rId18"/>
    <p:sldId id="279" r:id="rId19"/>
    <p:sldId id="280" r:id="rId20"/>
    <p:sldId id="281" r:id="rId21"/>
    <p:sldId id="282" r:id="rId22"/>
    <p:sldId id="283" r:id="rId23"/>
    <p:sldId id="284"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5D4C401-0F10-4A50-9185-036DC287A9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8356C-95B2-4AA2-8BA7-32DB83C03232}" type="slidenum">
              <a:rPr lang="en-US" smtClean="0"/>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05D4C401-0F10-4A50-9185-036DC287A9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8356C-95B2-4AA2-8BA7-32DB83C03232}"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05D4C401-0F10-4A50-9185-036DC287A9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8356C-95B2-4AA2-8BA7-32DB83C03232}" type="slidenum">
              <a:rPr lang="en-US" smtClean="0"/>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05D4C401-0F10-4A50-9185-036DC287A9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8356C-95B2-4AA2-8BA7-32DB83C03232}"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05D4C401-0F10-4A50-9185-036DC287A9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8356C-95B2-4AA2-8BA7-32DB83C03232}" type="slidenum">
              <a:rPr lang="en-US" smtClean="0"/>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05D4C401-0F10-4A50-9185-036DC287A9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E8356C-95B2-4AA2-8BA7-32DB83C03232}"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endParaRPr lang="en-US" smtClean="0"/>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05D4C401-0F10-4A50-9185-036DC287A9C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E8356C-95B2-4AA2-8BA7-32DB83C03232}"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D4C401-0F10-4A50-9185-036DC287A9C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E8356C-95B2-4AA2-8BA7-32DB83C03232}"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D4C401-0F10-4A50-9185-036DC287A9C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E8356C-95B2-4AA2-8BA7-32DB83C03232}"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05D4C401-0F10-4A50-9185-036DC287A9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E8356C-95B2-4AA2-8BA7-32DB83C03232}"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05D4C401-0F10-4A50-9185-036DC287A9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E8356C-95B2-4AA2-8BA7-32DB83C03232}" type="slidenum">
              <a:rPr lang="en-US" smtClean="0"/>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5D4C401-0F10-4A50-9185-036DC287A9C4}" type="datetimeFigureOut">
              <a:rPr lang="en-US" smtClean="0"/>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CE8356C-95B2-4AA2-8BA7-32DB83C03232}" type="slidenum">
              <a:rPr lang="en-US" smtClean="0"/>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43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600" kern="1200">
          <a:solidFill>
            <a:schemeClr val="tx1"/>
          </a:solidFill>
          <a:latin typeface="+mn-lt"/>
          <a:ea typeface="+mn-ea"/>
          <a:cs typeface="+mn-cs"/>
        </a:defRPr>
      </a:lvl2pPr>
      <a:lvl3pPr marL="44831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6pPr>
      <a:lvl7pPr marL="106045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7pPr>
      <a:lvl8pPr marL="1216025"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8pPr>
      <a:lvl9pPr marL="1362710" indent="-137160" algn="l" defTabSz="914400" rtl="0" eaLnBrk="1" latinLnBrk="0" hangingPunct="1">
        <a:lnSpc>
          <a:spcPct val="90000"/>
        </a:lnSpc>
        <a:spcBef>
          <a:spcPts val="200"/>
        </a:spcBef>
        <a:spcAft>
          <a:spcPts val="400"/>
        </a:spcAft>
        <a:buClr>
          <a:schemeClr val="accent1"/>
        </a:buClr>
        <a:buFont typeface="Wingdings 3" panose="05040102010807070707"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png"/><Relationship Id="rId1"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9.png"/><Relationship Id="rId1" Type="http://schemas.openxmlformats.org/officeDocument/2006/relationships/image" Target="../media/image18.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0.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asil gambar untuk sql"/>
          <p:cNvPicPr>
            <a:picLocks noChangeAspect="1" noChangeArrowheads="1"/>
          </p:cNvPicPr>
          <p:nvPr/>
        </p:nvPicPr>
        <p:blipFill>
          <a:blip r:embed="rId1" cstate="print"/>
          <a:srcRect/>
          <a:stretch>
            <a:fillRect/>
          </a:stretch>
        </p:blipFill>
        <p:spPr bwMode="auto">
          <a:xfrm>
            <a:off x="0" y="0"/>
            <a:ext cx="9144000" cy="5105400"/>
          </a:xfrm>
          <a:prstGeom prst="rect">
            <a:avLst/>
          </a:prstGeom>
          <a:noFill/>
        </p:spPr>
      </p:pic>
      <p:sp>
        <p:nvSpPr>
          <p:cNvPr id="2" name="Title 1"/>
          <p:cNvSpPr>
            <a:spLocks noGrp="1"/>
          </p:cNvSpPr>
          <p:nvPr>
            <p:ph type="ctrTitle"/>
          </p:nvPr>
        </p:nvSpPr>
        <p:spPr>
          <a:xfrm>
            <a:off x="0" y="5000531"/>
            <a:ext cx="7086600" cy="1095470"/>
          </a:xfrm>
        </p:spPr>
        <p:txBody>
          <a:bodyPr>
            <a:normAutofit/>
          </a:bodyPr>
          <a:lstStyle/>
          <a:p>
            <a:pPr algn="l"/>
            <a:r>
              <a:rPr lang="en-US" dirty="0" smtClean="0">
                <a:solidFill>
                  <a:schemeClr val="tx1"/>
                </a:solidFill>
              </a:rPr>
              <a:t>DATA MANIPULATION LANGUAGE</a:t>
            </a:r>
            <a:endParaRPr lang="en-US" dirty="0">
              <a:solidFill>
                <a:schemeClr val="tx1"/>
              </a:solidFill>
            </a:endParaRPr>
          </a:p>
        </p:txBody>
      </p:sp>
      <p:sp>
        <p:nvSpPr>
          <p:cNvPr id="3" name="Subtitle 2"/>
          <p:cNvSpPr>
            <a:spLocks noGrp="1"/>
          </p:cNvSpPr>
          <p:nvPr>
            <p:ph type="subTitle" idx="1"/>
          </p:nvPr>
        </p:nvSpPr>
        <p:spPr>
          <a:xfrm>
            <a:off x="152400" y="5781452"/>
            <a:ext cx="1371600" cy="457200"/>
          </a:xfrm>
        </p:spPr>
        <p:txBody>
          <a:bodyPr>
            <a:normAutofit/>
          </a:bodyPr>
          <a:lstStyle/>
          <a:p>
            <a:r>
              <a:rPr lang="en-US" b="1" dirty="0" err="1" smtClean="0">
                <a:solidFill>
                  <a:schemeClr val="tx1"/>
                </a:solidFill>
              </a:rPr>
              <a:t>Pertemuan</a:t>
            </a:r>
            <a:r>
              <a:rPr lang="en-US" b="1" dirty="0" smtClean="0">
                <a:solidFill>
                  <a:schemeClr val="tx1"/>
                </a:solidFill>
              </a:rPr>
              <a:t> </a:t>
            </a:r>
            <a:r>
              <a:rPr lang="id-ID" b="1" dirty="0" smtClean="0">
                <a:solidFill>
                  <a:schemeClr val="tx1"/>
                </a:solidFill>
              </a:rPr>
              <a:t>IV</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731838"/>
          </a:xfrm>
        </p:spPr>
        <p:style>
          <a:lnRef idx="1">
            <a:schemeClr val="accent1"/>
          </a:lnRef>
          <a:fillRef idx="3">
            <a:schemeClr val="accent1"/>
          </a:fillRef>
          <a:effectRef idx="2">
            <a:schemeClr val="accent1"/>
          </a:effectRef>
          <a:fontRef idx="minor">
            <a:schemeClr val="lt1"/>
          </a:fontRef>
        </p:style>
        <p:txBody>
          <a:bodyPr>
            <a:normAutofit/>
          </a:bodyPr>
          <a:lstStyle/>
          <a:p>
            <a:r>
              <a:rPr lang="id-ID" sz="3600" dirty="0" smtClean="0"/>
              <a:t>   SELECT</a:t>
            </a:r>
            <a:endParaRPr lang="id-ID" sz="3600" dirty="0"/>
          </a:p>
        </p:txBody>
      </p:sp>
      <p:sp>
        <p:nvSpPr>
          <p:cNvPr id="2" name="Content Placeholder 1"/>
          <p:cNvSpPr>
            <a:spLocks noGrp="1"/>
          </p:cNvSpPr>
          <p:nvPr>
            <p:ph idx="1"/>
          </p:nvPr>
        </p:nvSpPr>
        <p:spPr>
          <a:xfrm>
            <a:off x="762000" y="914400"/>
            <a:ext cx="7924800" cy="4525963"/>
          </a:xfrm>
        </p:spPr>
        <p:txBody>
          <a:bodyPr/>
          <a:lstStyle/>
          <a:p>
            <a:r>
              <a:rPr lang="id-ID" dirty="0" smtClean="0"/>
              <a:t>Menampilkan data dengan kondisi data tertentu dengan klausa WHERE: SELECT * FROM namatabel WHERE kondisi;</a:t>
            </a:r>
            <a:endParaRPr lang="id-ID" dirty="0"/>
          </a:p>
        </p:txBody>
      </p:sp>
      <p:pic>
        <p:nvPicPr>
          <p:cNvPr id="4099" name="Picture 3"/>
          <p:cNvPicPr>
            <a:picLocks noChangeAspect="1" noChangeArrowheads="1"/>
          </p:cNvPicPr>
          <p:nvPr/>
        </p:nvPicPr>
        <p:blipFill>
          <a:blip r:embed="rId1" cstate="print"/>
          <a:srcRect/>
          <a:stretch>
            <a:fillRect/>
          </a:stretch>
        </p:blipFill>
        <p:spPr bwMode="auto">
          <a:xfrm>
            <a:off x="762000" y="2209800"/>
            <a:ext cx="8279715"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92162"/>
          </a:xfrm>
        </p:spPr>
        <p:style>
          <a:lnRef idx="1">
            <a:schemeClr val="accent1"/>
          </a:lnRef>
          <a:fillRef idx="3">
            <a:schemeClr val="accent1"/>
          </a:fillRef>
          <a:effectRef idx="2">
            <a:schemeClr val="accent1"/>
          </a:effectRef>
          <a:fontRef idx="minor">
            <a:schemeClr val="lt1"/>
          </a:fontRef>
        </p:style>
        <p:txBody>
          <a:bodyPr/>
          <a:lstStyle/>
          <a:p>
            <a:pPr lvl="0"/>
            <a:r>
              <a:rPr lang="id-ID" dirty="0" smtClean="0"/>
              <a:t>   </a:t>
            </a:r>
            <a:r>
              <a:rPr lang="en-US" dirty="0" smtClean="0"/>
              <a:t>UPDATE </a:t>
            </a:r>
            <a:endParaRPr lang="en-US" dirty="0"/>
          </a:p>
        </p:txBody>
      </p:sp>
      <p:sp>
        <p:nvSpPr>
          <p:cNvPr id="3" name="Content Placeholder 2"/>
          <p:cNvSpPr>
            <a:spLocks noGrp="1"/>
          </p:cNvSpPr>
          <p:nvPr>
            <p:ph idx="1"/>
          </p:nvPr>
        </p:nvSpPr>
        <p:spPr>
          <a:xfrm>
            <a:off x="838200" y="1066800"/>
            <a:ext cx="7239000" cy="4525963"/>
          </a:xfrm>
        </p:spPr>
        <p:txBody>
          <a:bodyPr/>
          <a:lstStyle/>
          <a:p>
            <a:pPr algn="just"/>
            <a:r>
              <a:rPr lang="en-US" dirty="0" err="1" smtClean="0"/>
              <a:t>Perintah</a:t>
            </a:r>
            <a:r>
              <a:rPr lang="en-US" dirty="0" smtClean="0"/>
              <a:t> update </a:t>
            </a:r>
            <a:r>
              <a:rPr lang="en-US" dirty="0" err="1" smtClean="0"/>
              <a:t>digunakan</a:t>
            </a:r>
            <a:r>
              <a:rPr lang="en-US" dirty="0" smtClean="0"/>
              <a:t> </a:t>
            </a:r>
            <a:r>
              <a:rPr lang="en-US" dirty="0" err="1" smtClean="0"/>
              <a:t>untuk</a:t>
            </a:r>
            <a:r>
              <a:rPr lang="en-US" dirty="0" smtClean="0"/>
              <a:t> </a:t>
            </a:r>
            <a:r>
              <a:rPr lang="en-US" dirty="0" err="1" smtClean="0"/>
              <a:t>melakukan</a:t>
            </a:r>
            <a:r>
              <a:rPr lang="en-US" dirty="0" smtClean="0"/>
              <a:t> </a:t>
            </a:r>
            <a:r>
              <a:rPr lang="en-US" dirty="0" err="1" smtClean="0"/>
              <a:t>penyimpanan</a:t>
            </a:r>
            <a:r>
              <a:rPr lang="en-US" dirty="0" smtClean="0"/>
              <a:t> </a:t>
            </a:r>
            <a:r>
              <a:rPr lang="en-US" dirty="0" err="1" smtClean="0"/>
              <a:t>hasil</a:t>
            </a:r>
            <a:r>
              <a:rPr lang="en-US" dirty="0" smtClean="0"/>
              <a:t> editing </a:t>
            </a:r>
            <a:r>
              <a:rPr lang="en-US" dirty="0" err="1" smtClean="0"/>
              <a:t>suatu</a:t>
            </a:r>
            <a:r>
              <a:rPr lang="en-US" dirty="0" smtClean="0"/>
              <a:t> data.</a:t>
            </a:r>
            <a:endParaRPr lang="en-US" dirty="0" smtClean="0"/>
          </a:p>
          <a:p>
            <a:pPr algn="just"/>
            <a:r>
              <a:rPr lang="en-US" dirty="0" err="1" smtClean="0"/>
              <a:t>Sama</a:t>
            </a:r>
            <a:r>
              <a:rPr lang="en-US" dirty="0" smtClean="0"/>
              <a:t> </a:t>
            </a:r>
            <a:r>
              <a:rPr lang="en-US" dirty="0" err="1" smtClean="0"/>
              <a:t>halnya</a:t>
            </a:r>
            <a:r>
              <a:rPr lang="en-US" dirty="0" smtClean="0"/>
              <a:t> </a:t>
            </a:r>
            <a:r>
              <a:rPr lang="en-US" dirty="0" err="1" smtClean="0"/>
              <a:t>dengan</a:t>
            </a:r>
            <a:r>
              <a:rPr lang="en-US" dirty="0" smtClean="0"/>
              <a:t> </a:t>
            </a:r>
            <a:r>
              <a:rPr lang="en-US" dirty="0" err="1" smtClean="0"/>
              <a:t>perintah</a:t>
            </a:r>
            <a:r>
              <a:rPr lang="en-US" dirty="0" smtClean="0"/>
              <a:t> select, </a:t>
            </a:r>
            <a:r>
              <a:rPr lang="en-US" dirty="0" err="1" smtClean="0"/>
              <a:t>dalam</a:t>
            </a:r>
            <a:r>
              <a:rPr lang="en-US" dirty="0" smtClean="0"/>
              <a:t> </a:t>
            </a:r>
            <a:r>
              <a:rPr lang="en-US" dirty="0" err="1" smtClean="0"/>
              <a:t>proses</a:t>
            </a:r>
            <a:r>
              <a:rPr lang="en-US" dirty="0" smtClean="0"/>
              <a:t> update </a:t>
            </a:r>
            <a:r>
              <a:rPr lang="en-US" dirty="0" err="1" smtClean="0"/>
              <a:t>dapat</a:t>
            </a:r>
            <a:r>
              <a:rPr lang="en-US" dirty="0" smtClean="0"/>
              <a:t> </a:t>
            </a:r>
            <a:r>
              <a:rPr lang="en-US" dirty="0" err="1" smtClean="0"/>
              <a:t>dilakukan</a:t>
            </a:r>
            <a:r>
              <a:rPr lang="en-US" dirty="0" smtClean="0"/>
              <a:t> </a:t>
            </a:r>
            <a:r>
              <a:rPr lang="en-US" i="1" dirty="0" err="1" smtClean="0"/>
              <a:t>tanpa</a:t>
            </a:r>
            <a:r>
              <a:rPr lang="en-US" i="1" dirty="0" smtClean="0"/>
              <a:t> </a:t>
            </a:r>
            <a:r>
              <a:rPr lang="en-US" i="1" dirty="0" err="1" smtClean="0"/>
              <a:t>kondisi</a:t>
            </a:r>
            <a:r>
              <a:rPr lang="en-US" dirty="0" smtClean="0"/>
              <a:t> </a:t>
            </a:r>
            <a:r>
              <a:rPr lang="en-US" dirty="0" err="1" smtClean="0"/>
              <a:t>atau</a:t>
            </a:r>
            <a:r>
              <a:rPr lang="en-US" dirty="0" smtClean="0"/>
              <a:t> </a:t>
            </a:r>
            <a:r>
              <a:rPr lang="en-US" i="1" dirty="0" err="1" smtClean="0"/>
              <a:t>dengan</a:t>
            </a:r>
            <a:r>
              <a:rPr lang="en-US" i="1" dirty="0" smtClean="0"/>
              <a:t> </a:t>
            </a:r>
            <a:r>
              <a:rPr lang="en-US" i="1" dirty="0" err="1" smtClean="0"/>
              <a:t>kondisi</a:t>
            </a:r>
            <a:r>
              <a:rPr lang="en-US" dirty="0" smtClean="0"/>
              <a:t>.</a:t>
            </a:r>
            <a:endParaRPr lang="en-US" dirty="0" smtClean="0"/>
          </a:p>
          <a:p>
            <a:pPr algn="just"/>
            <a:r>
              <a:rPr lang="en-US" dirty="0" err="1" smtClean="0"/>
              <a:t>Bentuk</a:t>
            </a:r>
            <a:r>
              <a:rPr lang="en-US" dirty="0" smtClean="0"/>
              <a:t> </a:t>
            </a:r>
            <a:r>
              <a:rPr lang="en-US" dirty="0" err="1" smtClean="0"/>
              <a:t>umum</a:t>
            </a:r>
            <a:r>
              <a:rPr lang="en-US" dirty="0" smtClean="0"/>
              <a:t> </a:t>
            </a:r>
            <a:r>
              <a:rPr lang="en-US" dirty="0" err="1" smtClean="0"/>
              <a:t>penulisan</a:t>
            </a:r>
            <a:r>
              <a:rPr lang="en-US" dirty="0" smtClean="0"/>
              <a:t> </a:t>
            </a:r>
            <a:r>
              <a:rPr lang="en-US" i="1" dirty="0" err="1" smtClean="0"/>
              <a:t>tanpa</a:t>
            </a:r>
            <a:r>
              <a:rPr lang="en-US" i="1" dirty="0" smtClean="0"/>
              <a:t> </a:t>
            </a:r>
            <a:r>
              <a:rPr lang="en-US" i="1" dirty="0" err="1" smtClean="0"/>
              <a:t>kondisi</a:t>
            </a:r>
            <a:r>
              <a:rPr lang="en-US" i="1" dirty="0" smtClean="0"/>
              <a:t> </a:t>
            </a:r>
            <a:r>
              <a:rPr lang="en-US" dirty="0" smtClean="0"/>
              <a:t>:</a:t>
            </a:r>
            <a:endParaRPr lang="en-US" dirty="0" smtClean="0"/>
          </a:p>
          <a:p>
            <a:pPr algn="just">
              <a:buNone/>
            </a:pPr>
            <a:r>
              <a:rPr lang="en-US" dirty="0" smtClean="0"/>
              <a:t>	UPDATE </a:t>
            </a:r>
            <a:r>
              <a:rPr lang="en-US" dirty="0" err="1" smtClean="0"/>
              <a:t>nama_table</a:t>
            </a:r>
            <a:r>
              <a:rPr lang="en-US" dirty="0" smtClean="0"/>
              <a:t>  SET field=</a:t>
            </a:r>
            <a:r>
              <a:rPr lang="en-US" dirty="0" err="1" smtClean="0"/>
              <a:t>nilai</a:t>
            </a:r>
            <a:r>
              <a:rPr lang="en-US" dirty="0" smtClean="0"/>
              <a:t>;</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a:t>
            </a:r>
            <a:r>
              <a:rPr lang="en-US" dirty="0" smtClean="0"/>
              <a:t>U</a:t>
            </a:r>
            <a:r>
              <a:rPr lang="id-ID" dirty="0" smtClean="0"/>
              <a:t>PDATE</a:t>
            </a:r>
            <a:r>
              <a:rPr lang="en-US" dirty="0" smtClean="0"/>
              <a:t> </a:t>
            </a:r>
            <a:endParaRPr lang="en-US" dirty="0"/>
          </a:p>
        </p:txBody>
      </p:sp>
      <p:sp>
        <p:nvSpPr>
          <p:cNvPr id="3" name="Content Placeholder 2"/>
          <p:cNvSpPr>
            <a:spLocks noGrp="1"/>
          </p:cNvSpPr>
          <p:nvPr>
            <p:ph idx="1"/>
          </p:nvPr>
        </p:nvSpPr>
        <p:spPr>
          <a:xfrm>
            <a:off x="762000" y="914400"/>
            <a:ext cx="7924800" cy="4525963"/>
          </a:xfrm>
        </p:spPr>
        <p:txBody>
          <a:bodyPr/>
          <a:lstStyle/>
          <a:p>
            <a:r>
              <a:rPr lang="en-US" dirty="0" err="1" smtClean="0"/>
              <a:t>Bentuk</a:t>
            </a:r>
            <a:r>
              <a:rPr lang="en-US" dirty="0" smtClean="0"/>
              <a:t> </a:t>
            </a:r>
            <a:r>
              <a:rPr lang="en-US" dirty="0" err="1" smtClean="0"/>
              <a:t>umum</a:t>
            </a:r>
            <a:r>
              <a:rPr lang="en-US" dirty="0" smtClean="0"/>
              <a:t> </a:t>
            </a:r>
            <a:r>
              <a:rPr lang="en-US" dirty="0" err="1" smtClean="0"/>
              <a:t>penulisan</a:t>
            </a:r>
            <a:r>
              <a:rPr lang="en-US" dirty="0" smtClean="0"/>
              <a:t> </a:t>
            </a:r>
            <a:r>
              <a:rPr lang="en-US" i="1" dirty="0" err="1" smtClean="0"/>
              <a:t>dengan</a:t>
            </a:r>
            <a:r>
              <a:rPr lang="en-US" i="1" dirty="0" smtClean="0"/>
              <a:t> </a:t>
            </a:r>
            <a:r>
              <a:rPr lang="en-US" i="1" dirty="0" err="1" smtClean="0"/>
              <a:t>kondisi</a:t>
            </a:r>
            <a:r>
              <a:rPr lang="en-US" dirty="0" smtClean="0"/>
              <a:t> :</a:t>
            </a:r>
            <a:endParaRPr lang="en-US" dirty="0" smtClean="0"/>
          </a:p>
          <a:p>
            <a:pPr marL="548005" indent="-40005">
              <a:buNone/>
            </a:pPr>
            <a:r>
              <a:rPr lang="en-US" dirty="0" smtClean="0"/>
              <a:t>UPDATE </a:t>
            </a:r>
            <a:r>
              <a:rPr lang="en-US" dirty="0" err="1" smtClean="0"/>
              <a:t>nama_table</a:t>
            </a:r>
            <a:r>
              <a:rPr lang="en-US" dirty="0" smtClean="0"/>
              <a:t> SET field=</a:t>
            </a:r>
            <a:r>
              <a:rPr lang="en-US" dirty="0" err="1" smtClean="0"/>
              <a:t>nilai</a:t>
            </a:r>
            <a:r>
              <a:rPr lang="en-US" dirty="0" smtClean="0"/>
              <a:t> WHERE </a:t>
            </a:r>
            <a:r>
              <a:rPr lang="en-US" dirty="0" err="1" smtClean="0"/>
              <a:t>kondisi</a:t>
            </a:r>
            <a:r>
              <a:rPr lang="en-US" dirty="0" smtClean="0"/>
              <a:t>;</a:t>
            </a:r>
            <a:endParaRPr lang="en-US" dirty="0" smtClean="0"/>
          </a:p>
          <a:p>
            <a:r>
              <a:rPr lang="en-US" dirty="0" err="1" smtClean="0"/>
              <a:t>Contoh</a:t>
            </a:r>
            <a:r>
              <a:rPr lang="en-US" dirty="0" smtClean="0"/>
              <a:t> :</a:t>
            </a:r>
            <a:endParaRPr lang="id-ID" dirty="0" smtClean="0"/>
          </a:p>
          <a:p>
            <a:pPr>
              <a:buNone/>
            </a:pPr>
            <a:r>
              <a:rPr lang="id-ID" dirty="0" smtClean="0"/>
              <a:t>   </a:t>
            </a:r>
            <a:r>
              <a:rPr lang="en-US" dirty="0" err="1" smtClean="0"/>
              <a:t>Mysql</a:t>
            </a:r>
            <a:r>
              <a:rPr lang="en-US" dirty="0" smtClean="0"/>
              <a:t>&gt;UPDATE </a:t>
            </a:r>
            <a:r>
              <a:rPr lang="en-US" dirty="0" err="1" smtClean="0"/>
              <a:t>kuliahan</a:t>
            </a:r>
            <a:r>
              <a:rPr lang="en-US" dirty="0" smtClean="0"/>
              <a:t> SET </a:t>
            </a:r>
            <a:r>
              <a:rPr lang="en-US" dirty="0" err="1" smtClean="0"/>
              <a:t>Nama</a:t>
            </a:r>
            <a:r>
              <a:rPr lang="en-US" dirty="0" smtClean="0"/>
              <a:t>=”</a:t>
            </a:r>
            <a:r>
              <a:rPr lang="id-ID" dirty="0" smtClean="0"/>
              <a:t>Desi Maryani</a:t>
            </a:r>
            <a:r>
              <a:rPr lang="en-US" dirty="0" smtClean="0"/>
              <a:t>” -&gt; WHERE </a:t>
            </a:r>
            <a:r>
              <a:rPr lang="en-US" dirty="0" err="1" smtClean="0"/>
              <a:t>Nama</a:t>
            </a:r>
            <a:r>
              <a:rPr lang="en-US" dirty="0" smtClean="0"/>
              <a:t>=”</a:t>
            </a:r>
            <a:r>
              <a:rPr lang="id-ID" dirty="0" smtClean="0"/>
              <a:t>Desi</a:t>
            </a:r>
            <a:r>
              <a:rPr lang="en-US" dirty="0" smtClean="0"/>
              <a:t>”;</a:t>
            </a:r>
            <a:endParaRPr lang="en-US" dirty="0" smtClean="0"/>
          </a:p>
          <a:p>
            <a:endParaRPr lang="en-US" dirty="0"/>
          </a:p>
        </p:txBody>
      </p:sp>
      <p:pic>
        <p:nvPicPr>
          <p:cNvPr id="1027" name="Picture 3"/>
          <p:cNvPicPr>
            <a:picLocks noChangeAspect="1" noChangeArrowheads="1"/>
          </p:cNvPicPr>
          <p:nvPr/>
        </p:nvPicPr>
        <p:blipFill>
          <a:blip r:embed="rId1" cstate="print"/>
          <a:srcRect/>
          <a:stretch>
            <a:fillRect/>
          </a:stretch>
        </p:blipFill>
        <p:spPr bwMode="auto">
          <a:xfrm>
            <a:off x="609600" y="3581400"/>
            <a:ext cx="82296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1">
            <a:schemeClr val="accent1"/>
          </a:lnRef>
          <a:fillRef idx="3">
            <a:schemeClr val="accent1"/>
          </a:fillRef>
          <a:effectRef idx="2">
            <a:schemeClr val="accent1"/>
          </a:effectRef>
          <a:fontRef idx="minor">
            <a:schemeClr val="lt1"/>
          </a:fontRef>
        </p:style>
        <p:txBody>
          <a:bodyPr>
            <a:normAutofit/>
          </a:bodyPr>
          <a:lstStyle/>
          <a:p>
            <a:pPr lvl="0"/>
            <a:r>
              <a:rPr lang="id-ID" dirty="0" smtClean="0"/>
              <a:t>  </a:t>
            </a:r>
            <a:r>
              <a:rPr lang="en-US" dirty="0" smtClean="0"/>
              <a:t>DELETE</a:t>
            </a:r>
            <a:endParaRPr lang="en-US" dirty="0"/>
          </a:p>
        </p:txBody>
      </p:sp>
      <p:sp>
        <p:nvSpPr>
          <p:cNvPr id="3" name="Content Placeholder 2"/>
          <p:cNvSpPr>
            <a:spLocks noGrp="1"/>
          </p:cNvSpPr>
          <p:nvPr>
            <p:ph idx="1"/>
          </p:nvPr>
        </p:nvSpPr>
        <p:spPr>
          <a:xfrm>
            <a:off x="762000" y="838200"/>
            <a:ext cx="7848600" cy="4525963"/>
          </a:xfrm>
        </p:spPr>
        <p:txBody>
          <a:bodyPr/>
          <a:lstStyle/>
          <a:p>
            <a:pPr algn="just"/>
            <a:r>
              <a:rPr lang="en-US" dirty="0" smtClean="0"/>
              <a:t>Delete </a:t>
            </a:r>
            <a:r>
              <a:rPr lang="en-US" dirty="0" err="1" smtClean="0"/>
              <a:t>memiliki</a:t>
            </a:r>
            <a:r>
              <a:rPr lang="en-US" dirty="0" smtClean="0"/>
              <a:t> </a:t>
            </a:r>
            <a:r>
              <a:rPr lang="en-US" dirty="0" err="1" smtClean="0"/>
              <a:t>fungsi</a:t>
            </a:r>
            <a:r>
              <a:rPr lang="en-US" dirty="0" smtClean="0"/>
              <a:t> </a:t>
            </a:r>
            <a:r>
              <a:rPr lang="en-US" dirty="0" err="1" smtClean="0"/>
              <a:t>untuk</a:t>
            </a:r>
            <a:r>
              <a:rPr lang="en-US" dirty="0" smtClean="0"/>
              <a:t> </a:t>
            </a:r>
            <a:r>
              <a:rPr lang="en-US" dirty="0" err="1" smtClean="0"/>
              <a:t>menghapus</a:t>
            </a:r>
            <a:r>
              <a:rPr lang="en-US" dirty="0" smtClean="0"/>
              <a:t> </a:t>
            </a:r>
            <a:r>
              <a:rPr lang="en-US" dirty="0" err="1" smtClean="0"/>
              <a:t>suatu</a:t>
            </a:r>
            <a:r>
              <a:rPr lang="en-US" dirty="0" smtClean="0"/>
              <a:t> data </a:t>
            </a:r>
            <a:r>
              <a:rPr lang="en-US" dirty="0" err="1" smtClean="0"/>
              <a:t>pada</a:t>
            </a:r>
            <a:r>
              <a:rPr lang="en-US" dirty="0" smtClean="0"/>
              <a:t> </a:t>
            </a:r>
            <a:r>
              <a:rPr lang="en-US" dirty="0" err="1" smtClean="0"/>
              <a:t>suatu</a:t>
            </a:r>
            <a:r>
              <a:rPr lang="en-US" dirty="0" smtClean="0"/>
              <a:t> </a:t>
            </a:r>
            <a:r>
              <a:rPr lang="en-US" dirty="0" err="1" smtClean="0"/>
              <a:t>tabel</a:t>
            </a:r>
            <a:r>
              <a:rPr lang="en-US" dirty="0" smtClean="0"/>
              <a:t>. Delete pun </a:t>
            </a:r>
            <a:r>
              <a:rPr lang="en-US" dirty="0" err="1" smtClean="0"/>
              <a:t>memiliki</a:t>
            </a:r>
            <a:r>
              <a:rPr lang="en-US" dirty="0" smtClean="0"/>
              <a:t> </a:t>
            </a:r>
            <a:r>
              <a:rPr lang="en-US" dirty="0" err="1" smtClean="0"/>
              <a:t>cara</a:t>
            </a:r>
            <a:r>
              <a:rPr lang="en-US" dirty="0" smtClean="0"/>
              <a:t> </a:t>
            </a:r>
            <a:r>
              <a:rPr lang="en-US" dirty="0" err="1" smtClean="0"/>
              <a:t>kerja</a:t>
            </a:r>
            <a:r>
              <a:rPr lang="en-US" dirty="0" smtClean="0"/>
              <a:t> yang </a:t>
            </a:r>
            <a:r>
              <a:rPr lang="en-US" dirty="0" err="1" smtClean="0"/>
              <a:t>terdiri</a:t>
            </a:r>
            <a:r>
              <a:rPr lang="en-US" dirty="0" smtClean="0"/>
              <a:t> </a:t>
            </a:r>
            <a:r>
              <a:rPr lang="en-US" dirty="0" err="1" smtClean="0"/>
              <a:t>dari</a:t>
            </a:r>
            <a:r>
              <a:rPr lang="en-US" dirty="0" smtClean="0"/>
              <a:t> 2 </a:t>
            </a:r>
            <a:r>
              <a:rPr lang="en-US" dirty="0" err="1" smtClean="0"/>
              <a:t>bagian</a:t>
            </a:r>
            <a:r>
              <a:rPr lang="en-US" dirty="0" smtClean="0"/>
              <a:t>, </a:t>
            </a:r>
            <a:r>
              <a:rPr lang="en-US" dirty="0" err="1" smtClean="0"/>
              <a:t>yaitu</a:t>
            </a:r>
            <a:r>
              <a:rPr lang="en-US" dirty="0" smtClean="0"/>
              <a:t> </a:t>
            </a:r>
            <a:r>
              <a:rPr lang="en-US" dirty="0" err="1" smtClean="0"/>
              <a:t>tanpa</a:t>
            </a:r>
            <a:r>
              <a:rPr lang="en-US" dirty="0" smtClean="0"/>
              <a:t> </a:t>
            </a:r>
            <a:r>
              <a:rPr lang="en-US" dirty="0" err="1" smtClean="0"/>
              <a:t>kondisi</a:t>
            </a:r>
            <a:r>
              <a:rPr lang="en-US" dirty="0" smtClean="0"/>
              <a:t> </a:t>
            </a:r>
            <a:r>
              <a:rPr lang="en-US" dirty="0" err="1" smtClean="0"/>
              <a:t>dan</a:t>
            </a:r>
            <a:r>
              <a:rPr lang="en-US" dirty="0" smtClean="0"/>
              <a:t> </a:t>
            </a:r>
            <a:r>
              <a:rPr lang="en-US" dirty="0" err="1" smtClean="0"/>
              <a:t>dengan</a:t>
            </a:r>
            <a:r>
              <a:rPr lang="en-US" dirty="0" smtClean="0"/>
              <a:t> </a:t>
            </a:r>
            <a:r>
              <a:rPr lang="en-US" dirty="0" err="1" smtClean="0"/>
              <a:t>kondisi</a:t>
            </a:r>
            <a:r>
              <a:rPr lang="en-US" dirty="0" smtClean="0"/>
              <a:t>.</a:t>
            </a:r>
            <a:endParaRPr lang="en-US" dirty="0" smtClean="0"/>
          </a:p>
          <a:p>
            <a:pPr algn="just"/>
            <a:r>
              <a:rPr lang="en-US" dirty="0" err="1" smtClean="0"/>
              <a:t>Bentuk</a:t>
            </a:r>
            <a:r>
              <a:rPr lang="en-US" dirty="0" smtClean="0"/>
              <a:t> </a:t>
            </a:r>
            <a:r>
              <a:rPr lang="en-US" dirty="0" err="1" smtClean="0"/>
              <a:t>umum</a:t>
            </a:r>
            <a:r>
              <a:rPr lang="en-US" dirty="0" smtClean="0"/>
              <a:t> </a:t>
            </a:r>
            <a:r>
              <a:rPr lang="en-US" dirty="0" err="1" smtClean="0"/>
              <a:t>penulisan</a:t>
            </a:r>
            <a:r>
              <a:rPr lang="en-US" dirty="0" smtClean="0"/>
              <a:t> </a:t>
            </a:r>
            <a:r>
              <a:rPr lang="en-US" i="1" dirty="0" err="1" smtClean="0"/>
              <a:t>tanpa</a:t>
            </a:r>
            <a:r>
              <a:rPr lang="en-US" i="1" dirty="0" smtClean="0"/>
              <a:t> </a:t>
            </a:r>
            <a:r>
              <a:rPr lang="en-US" i="1" dirty="0" err="1" smtClean="0"/>
              <a:t>kondisi</a:t>
            </a:r>
            <a:r>
              <a:rPr lang="en-US" dirty="0" smtClean="0"/>
              <a:t> :</a:t>
            </a:r>
            <a:endParaRPr lang="en-US" dirty="0" smtClean="0"/>
          </a:p>
          <a:p>
            <a:pPr algn="just">
              <a:buNone/>
            </a:pPr>
            <a:r>
              <a:rPr lang="en-US" dirty="0" smtClean="0"/>
              <a:t>	DELETE FROM </a:t>
            </a:r>
            <a:r>
              <a:rPr lang="en-US" dirty="0" err="1" smtClean="0"/>
              <a:t>nama_table</a:t>
            </a:r>
            <a:r>
              <a:rPr lang="en-US" dirty="0" smtClean="0"/>
              <a:t>;</a:t>
            </a:r>
            <a:endParaRPr lang="en-US" dirty="0" smtClean="0"/>
          </a:p>
          <a:p>
            <a:pPr algn="just"/>
            <a:r>
              <a:rPr lang="en-US" dirty="0" err="1" smtClean="0"/>
              <a:t>Contoh</a:t>
            </a:r>
            <a:r>
              <a:rPr lang="en-US" dirty="0" smtClean="0"/>
              <a:t>:</a:t>
            </a:r>
            <a:endParaRPr lang="en-US" dirty="0" smtClean="0"/>
          </a:p>
          <a:p>
            <a:pPr>
              <a:buNone/>
            </a:pPr>
            <a:r>
              <a:rPr lang="en-US" dirty="0" smtClean="0"/>
              <a:t>	</a:t>
            </a:r>
            <a:r>
              <a:rPr lang="en-US" dirty="0" err="1" smtClean="0"/>
              <a:t>Mysql</a:t>
            </a:r>
            <a:r>
              <a:rPr lang="en-US" dirty="0" smtClean="0"/>
              <a:t>&gt;DELETE  FROM </a:t>
            </a:r>
            <a:r>
              <a:rPr lang="id-ID" dirty="0" smtClean="0"/>
              <a:t>Matakuliah</a:t>
            </a:r>
            <a:r>
              <a:rPr lang="en-US" dirty="0" smtClean="0"/>
              <a:t>;</a:t>
            </a:r>
            <a:endParaRPr lang="en-US" dirty="0" smtClean="0"/>
          </a:p>
          <a:p>
            <a:pPr>
              <a:buNone/>
            </a:pPr>
            <a:endParaRPr lang="en-US" dirty="0"/>
          </a:p>
        </p:txBody>
      </p:sp>
      <p:pic>
        <p:nvPicPr>
          <p:cNvPr id="2050" name="Picture 2"/>
          <p:cNvPicPr>
            <a:picLocks noChangeAspect="1" noChangeArrowheads="1"/>
          </p:cNvPicPr>
          <p:nvPr/>
        </p:nvPicPr>
        <p:blipFill>
          <a:blip r:embed="rId1" cstate="print"/>
          <a:srcRect/>
          <a:stretch>
            <a:fillRect/>
          </a:stretch>
        </p:blipFill>
        <p:spPr bwMode="auto">
          <a:xfrm>
            <a:off x="1866900" y="4230843"/>
            <a:ext cx="5638800" cy="1285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a:t>
            </a:r>
            <a:r>
              <a:rPr lang="en-US" dirty="0" smtClean="0"/>
              <a:t>DELETE</a:t>
            </a:r>
            <a:endParaRPr lang="en-US" dirty="0"/>
          </a:p>
        </p:txBody>
      </p:sp>
      <p:sp>
        <p:nvSpPr>
          <p:cNvPr id="3" name="Content Placeholder 2"/>
          <p:cNvSpPr>
            <a:spLocks noGrp="1"/>
          </p:cNvSpPr>
          <p:nvPr>
            <p:ph idx="1"/>
          </p:nvPr>
        </p:nvSpPr>
        <p:spPr>
          <a:xfrm>
            <a:off x="533400" y="914400"/>
            <a:ext cx="8229600" cy="4525963"/>
          </a:xfrm>
        </p:spPr>
        <p:txBody>
          <a:bodyPr/>
          <a:lstStyle/>
          <a:p>
            <a:r>
              <a:rPr lang="en-US" dirty="0" err="1" smtClean="0"/>
              <a:t>Bentuk</a:t>
            </a:r>
            <a:r>
              <a:rPr lang="en-US" dirty="0" smtClean="0"/>
              <a:t> </a:t>
            </a:r>
            <a:r>
              <a:rPr lang="en-US" dirty="0" err="1" smtClean="0"/>
              <a:t>umum</a:t>
            </a:r>
            <a:r>
              <a:rPr lang="en-US" dirty="0" smtClean="0"/>
              <a:t> </a:t>
            </a:r>
            <a:r>
              <a:rPr lang="en-US" dirty="0" err="1" smtClean="0"/>
              <a:t>penulisan</a:t>
            </a:r>
            <a:r>
              <a:rPr lang="en-US" dirty="0" smtClean="0"/>
              <a:t> </a:t>
            </a:r>
            <a:r>
              <a:rPr lang="en-US" i="1" dirty="0" err="1" smtClean="0"/>
              <a:t>dengan</a:t>
            </a:r>
            <a:r>
              <a:rPr lang="en-US" i="1" dirty="0" smtClean="0"/>
              <a:t> </a:t>
            </a:r>
            <a:r>
              <a:rPr lang="en-US" i="1" dirty="0" err="1" smtClean="0"/>
              <a:t>kondisi</a:t>
            </a:r>
            <a:r>
              <a:rPr lang="en-US" dirty="0" smtClean="0"/>
              <a:t> :</a:t>
            </a:r>
            <a:endParaRPr lang="en-US" dirty="0" smtClean="0"/>
          </a:p>
          <a:p>
            <a:pPr>
              <a:buNone/>
            </a:pPr>
            <a:r>
              <a:rPr lang="en-US" dirty="0" smtClean="0"/>
              <a:t>	DELETE FROM </a:t>
            </a:r>
            <a:r>
              <a:rPr lang="en-US" dirty="0" err="1" smtClean="0"/>
              <a:t>nama_table</a:t>
            </a:r>
            <a:r>
              <a:rPr lang="en-US" dirty="0" smtClean="0"/>
              <a:t>  WHERE </a:t>
            </a:r>
            <a:r>
              <a:rPr lang="en-US" dirty="0" err="1" smtClean="0"/>
              <a:t>kondisi</a:t>
            </a:r>
            <a:r>
              <a:rPr lang="en-US" dirty="0" smtClean="0"/>
              <a:t>;</a:t>
            </a:r>
            <a:endParaRPr lang="en-US" dirty="0" smtClean="0"/>
          </a:p>
          <a:p>
            <a:r>
              <a:rPr lang="en-US" dirty="0" err="1" smtClean="0"/>
              <a:t>Contoh</a:t>
            </a:r>
            <a:r>
              <a:rPr lang="en-US" dirty="0" smtClean="0"/>
              <a:t> :</a:t>
            </a:r>
            <a:endParaRPr lang="en-US" dirty="0" smtClean="0"/>
          </a:p>
          <a:p>
            <a:pPr>
              <a:buNone/>
            </a:pPr>
            <a:r>
              <a:rPr lang="en-US" dirty="0" smtClean="0"/>
              <a:t>	</a:t>
            </a:r>
            <a:r>
              <a:rPr lang="en-US" dirty="0" err="1" smtClean="0"/>
              <a:t>Mysql</a:t>
            </a:r>
            <a:r>
              <a:rPr lang="en-US" dirty="0" smtClean="0"/>
              <a:t>&gt;DELETE FROM </a:t>
            </a:r>
            <a:r>
              <a:rPr lang="en-US" dirty="0" err="1" smtClean="0"/>
              <a:t>transaksi</a:t>
            </a:r>
            <a:r>
              <a:rPr lang="en-US" dirty="0" smtClean="0"/>
              <a:t> WHERE </a:t>
            </a:r>
            <a:r>
              <a:rPr lang="en-US" dirty="0" err="1" smtClean="0"/>
              <a:t>Kode</a:t>
            </a:r>
            <a:r>
              <a:rPr lang="en-US" dirty="0" smtClean="0"/>
              <a:t>=”01”;</a:t>
            </a:r>
            <a:endParaRPr lang="en-US" dirty="0" smtClean="0"/>
          </a:p>
          <a:p>
            <a:endParaRPr lang="en-US" dirty="0" smtClean="0"/>
          </a:p>
          <a:p>
            <a:endParaRPr lang="en-US" dirty="0"/>
          </a:p>
        </p:txBody>
      </p:sp>
      <p:pic>
        <p:nvPicPr>
          <p:cNvPr id="3074" name="Picture 2"/>
          <p:cNvPicPr>
            <a:picLocks noChangeAspect="1" noChangeArrowheads="1"/>
          </p:cNvPicPr>
          <p:nvPr/>
        </p:nvPicPr>
        <p:blipFill>
          <a:blip r:embed="rId1" cstate="print"/>
          <a:srcRect/>
          <a:stretch>
            <a:fillRect/>
          </a:stretch>
        </p:blipFill>
        <p:spPr bwMode="auto">
          <a:xfrm>
            <a:off x="1066800" y="3581400"/>
            <a:ext cx="7210697"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Latihan</a:t>
            </a:r>
            <a:endParaRPr lang="id-ID" dirty="0"/>
          </a:p>
        </p:txBody>
      </p:sp>
      <p:sp>
        <p:nvSpPr>
          <p:cNvPr id="2" name="Content Placeholder 1"/>
          <p:cNvSpPr>
            <a:spLocks noGrp="1"/>
          </p:cNvSpPr>
          <p:nvPr>
            <p:ph idx="1"/>
          </p:nvPr>
        </p:nvSpPr>
        <p:spPr>
          <a:xfrm>
            <a:off x="685800" y="914400"/>
            <a:ext cx="8001000" cy="4864291"/>
          </a:xfrm>
        </p:spPr>
        <p:txBody>
          <a:bodyPr/>
          <a:lstStyle/>
          <a:p>
            <a:r>
              <a:rPr lang="en-US" dirty="0" smtClean="0"/>
              <a:t>1. </a:t>
            </a:r>
            <a:r>
              <a:rPr lang="id-ID" dirty="0" smtClean="0"/>
              <a:t>Buatlah </a:t>
            </a:r>
            <a:r>
              <a:rPr lang="id-ID" dirty="0" smtClean="0"/>
              <a:t>Tabel Mahasiswa</a:t>
            </a:r>
            <a:endParaRPr lang="id-ID" dirty="0" smtClean="0"/>
          </a:p>
          <a:p>
            <a:endParaRPr lang="id-ID" dirty="0" smtClean="0"/>
          </a:p>
          <a:p>
            <a:endParaRPr lang="id-ID" dirty="0" smtClean="0"/>
          </a:p>
          <a:p>
            <a:endParaRPr lang="id-ID" dirty="0" smtClean="0"/>
          </a:p>
          <a:p>
            <a:endParaRPr lang="id-ID" dirty="0" smtClean="0"/>
          </a:p>
          <a:p>
            <a:endParaRPr lang="id-ID" dirty="0" smtClean="0"/>
          </a:p>
          <a:p>
            <a:r>
              <a:rPr lang="en-US" dirty="0" smtClean="0"/>
              <a:t>2. </a:t>
            </a:r>
            <a:r>
              <a:rPr lang="id-ID" dirty="0" smtClean="0"/>
              <a:t>Buatlah </a:t>
            </a:r>
            <a:r>
              <a:rPr lang="id-ID" dirty="0" smtClean="0"/>
              <a:t>Tabel Matakuliah</a:t>
            </a:r>
            <a:endParaRPr lang="id-ID" dirty="0"/>
          </a:p>
        </p:txBody>
      </p:sp>
      <p:pic>
        <p:nvPicPr>
          <p:cNvPr id="1026" name="Picture 2"/>
          <p:cNvPicPr>
            <a:picLocks noChangeAspect="1" noChangeArrowheads="1"/>
          </p:cNvPicPr>
          <p:nvPr/>
        </p:nvPicPr>
        <p:blipFill>
          <a:blip r:embed="rId1" cstate="print"/>
          <a:srcRect/>
          <a:stretch>
            <a:fillRect/>
          </a:stretch>
        </p:blipFill>
        <p:spPr bwMode="auto">
          <a:xfrm>
            <a:off x="914400" y="1295400"/>
            <a:ext cx="7008471" cy="2133600"/>
          </a:xfrm>
          <a:prstGeom prst="rect">
            <a:avLst/>
          </a:prstGeom>
          <a:noFill/>
          <a:ln w="9525">
            <a:noFill/>
            <a:miter lim="800000"/>
            <a:headEnd/>
            <a:tailEnd/>
          </a:ln>
        </p:spPr>
      </p:pic>
      <p:pic>
        <p:nvPicPr>
          <p:cNvPr id="1027" name="Picture 3"/>
          <p:cNvPicPr>
            <a:picLocks noChangeAspect="1" noChangeArrowheads="1"/>
          </p:cNvPicPr>
          <p:nvPr/>
        </p:nvPicPr>
        <p:blipFill>
          <a:blip r:embed="rId2" cstate="print"/>
          <a:srcRect/>
          <a:stretch>
            <a:fillRect/>
          </a:stretch>
        </p:blipFill>
        <p:spPr bwMode="auto">
          <a:xfrm>
            <a:off x="914400" y="4114800"/>
            <a:ext cx="5943601" cy="2043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Latihan</a:t>
            </a:r>
            <a:endParaRPr lang="id-ID" dirty="0"/>
          </a:p>
        </p:txBody>
      </p:sp>
      <p:sp>
        <p:nvSpPr>
          <p:cNvPr id="2" name="Content Placeholder 1"/>
          <p:cNvSpPr>
            <a:spLocks noGrp="1"/>
          </p:cNvSpPr>
          <p:nvPr>
            <p:ph idx="1"/>
          </p:nvPr>
        </p:nvSpPr>
        <p:spPr>
          <a:xfrm>
            <a:off x="685800" y="1143000"/>
            <a:ext cx="7924800" cy="4648200"/>
          </a:xfrm>
        </p:spPr>
        <p:txBody>
          <a:bodyPr>
            <a:normAutofit/>
          </a:bodyPr>
          <a:lstStyle/>
          <a:p>
            <a:r>
              <a:rPr lang="en-US" dirty="0" smtClean="0"/>
              <a:t>3. </a:t>
            </a:r>
            <a:r>
              <a:rPr lang="id-ID" dirty="0" smtClean="0"/>
              <a:t>Tampilkan </a:t>
            </a:r>
            <a:r>
              <a:rPr lang="id-ID" dirty="0" smtClean="0"/>
              <a:t>Informasi mahasiswa yang berjenis kelamin perempuan!</a:t>
            </a:r>
            <a:endParaRPr lang="id-ID" dirty="0" smtClean="0"/>
          </a:p>
          <a:p>
            <a:pPr>
              <a:buNone/>
            </a:pPr>
            <a:r>
              <a:rPr lang="id-ID" dirty="0" smtClean="0"/>
              <a:t>	</a:t>
            </a:r>
            <a:r>
              <a:rPr lang="en-US" dirty="0" smtClean="0"/>
              <a:t>4. </a:t>
            </a:r>
            <a:r>
              <a:rPr lang="id-ID" dirty="0" smtClean="0"/>
              <a:t>Select </a:t>
            </a:r>
            <a:r>
              <a:rPr lang="id-ID" dirty="0" smtClean="0"/>
              <a:t>* from Mahasiswa where JnsKel = ‘P’;</a:t>
            </a:r>
            <a:endParaRPr lang="id-ID" dirty="0" smtClean="0"/>
          </a:p>
          <a:p>
            <a:pPr>
              <a:buNone/>
            </a:pPr>
            <a:endParaRPr lang="id-ID" dirty="0" smtClean="0"/>
          </a:p>
          <a:p>
            <a:pPr>
              <a:buNone/>
            </a:pPr>
            <a:endParaRPr lang="id-ID" dirty="0" smtClean="0"/>
          </a:p>
          <a:p>
            <a:pPr>
              <a:buNone/>
            </a:pPr>
            <a:endParaRPr lang="id-ID" dirty="0" smtClean="0"/>
          </a:p>
          <a:p>
            <a:pPr>
              <a:buNone/>
            </a:pPr>
            <a:endParaRPr lang="id-ID" dirty="0" smtClean="0"/>
          </a:p>
          <a:p>
            <a:endParaRPr lang="id-ID" dirty="0" smtClean="0"/>
          </a:p>
          <a:p>
            <a:endParaRPr lang="id-ID" dirty="0" smtClean="0"/>
          </a:p>
          <a:p>
            <a:endParaRPr lang="id-ID" dirty="0" smtClean="0"/>
          </a:p>
          <a:p>
            <a:endParaRPr lang="id-ID" dirty="0"/>
          </a:p>
        </p:txBody>
      </p:sp>
      <p:pic>
        <p:nvPicPr>
          <p:cNvPr id="1027" name="Picture 3"/>
          <p:cNvPicPr>
            <a:picLocks noChangeAspect="1" noChangeArrowheads="1"/>
          </p:cNvPicPr>
          <p:nvPr/>
        </p:nvPicPr>
        <p:blipFill>
          <a:blip r:embed="rId1" cstate="print"/>
          <a:srcRect/>
          <a:stretch>
            <a:fillRect/>
          </a:stretch>
        </p:blipFill>
        <p:spPr bwMode="auto">
          <a:xfrm>
            <a:off x="685800" y="2514600"/>
            <a:ext cx="8198113"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6397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Latihan</a:t>
            </a:r>
            <a:endParaRPr lang="id-ID" dirty="0"/>
          </a:p>
        </p:txBody>
      </p:sp>
      <p:sp>
        <p:nvSpPr>
          <p:cNvPr id="2" name="Content Placeholder 1"/>
          <p:cNvSpPr>
            <a:spLocks noGrp="1"/>
          </p:cNvSpPr>
          <p:nvPr>
            <p:ph idx="1"/>
          </p:nvPr>
        </p:nvSpPr>
        <p:spPr>
          <a:xfrm>
            <a:off x="685800" y="838200"/>
            <a:ext cx="8001000" cy="4602163"/>
          </a:xfrm>
        </p:spPr>
        <p:txBody>
          <a:bodyPr>
            <a:normAutofit/>
          </a:bodyPr>
          <a:lstStyle/>
          <a:p>
            <a:r>
              <a:rPr lang="en-US" dirty="0"/>
              <a:t>5</a:t>
            </a:r>
            <a:r>
              <a:rPr lang="en-US" dirty="0" smtClean="0"/>
              <a:t>. </a:t>
            </a:r>
            <a:r>
              <a:rPr lang="id-ID" dirty="0" smtClean="0"/>
              <a:t>Tampilkan </a:t>
            </a:r>
            <a:r>
              <a:rPr lang="id-ID" dirty="0" smtClean="0"/>
              <a:t>data matakuliah yang nama matakuliahnya mengandung huruf “k”!</a:t>
            </a:r>
            <a:endParaRPr lang="id-ID" dirty="0" smtClean="0"/>
          </a:p>
          <a:p>
            <a:pPr>
              <a:buNone/>
            </a:pPr>
            <a:r>
              <a:rPr lang="id-ID" dirty="0" smtClean="0"/>
              <a:t>	</a:t>
            </a:r>
            <a:r>
              <a:rPr lang="en-US" dirty="0"/>
              <a:t>6</a:t>
            </a:r>
            <a:r>
              <a:rPr lang="en-US" dirty="0" smtClean="0"/>
              <a:t>. </a:t>
            </a:r>
            <a:r>
              <a:rPr lang="id-ID" dirty="0" smtClean="0"/>
              <a:t>Select </a:t>
            </a:r>
            <a:r>
              <a:rPr lang="id-ID" dirty="0" smtClean="0"/>
              <a:t>* From Matakuliah where Nama_MataKuliah Like “%k%”;</a:t>
            </a:r>
            <a:endParaRPr lang="id-ID" dirty="0" smtClean="0"/>
          </a:p>
          <a:p>
            <a:endParaRPr lang="id-ID" dirty="0" smtClean="0"/>
          </a:p>
          <a:p>
            <a:endParaRPr lang="id-ID" dirty="0" smtClean="0"/>
          </a:p>
          <a:p>
            <a:endParaRPr lang="id-ID" dirty="0"/>
          </a:p>
        </p:txBody>
      </p:sp>
      <p:pic>
        <p:nvPicPr>
          <p:cNvPr id="3074" name="Picture 2"/>
          <p:cNvPicPr>
            <a:picLocks noChangeAspect="1" noChangeArrowheads="1"/>
          </p:cNvPicPr>
          <p:nvPr/>
        </p:nvPicPr>
        <p:blipFill>
          <a:blip r:embed="rId1" cstate="print"/>
          <a:srcRect/>
          <a:stretch>
            <a:fillRect/>
          </a:stretch>
        </p:blipFill>
        <p:spPr bwMode="auto">
          <a:xfrm>
            <a:off x="609600" y="2895600"/>
            <a:ext cx="7707086" cy="18288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685800"/>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Latihan</a:t>
            </a:r>
            <a:endParaRPr lang="id-ID" dirty="0"/>
          </a:p>
        </p:txBody>
      </p:sp>
      <p:sp>
        <p:nvSpPr>
          <p:cNvPr id="2" name="Content Placeholder 1"/>
          <p:cNvSpPr>
            <a:spLocks noGrp="1"/>
          </p:cNvSpPr>
          <p:nvPr>
            <p:ph idx="1"/>
          </p:nvPr>
        </p:nvSpPr>
        <p:spPr>
          <a:xfrm>
            <a:off x="457200" y="838200"/>
            <a:ext cx="8229600" cy="5016691"/>
          </a:xfrm>
        </p:spPr>
        <p:txBody>
          <a:bodyPr>
            <a:normAutofit/>
          </a:bodyPr>
          <a:lstStyle/>
          <a:p>
            <a:r>
              <a:rPr lang="en-US" dirty="0"/>
              <a:t>7</a:t>
            </a:r>
            <a:r>
              <a:rPr lang="en-US" dirty="0" smtClean="0"/>
              <a:t>. </a:t>
            </a:r>
            <a:r>
              <a:rPr lang="id-ID" dirty="0" smtClean="0"/>
              <a:t>Tampilkan </a:t>
            </a:r>
            <a:r>
              <a:rPr lang="id-ID" dirty="0" smtClean="0"/>
              <a:t>NPM dan Nama Mahasiswa yang namanya berawalan huruf “A</a:t>
            </a:r>
            <a:r>
              <a:rPr lang="id-ID" dirty="0" smtClean="0"/>
              <a:t>”!</a:t>
            </a:r>
            <a:endParaRPr lang="id-ID" dirty="0" smtClean="0"/>
          </a:p>
          <a:p>
            <a:pPr>
              <a:buNone/>
            </a:pPr>
            <a:r>
              <a:rPr lang="id-ID" dirty="0" smtClean="0"/>
              <a:t> </a:t>
            </a:r>
            <a:r>
              <a:rPr lang="en-US" dirty="0" smtClean="0"/>
              <a:t>8</a:t>
            </a:r>
            <a:r>
              <a:rPr lang="en-US" dirty="0" smtClean="0"/>
              <a:t>. </a:t>
            </a:r>
            <a:r>
              <a:rPr lang="id-ID" dirty="0" smtClean="0"/>
              <a:t>Select </a:t>
            </a:r>
            <a:r>
              <a:rPr lang="id-ID" dirty="0" smtClean="0"/>
              <a:t>NPM, Nama From Mahasiswa Where Nama Like ‘A%’;</a:t>
            </a:r>
            <a:endParaRPr lang="id-ID" dirty="0" smtClean="0"/>
          </a:p>
          <a:p>
            <a:pPr>
              <a:buNone/>
            </a:pPr>
            <a:endParaRPr lang="id-ID" dirty="0" smtClean="0"/>
          </a:p>
          <a:p>
            <a:pPr>
              <a:buNone/>
            </a:pPr>
            <a:endParaRPr lang="id-ID" dirty="0" smtClean="0"/>
          </a:p>
          <a:p>
            <a:endParaRPr lang="id-ID" dirty="0" smtClean="0"/>
          </a:p>
          <a:p>
            <a:endParaRPr lang="id-ID" dirty="0" smtClean="0"/>
          </a:p>
          <a:p>
            <a:endParaRPr lang="id-ID" dirty="0" smtClean="0"/>
          </a:p>
          <a:p>
            <a:endParaRPr lang="id-ID" dirty="0"/>
          </a:p>
        </p:txBody>
      </p:sp>
      <p:pic>
        <p:nvPicPr>
          <p:cNvPr id="2050" name="Picture 2"/>
          <p:cNvPicPr>
            <a:picLocks noChangeAspect="1" noChangeArrowheads="1"/>
          </p:cNvPicPr>
          <p:nvPr/>
        </p:nvPicPr>
        <p:blipFill>
          <a:blip r:embed="rId1" cstate="print"/>
          <a:srcRect/>
          <a:stretch>
            <a:fillRect/>
          </a:stretch>
        </p:blipFill>
        <p:spPr bwMode="auto">
          <a:xfrm>
            <a:off x="609599" y="2362200"/>
            <a:ext cx="7924801" cy="16002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Latihan</a:t>
            </a:r>
            <a:endParaRPr lang="id-ID" dirty="0"/>
          </a:p>
        </p:txBody>
      </p:sp>
      <p:sp>
        <p:nvSpPr>
          <p:cNvPr id="2" name="Content Placeholder 1"/>
          <p:cNvSpPr>
            <a:spLocks noGrp="1"/>
          </p:cNvSpPr>
          <p:nvPr>
            <p:ph idx="1"/>
          </p:nvPr>
        </p:nvSpPr>
        <p:spPr>
          <a:xfrm>
            <a:off x="533400" y="990600"/>
            <a:ext cx="8153400" cy="4449763"/>
          </a:xfrm>
        </p:spPr>
        <p:txBody>
          <a:bodyPr/>
          <a:lstStyle/>
          <a:p>
            <a:r>
              <a:rPr lang="en-US" dirty="0" smtClean="0"/>
              <a:t>9. </a:t>
            </a:r>
            <a:r>
              <a:rPr lang="id-ID" dirty="0" smtClean="0"/>
              <a:t>Tampilkan </a:t>
            </a:r>
            <a:r>
              <a:rPr lang="id-ID" dirty="0" smtClean="0"/>
              <a:t>Nama, JnsKel dan TglLahir pada data mahaiswa yang nama mahasiwanya terurut ascending (Menaik)!</a:t>
            </a:r>
            <a:endParaRPr lang="id-ID" dirty="0" smtClean="0"/>
          </a:p>
          <a:p>
            <a:pPr>
              <a:buNone/>
            </a:pPr>
            <a:r>
              <a:rPr lang="en-US" dirty="0" smtClean="0"/>
              <a:t>10.</a:t>
            </a:r>
            <a:r>
              <a:rPr lang="en-US" dirty="0"/>
              <a:t> </a:t>
            </a:r>
            <a:r>
              <a:rPr lang="id-ID" dirty="0" smtClean="0"/>
              <a:t>Select </a:t>
            </a:r>
            <a:r>
              <a:rPr lang="id-ID" dirty="0" smtClean="0"/>
              <a:t>Nama, JnsKel, TglLahir From Mahasiswa Order By Nama Asc;</a:t>
            </a:r>
            <a:endParaRPr lang="id-ID" dirty="0" smtClean="0"/>
          </a:p>
          <a:p>
            <a:pPr>
              <a:buNone/>
            </a:pPr>
            <a:endParaRPr lang="id-ID" dirty="0" smtClean="0"/>
          </a:p>
          <a:p>
            <a:pPr>
              <a:buNone/>
            </a:pPr>
            <a:endParaRPr lang="id-ID" dirty="0"/>
          </a:p>
        </p:txBody>
      </p:sp>
      <p:pic>
        <p:nvPicPr>
          <p:cNvPr id="4098" name="Picture 2"/>
          <p:cNvPicPr>
            <a:picLocks noChangeAspect="1" noChangeArrowheads="1"/>
          </p:cNvPicPr>
          <p:nvPr/>
        </p:nvPicPr>
        <p:blipFill>
          <a:blip r:embed="rId1" cstate="print"/>
          <a:srcRect/>
          <a:stretch>
            <a:fillRect/>
          </a:stretch>
        </p:blipFill>
        <p:spPr bwMode="auto">
          <a:xfrm>
            <a:off x="790085" y="2514600"/>
            <a:ext cx="7640030" cy="23622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792162"/>
          </a:xfrm>
        </p:spPr>
        <p:style>
          <a:lnRef idx="1">
            <a:schemeClr val="accent1"/>
          </a:lnRef>
          <a:fillRef idx="3">
            <a:schemeClr val="accent1"/>
          </a:fillRef>
          <a:effectRef idx="2">
            <a:schemeClr val="accent1"/>
          </a:effectRef>
          <a:fontRef idx="minor">
            <a:schemeClr val="lt1"/>
          </a:fontRef>
        </p:style>
        <p:txBody>
          <a:bodyPr/>
          <a:lstStyle/>
          <a:p>
            <a:r>
              <a:rPr lang="id-ID" sz="3600" dirty="0" smtClean="0"/>
              <a:t>   Perintah Pada DML</a:t>
            </a:r>
            <a:endParaRPr lang="id-ID" sz="3600" dirty="0"/>
          </a:p>
        </p:txBody>
      </p:sp>
      <p:sp>
        <p:nvSpPr>
          <p:cNvPr id="2" name="Content Placeholder 1"/>
          <p:cNvSpPr>
            <a:spLocks noGrp="1"/>
          </p:cNvSpPr>
          <p:nvPr>
            <p:ph idx="1"/>
          </p:nvPr>
        </p:nvSpPr>
        <p:spPr>
          <a:xfrm>
            <a:off x="457200" y="990600"/>
            <a:ext cx="8229600" cy="4525963"/>
          </a:xfrm>
        </p:spPr>
        <p:txBody>
          <a:bodyPr/>
          <a:lstStyle/>
          <a:p>
            <a:pPr algn="just"/>
            <a:r>
              <a:rPr lang="id-ID" dirty="0" smtClean="0"/>
              <a:t>DML (Data Manipulation Language) DML adalah kelompok perintah yang berfungsi untuk memanipulasi data dalam basis data, misalnya untuk pengambilan, penyisipan, pengubahan dan penghapusan data. Perintah yang termasuk dalah kategori DML:</a:t>
            </a:r>
            <a:endParaRPr lang="id-ID" dirty="0"/>
          </a:p>
        </p:txBody>
      </p:sp>
      <p:pic>
        <p:nvPicPr>
          <p:cNvPr id="1026" name="Picture 2"/>
          <p:cNvPicPr>
            <a:picLocks noChangeAspect="1" noChangeArrowheads="1"/>
          </p:cNvPicPr>
          <p:nvPr/>
        </p:nvPicPr>
        <p:blipFill>
          <a:blip r:embed="rId1" cstate="print"/>
          <a:srcRect/>
          <a:stretch>
            <a:fillRect/>
          </a:stretch>
        </p:blipFill>
        <p:spPr bwMode="auto">
          <a:xfrm>
            <a:off x="609600" y="2819400"/>
            <a:ext cx="8104909"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6397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Latihan</a:t>
            </a:r>
            <a:endParaRPr lang="id-ID" dirty="0"/>
          </a:p>
        </p:txBody>
      </p:sp>
      <p:sp>
        <p:nvSpPr>
          <p:cNvPr id="2" name="Content Placeholder 1"/>
          <p:cNvSpPr>
            <a:spLocks noGrp="1"/>
          </p:cNvSpPr>
          <p:nvPr>
            <p:ph idx="1"/>
          </p:nvPr>
        </p:nvSpPr>
        <p:spPr>
          <a:xfrm>
            <a:off x="457200" y="838200"/>
            <a:ext cx="8229600" cy="4953000"/>
          </a:xfrm>
        </p:spPr>
        <p:txBody>
          <a:bodyPr/>
          <a:lstStyle/>
          <a:p>
            <a:r>
              <a:rPr lang="en-US" dirty="0" smtClean="0"/>
              <a:t>11. </a:t>
            </a:r>
            <a:r>
              <a:rPr lang="id-ID" dirty="0" smtClean="0"/>
              <a:t>Rubahlah </a:t>
            </a:r>
            <a:r>
              <a:rPr lang="id-ID" dirty="0" smtClean="0"/>
              <a:t>data mahasiswa yang bernama Gandi menjadi “Muhammad </a:t>
            </a:r>
            <a:r>
              <a:rPr lang="en-US" dirty="0" smtClean="0"/>
              <a:t>    </a:t>
            </a:r>
            <a:r>
              <a:rPr lang="id-ID" dirty="0" smtClean="0"/>
              <a:t>Gandi</a:t>
            </a:r>
            <a:r>
              <a:rPr lang="id-ID" dirty="0" smtClean="0"/>
              <a:t>”!</a:t>
            </a:r>
            <a:endParaRPr lang="id-ID" dirty="0" smtClean="0"/>
          </a:p>
          <a:p>
            <a:pPr>
              <a:buNone/>
            </a:pPr>
            <a:r>
              <a:rPr lang="id-ID" dirty="0" smtClean="0"/>
              <a:t>	</a:t>
            </a:r>
            <a:r>
              <a:rPr lang="en-US" dirty="0" smtClean="0"/>
              <a:t>12. </a:t>
            </a:r>
            <a:r>
              <a:rPr lang="id-ID" dirty="0" smtClean="0"/>
              <a:t>Update </a:t>
            </a:r>
            <a:r>
              <a:rPr lang="id-ID" dirty="0" smtClean="0"/>
              <a:t>Mahasiswa Set Nama = “Muhammad Gandi” Where Nama = “Gandi”;</a:t>
            </a:r>
            <a:endParaRPr lang="id-ID" dirty="0" smtClean="0"/>
          </a:p>
          <a:p>
            <a:pPr>
              <a:buNone/>
            </a:pPr>
            <a:endParaRPr lang="id-ID" dirty="0"/>
          </a:p>
        </p:txBody>
      </p:sp>
      <p:pic>
        <p:nvPicPr>
          <p:cNvPr id="5122" name="Picture 2"/>
          <p:cNvPicPr>
            <a:picLocks noChangeAspect="1" noChangeArrowheads="1"/>
          </p:cNvPicPr>
          <p:nvPr/>
        </p:nvPicPr>
        <p:blipFill>
          <a:blip r:embed="rId1" cstate="print"/>
          <a:srcRect/>
          <a:stretch>
            <a:fillRect/>
          </a:stretch>
        </p:blipFill>
        <p:spPr bwMode="auto">
          <a:xfrm>
            <a:off x="762000" y="2819400"/>
            <a:ext cx="7620000" cy="762000"/>
          </a:xfrm>
          <a:prstGeom prst="rect">
            <a:avLst/>
          </a:prstGeom>
          <a:noFill/>
          <a:ln w="9525">
            <a:noFill/>
            <a:miter lim="800000"/>
            <a:headEnd/>
            <a:tailEnd/>
          </a:ln>
        </p:spPr>
      </p:pic>
      <p:pic>
        <p:nvPicPr>
          <p:cNvPr id="5123" name="Picture 3"/>
          <p:cNvPicPr>
            <a:picLocks noChangeAspect="1" noChangeArrowheads="1"/>
          </p:cNvPicPr>
          <p:nvPr/>
        </p:nvPicPr>
        <p:blipFill>
          <a:blip r:embed="rId2" cstate="print"/>
          <a:srcRect/>
          <a:stretch>
            <a:fillRect/>
          </a:stretch>
        </p:blipFill>
        <p:spPr bwMode="auto">
          <a:xfrm>
            <a:off x="762000" y="3733800"/>
            <a:ext cx="7620000" cy="251603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Latihan</a:t>
            </a:r>
            <a:endParaRPr lang="id-ID" dirty="0"/>
          </a:p>
        </p:txBody>
      </p:sp>
      <p:sp>
        <p:nvSpPr>
          <p:cNvPr id="2" name="Content Placeholder 1"/>
          <p:cNvSpPr>
            <a:spLocks noGrp="1"/>
          </p:cNvSpPr>
          <p:nvPr>
            <p:ph idx="1"/>
          </p:nvPr>
        </p:nvSpPr>
        <p:spPr>
          <a:xfrm>
            <a:off x="457200" y="914400"/>
            <a:ext cx="8229600" cy="5181600"/>
          </a:xfrm>
        </p:spPr>
        <p:txBody>
          <a:bodyPr/>
          <a:lstStyle/>
          <a:p>
            <a:r>
              <a:rPr lang="en-US" dirty="0" smtClean="0"/>
              <a:t>13. </a:t>
            </a:r>
            <a:r>
              <a:rPr lang="id-ID" dirty="0" smtClean="0"/>
              <a:t>Hapuslah </a:t>
            </a:r>
            <a:r>
              <a:rPr lang="id-ID" dirty="0" smtClean="0"/>
              <a:t>data mahasiswa yang bernama “Hilda”;</a:t>
            </a:r>
            <a:endParaRPr lang="id-ID" dirty="0" smtClean="0"/>
          </a:p>
          <a:p>
            <a:pPr>
              <a:buNone/>
            </a:pPr>
            <a:r>
              <a:rPr lang="id-ID" dirty="0" smtClean="0"/>
              <a:t>	</a:t>
            </a:r>
            <a:r>
              <a:rPr lang="en-US" dirty="0" smtClean="0"/>
              <a:t>14. </a:t>
            </a:r>
            <a:r>
              <a:rPr lang="id-ID" dirty="0" smtClean="0"/>
              <a:t>Delete </a:t>
            </a:r>
            <a:r>
              <a:rPr lang="id-ID" dirty="0" smtClean="0"/>
              <a:t>From Mahasiswa Where Nama = “Hilda”;</a:t>
            </a:r>
            <a:endParaRPr lang="id-ID" dirty="0"/>
          </a:p>
        </p:txBody>
      </p:sp>
      <p:pic>
        <p:nvPicPr>
          <p:cNvPr id="6146" name="Picture 2"/>
          <p:cNvPicPr>
            <a:picLocks noChangeAspect="1" noChangeArrowheads="1"/>
          </p:cNvPicPr>
          <p:nvPr/>
        </p:nvPicPr>
        <p:blipFill>
          <a:blip r:embed="rId1" cstate="print"/>
          <a:srcRect/>
          <a:stretch>
            <a:fillRect/>
          </a:stretch>
        </p:blipFill>
        <p:spPr bwMode="auto">
          <a:xfrm>
            <a:off x="838200" y="2743200"/>
            <a:ext cx="7736224" cy="28956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1"/>
          <p:cNvPicPr>
            <a:picLocks noChangeAspect="1" noChangeArrowheads="1"/>
          </p:cNvPicPr>
          <p:nvPr/>
        </p:nvPicPr>
        <p:blipFill>
          <a:blip r:embed="rId1" cstate="print"/>
          <a:srcRect/>
          <a:stretch>
            <a:fillRect/>
          </a:stretch>
        </p:blipFill>
        <p:spPr bwMode="auto">
          <a:xfrm>
            <a:off x="0" y="0"/>
            <a:ext cx="9144000" cy="5105400"/>
          </a:xfrm>
          <a:prstGeom prst="rect">
            <a:avLst/>
          </a:prstGeom>
          <a:noFill/>
          <a:ln w="9525">
            <a:noFill/>
            <a:miter lim="800000"/>
            <a:headEnd/>
            <a:tailEnd/>
          </a:ln>
        </p:spPr>
      </p:pic>
      <p:sp>
        <p:nvSpPr>
          <p:cNvPr id="6" name="Title 5"/>
          <p:cNvSpPr>
            <a:spLocks noGrp="1"/>
          </p:cNvSpPr>
          <p:nvPr>
            <p:ph type="ctrTitle"/>
          </p:nvPr>
        </p:nvSpPr>
        <p:spPr>
          <a:xfrm>
            <a:off x="2971800" y="5791200"/>
            <a:ext cx="2971800" cy="839162"/>
          </a:xfrm>
        </p:spPr>
        <p:txBody>
          <a:bodyPr/>
          <a:lstStyle/>
          <a:p>
            <a:pPr algn="ctr"/>
            <a:r>
              <a:rPr lang="id-ID" dirty="0" smtClean="0">
                <a:solidFill>
                  <a:schemeClr val="tx1"/>
                </a:solidFill>
              </a:rPr>
              <a:t>Terima Kasih</a:t>
            </a:r>
            <a:endParaRPr lang="id-ID"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pPr lvl="0"/>
            <a:r>
              <a:rPr lang="id-ID" dirty="0" smtClean="0"/>
              <a:t>    </a:t>
            </a:r>
            <a:r>
              <a:rPr lang="en-US" dirty="0" smtClean="0"/>
              <a:t>INSERT</a:t>
            </a:r>
            <a:endParaRPr lang="en-US" dirty="0"/>
          </a:p>
        </p:txBody>
      </p:sp>
      <p:sp>
        <p:nvSpPr>
          <p:cNvPr id="3" name="Content Placeholder 2"/>
          <p:cNvSpPr>
            <a:spLocks noGrp="1"/>
          </p:cNvSpPr>
          <p:nvPr>
            <p:ph idx="1"/>
          </p:nvPr>
        </p:nvSpPr>
        <p:spPr>
          <a:xfrm>
            <a:off x="609600" y="1295400"/>
            <a:ext cx="8077200" cy="4709160"/>
          </a:xfrm>
        </p:spPr>
        <p:txBody>
          <a:bodyPr>
            <a:normAutofit lnSpcReduction="10000"/>
          </a:bodyPr>
          <a:lstStyle/>
          <a:p>
            <a:r>
              <a:rPr lang="en-US" dirty="0" smtClean="0"/>
              <a:t>Insert </a:t>
            </a:r>
            <a:r>
              <a:rPr lang="en-US" dirty="0" err="1" smtClean="0"/>
              <a:t>merupakan</a:t>
            </a:r>
            <a:r>
              <a:rPr lang="en-US" dirty="0" smtClean="0"/>
              <a:t> </a:t>
            </a:r>
            <a:r>
              <a:rPr lang="en-US" dirty="0" err="1" smtClean="0"/>
              <a:t>perintah</a:t>
            </a:r>
            <a:r>
              <a:rPr lang="en-US" dirty="0" smtClean="0"/>
              <a:t> SQL yang </a:t>
            </a:r>
            <a:r>
              <a:rPr lang="en-US" dirty="0" err="1" smtClean="0"/>
              <a:t>berfungsi</a:t>
            </a:r>
            <a:r>
              <a:rPr lang="en-US" dirty="0" smtClean="0"/>
              <a:t> </a:t>
            </a:r>
            <a:r>
              <a:rPr lang="en-US" dirty="0" err="1" smtClean="0"/>
              <a:t>untuk</a:t>
            </a:r>
            <a:r>
              <a:rPr lang="en-US" dirty="0" smtClean="0"/>
              <a:t> </a:t>
            </a:r>
            <a:r>
              <a:rPr lang="en-US" dirty="0" err="1" smtClean="0"/>
              <a:t>menyisipkan</a:t>
            </a:r>
            <a:r>
              <a:rPr lang="en-US" dirty="0" smtClean="0"/>
              <a:t> </a:t>
            </a:r>
            <a:r>
              <a:rPr lang="en-US" dirty="0" err="1" smtClean="0"/>
              <a:t>nilai-nilai</a:t>
            </a:r>
            <a:r>
              <a:rPr lang="en-US" dirty="0" smtClean="0"/>
              <a:t> </a:t>
            </a:r>
            <a:r>
              <a:rPr lang="en-US" dirty="0" err="1" smtClean="0"/>
              <a:t>pada</a:t>
            </a:r>
            <a:r>
              <a:rPr lang="en-US" dirty="0" smtClean="0"/>
              <a:t> field-field </a:t>
            </a:r>
            <a:r>
              <a:rPr lang="en-US" dirty="0" err="1" smtClean="0"/>
              <a:t>tabel</a:t>
            </a:r>
            <a:r>
              <a:rPr lang="id-ID" dirty="0" smtClean="0"/>
              <a:t> atau menambah baris dengan mengisi data pada setiap kolom</a:t>
            </a:r>
            <a:r>
              <a:rPr lang="en-US" dirty="0" smtClean="0"/>
              <a:t>.</a:t>
            </a:r>
            <a:endParaRPr lang="en-US" dirty="0" smtClean="0"/>
          </a:p>
          <a:p>
            <a:r>
              <a:rPr lang="en-US" dirty="0" err="1" smtClean="0"/>
              <a:t>Bentuk</a:t>
            </a:r>
            <a:r>
              <a:rPr lang="en-US" dirty="0" smtClean="0"/>
              <a:t> </a:t>
            </a:r>
            <a:r>
              <a:rPr lang="en-US" dirty="0" err="1" smtClean="0"/>
              <a:t>umum</a:t>
            </a:r>
            <a:r>
              <a:rPr lang="en-US" dirty="0" smtClean="0"/>
              <a:t> </a:t>
            </a:r>
            <a:r>
              <a:rPr lang="en-US" dirty="0" err="1" smtClean="0"/>
              <a:t>penulisannya</a:t>
            </a:r>
            <a:r>
              <a:rPr lang="en-US" dirty="0" smtClean="0"/>
              <a:t> :</a:t>
            </a:r>
            <a:endParaRPr lang="en-US" dirty="0" smtClean="0"/>
          </a:p>
          <a:p>
            <a:pPr>
              <a:buNone/>
            </a:pPr>
            <a:r>
              <a:rPr lang="en-US" dirty="0" smtClean="0"/>
              <a:t>	</a:t>
            </a:r>
            <a:r>
              <a:rPr lang="en-US" sz="2400" b="1" dirty="0" smtClean="0"/>
              <a:t>INSERT INTO</a:t>
            </a:r>
            <a:r>
              <a:rPr lang="en-US" dirty="0" smtClean="0"/>
              <a:t> </a:t>
            </a:r>
            <a:r>
              <a:rPr lang="en-US" sz="2400" dirty="0" err="1" smtClean="0"/>
              <a:t>nama_table</a:t>
            </a:r>
            <a:r>
              <a:rPr lang="en-US" dirty="0" smtClean="0"/>
              <a:t> </a:t>
            </a:r>
            <a:r>
              <a:rPr lang="en-US" sz="2400" b="1" dirty="0" smtClean="0"/>
              <a:t>VALUES</a:t>
            </a:r>
            <a:r>
              <a:rPr lang="en-US" dirty="0" smtClean="0"/>
              <a:t> </a:t>
            </a:r>
            <a:r>
              <a:rPr lang="en-US" sz="2400" dirty="0" smtClean="0"/>
              <a:t>(nil 1, nil 2, …);</a:t>
            </a:r>
            <a:r>
              <a:rPr lang="en-US" dirty="0" smtClean="0"/>
              <a:t> </a:t>
            </a:r>
            <a:endParaRPr lang="id-ID" dirty="0" smtClean="0"/>
          </a:p>
          <a:p>
            <a:pPr>
              <a:buNone/>
            </a:pPr>
            <a:r>
              <a:rPr lang="id-ID" dirty="0" smtClean="0"/>
              <a:t>                                 a</a:t>
            </a:r>
            <a:r>
              <a:rPr lang="en-US" dirty="0" smtClean="0"/>
              <a:t>tau </a:t>
            </a:r>
            <a:endParaRPr lang="id-ID" dirty="0" smtClean="0"/>
          </a:p>
          <a:p>
            <a:pPr>
              <a:buNone/>
            </a:pPr>
            <a:r>
              <a:rPr lang="id-ID" dirty="0" smtClean="0"/>
              <a:t>  </a:t>
            </a:r>
            <a:r>
              <a:rPr lang="en-US" sz="2400" b="1" dirty="0" smtClean="0"/>
              <a:t>INSERT INTO</a:t>
            </a:r>
            <a:r>
              <a:rPr lang="en-US" sz="2400" dirty="0" smtClean="0"/>
              <a:t> </a:t>
            </a:r>
            <a:r>
              <a:rPr lang="en-US" sz="2400" dirty="0" err="1" smtClean="0"/>
              <a:t>nama_table</a:t>
            </a:r>
            <a:r>
              <a:rPr lang="en-US" sz="2400" dirty="0" smtClean="0"/>
              <a:t>(field1, field2, …) </a:t>
            </a:r>
            <a:r>
              <a:rPr lang="en-US" sz="2400" b="1" dirty="0" smtClean="0"/>
              <a:t>VALUES</a:t>
            </a:r>
            <a:r>
              <a:rPr lang="en-US" sz="2400" dirty="0" smtClean="0"/>
              <a:t> (nil1, nil2, …);</a:t>
            </a:r>
            <a:r>
              <a:rPr lang="en-US" dirty="0" smtClean="0"/>
              <a:t> </a:t>
            </a:r>
            <a:endParaRPr lang="id-ID" dirty="0" smtClean="0"/>
          </a:p>
          <a:p>
            <a:pPr>
              <a:buNone/>
            </a:pPr>
            <a:endParaRPr lang="id-ID" dirty="0" smtClean="0"/>
          </a:p>
          <a:p>
            <a:pPr>
              <a:buNone/>
            </a:pPr>
            <a:r>
              <a:rPr lang="id-ID" b="1" dirty="0" smtClean="0"/>
              <a:t>KET</a:t>
            </a:r>
            <a:r>
              <a:rPr lang="id-ID" dirty="0" smtClean="0"/>
              <a:t>: Jika data bertipe string, date atau time maka pemberian nilainya diapit dengan tanda petik tunggal (‘XXX') atau petik ganda (“XXX"). Jika data bertipe numerik (90, 2700) maka pemberian nilainya tidak diapit tanda petik tunggal maupun ganda</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a:t>
            </a:r>
            <a:r>
              <a:rPr lang="en-US" dirty="0" err="1" smtClean="0"/>
              <a:t>Contoh</a:t>
            </a:r>
            <a:r>
              <a:rPr lang="en-US" dirty="0" smtClean="0"/>
              <a:t>:</a:t>
            </a:r>
            <a:endParaRPr lang="en-US" dirty="0"/>
          </a:p>
        </p:txBody>
      </p:sp>
      <p:sp>
        <p:nvSpPr>
          <p:cNvPr id="3" name="Content Placeholder 2"/>
          <p:cNvSpPr>
            <a:spLocks noGrp="1"/>
          </p:cNvSpPr>
          <p:nvPr>
            <p:ph idx="1"/>
          </p:nvPr>
        </p:nvSpPr>
        <p:spPr>
          <a:xfrm>
            <a:off x="457200" y="1066800"/>
            <a:ext cx="8229600" cy="4525963"/>
          </a:xfrm>
        </p:spPr>
        <p:txBody>
          <a:bodyPr/>
          <a:lstStyle/>
          <a:p>
            <a:pPr>
              <a:buNone/>
            </a:pPr>
            <a:endParaRPr lang="id-ID" dirty="0" smtClean="0"/>
          </a:p>
          <a:p>
            <a:pPr>
              <a:buNone/>
            </a:pPr>
            <a:endParaRPr lang="id-ID" dirty="0" smtClean="0"/>
          </a:p>
          <a:p>
            <a:pPr>
              <a:buNone/>
            </a:pPr>
            <a:endParaRPr lang="id-ID" dirty="0" smtClean="0"/>
          </a:p>
          <a:p>
            <a:pPr>
              <a:buNone/>
            </a:pPr>
            <a:endParaRPr lang="id-ID" dirty="0" smtClean="0"/>
          </a:p>
          <a:p>
            <a:pPr>
              <a:buNone/>
            </a:pPr>
            <a:r>
              <a:rPr lang="id-ID" dirty="0" smtClean="0"/>
              <a:t>				    </a:t>
            </a:r>
            <a:r>
              <a:rPr lang="en-US" dirty="0" err="1" smtClean="0"/>
              <a:t>Atau</a:t>
            </a:r>
            <a:endParaRPr lang="id-ID" dirty="0" smtClean="0"/>
          </a:p>
          <a:p>
            <a:pPr>
              <a:buNone/>
            </a:pPr>
            <a:endParaRPr lang="en-US" dirty="0" smtClean="0"/>
          </a:p>
        </p:txBody>
      </p:sp>
      <p:pic>
        <p:nvPicPr>
          <p:cNvPr id="1026" name="Picture 2"/>
          <p:cNvPicPr>
            <a:picLocks noChangeAspect="1" noChangeArrowheads="1"/>
          </p:cNvPicPr>
          <p:nvPr/>
        </p:nvPicPr>
        <p:blipFill>
          <a:blip r:embed="rId1" cstate="print"/>
          <a:srcRect/>
          <a:stretch>
            <a:fillRect/>
          </a:stretch>
        </p:blipFill>
        <p:spPr bwMode="auto">
          <a:xfrm>
            <a:off x="457200" y="1143000"/>
            <a:ext cx="8318500" cy="1447800"/>
          </a:xfrm>
          <a:prstGeom prst="rect">
            <a:avLst/>
          </a:prstGeom>
          <a:noFill/>
          <a:ln w="9525">
            <a:noFill/>
            <a:miter lim="800000"/>
            <a:headEnd/>
            <a:tailEnd/>
          </a:ln>
        </p:spPr>
      </p:pic>
      <p:pic>
        <p:nvPicPr>
          <p:cNvPr id="1029" name="Picture 5"/>
          <p:cNvPicPr>
            <a:picLocks noChangeAspect="1" noChangeArrowheads="1"/>
          </p:cNvPicPr>
          <p:nvPr/>
        </p:nvPicPr>
        <p:blipFill>
          <a:blip r:embed="rId2" cstate="print"/>
          <a:srcRect/>
          <a:stretch>
            <a:fillRect/>
          </a:stretch>
        </p:blipFill>
        <p:spPr bwMode="auto">
          <a:xfrm>
            <a:off x="457200" y="3810000"/>
            <a:ext cx="83058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84238"/>
          </a:xfrm>
        </p:spPr>
        <p:style>
          <a:lnRef idx="1">
            <a:schemeClr val="accent1"/>
          </a:lnRef>
          <a:fillRef idx="3">
            <a:schemeClr val="accent1"/>
          </a:fillRef>
          <a:effectRef idx="2">
            <a:schemeClr val="accent1"/>
          </a:effectRef>
          <a:fontRef idx="minor">
            <a:schemeClr val="lt1"/>
          </a:fontRef>
        </p:style>
        <p:txBody>
          <a:bodyPr>
            <a:normAutofit/>
          </a:bodyPr>
          <a:lstStyle/>
          <a:p>
            <a:r>
              <a:rPr lang="id-ID" sz="3600" dirty="0" smtClean="0"/>
              <a:t>   Klausa Pada SQL</a:t>
            </a:r>
            <a:endParaRPr lang="id-ID" sz="3600" dirty="0"/>
          </a:p>
        </p:txBody>
      </p:sp>
      <p:sp>
        <p:nvSpPr>
          <p:cNvPr id="2" name="Content Placeholder 1"/>
          <p:cNvSpPr>
            <a:spLocks noGrp="1"/>
          </p:cNvSpPr>
          <p:nvPr>
            <p:ph idx="1"/>
          </p:nvPr>
        </p:nvSpPr>
        <p:spPr>
          <a:xfrm>
            <a:off x="762000" y="1143000"/>
            <a:ext cx="7924800" cy="4525963"/>
          </a:xfrm>
        </p:spPr>
        <p:txBody>
          <a:bodyPr>
            <a:normAutofit/>
          </a:bodyPr>
          <a:lstStyle/>
          <a:p>
            <a:r>
              <a:rPr lang="id-ID" dirty="0" smtClean="0"/>
              <a:t>Sebuah ekspresi SQL dasar sebenarnya hanya terdiri dari tiga klausa yaitu; klausa where, from, dan and.</a:t>
            </a:r>
            <a:endParaRPr lang="id-ID" dirty="0" smtClean="0"/>
          </a:p>
          <a:p>
            <a:r>
              <a:rPr lang="id-ID" dirty="0" smtClean="0"/>
              <a:t>Klausa select : digunakan untuk menetapkan daftar atribut yang diinginkan sebagai query. </a:t>
            </a:r>
            <a:endParaRPr lang="id-ID" dirty="0" smtClean="0"/>
          </a:p>
          <a:p>
            <a:r>
              <a:rPr lang="id-ID" dirty="0" smtClean="0"/>
              <a:t>Klausa from : digunakan untuk menetapkan tabel (atau gabungan tabel) yang akan ditelusuri selama query data dilakukan. </a:t>
            </a:r>
            <a:endParaRPr lang="id-ID" dirty="0" smtClean="0"/>
          </a:p>
          <a:p>
            <a:r>
              <a:rPr lang="id-ID" dirty="0" smtClean="0"/>
              <a:t>Klausa where : digunakan untuk predikat (sebagai kriteria) yang harus dipenuhi dalam memperoleh hasil query.</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68362"/>
          </a:xfrm>
        </p:spPr>
        <p:style>
          <a:lnRef idx="1">
            <a:schemeClr val="accent1"/>
          </a:lnRef>
          <a:fillRef idx="3">
            <a:schemeClr val="accent1"/>
          </a:fillRef>
          <a:effectRef idx="2">
            <a:schemeClr val="accent1"/>
          </a:effectRef>
          <a:fontRef idx="minor">
            <a:schemeClr val="lt1"/>
          </a:fontRef>
        </p:style>
        <p:txBody>
          <a:bodyPr>
            <a:normAutofit/>
          </a:bodyPr>
          <a:lstStyle/>
          <a:p>
            <a:r>
              <a:rPr lang="id-ID" sz="3600" dirty="0" smtClean="0"/>
              <a:t>   Ekspresi dan Operator Pada SQL</a:t>
            </a:r>
            <a:endParaRPr lang="id-ID" sz="3600" dirty="0"/>
          </a:p>
        </p:txBody>
      </p:sp>
      <p:sp>
        <p:nvSpPr>
          <p:cNvPr id="2" name="Content Placeholder 1"/>
          <p:cNvSpPr>
            <a:spLocks noGrp="1"/>
          </p:cNvSpPr>
          <p:nvPr>
            <p:ph idx="1"/>
          </p:nvPr>
        </p:nvSpPr>
        <p:spPr>
          <a:xfrm>
            <a:off x="838200" y="1371600"/>
            <a:ext cx="7848600" cy="4221163"/>
          </a:xfrm>
        </p:spPr>
        <p:txBody>
          <a:bodyPr>
            <a:normAutofit/>
          </a:bodyPr>
          <a:lstStyle/>
          <a:p>
            <a:r>
              <a:rPr lang="id-ID" dirty="0" smtClean="0"/>
              <a:t>+ (positif ), - (negatif), ~ (bitwise NOT) </a:t>
            </a:r>
            <a:endParaRPr lang="id-ID" dirty="0" smtClean="0"/>
          </a:p>
          <a:p>
            <a:r>
              <a:rPr lang="id-ID" dirty="0" smtClean="0"/>
              <a:t>* (perkalian), / (pembagian),  % (modulus) </a:t>
            </a:r>
            <a:endParaRPr lang="id-ID" dirty="0" smtClean="0"/>
          </a:p>
          <a:p>
            <a:r>
              <a:rPr lang="id-ID" dirty="0" smtClean="0"/>
              <a:t>+ (penjumlahan), + (penggabungan), - (pengurangan) </a:t>
            </a:r>
            <a:endParaRPr lang="id-ID" dirty="0" smtClean="0"/>
          </a:p>
          <a:p>
            <a:r>
              <a:rPr lang="id-ID" dirty="0" smtClean="0"/>
              <a:t>+, &gt;, &lt;, &gt;=, &lt;=, &lt;&gt;, !=, !&gt;, !&lt; </a:t>
            </a:r>
            <a:endParaRPr lang="id-ID" dirty="0" smtClean="0"/>
          </a:p>
          <a:p>
            <a:r>
              <a:rPr lang="id-ID" dirty="0" smtClean="0"/>
              <a:t>^ ( bitwise exclusive OR ), &amp; ( bitwise AND ), | ( bitwise OR )</a:t>
            </a:r>
            <a:endParaRPr lang="id-ID" dirty="0" smtClean="0"/>
          </a:p>
          <a:p>
            <a:r>
              <a:rPr lang="id-ID" dirty="0" smtClean="0"/>
              <a:t>NOT </a:t>
            </a:r>
            <a:endParaRPr lang="id-ID" dirty="0" smtClean="0"/>
          </a:p>
          <a:p>
            <a:r>
              <a:rPr lang="id-ID" dirty="0" smtClean="0"/>
              <a:t>AND </a:t>
            </a:r>
            <a:endParaRPr lang="id-ID" dirty="0" smtClean="0"/>
          </a:p>
          <a:p>
            <a:r>
              <a:rPr lang="id-ID" dirty="0" smtClean="0"/>
              <a:t>ALL, ANY, BETWEEN, IN, LIKE, OR, SOME </a:t>
            </a:r>
            <a:endParaRPr lang="id-ID" dirty="0" smtClean="0"/>
          </a:p>
          <a:p>
            <a:r>
              <a:rPr lang="id-ID" dirty="0" smtClean="0"/>
              <a:t>= ( penugasan ) </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31838"/>
          </a:xfrm>
        </p:spPr>
        <p:style>
          <a:lnRef idx="1">
            <a:schemeClr val="accent1"/>
          </a:lnRef>
          <a:fillRef idx="3">
            <a:schemeClr val="accent1"/>
          </a:fillRef>
          <a:effectRef idx="2">
            <a:schemeClr val="accent1"/>
          </a:effectRef>
          <a:fontRef idx="minor">
            <a:schemeClr val="lt1"/>
          </a:fontRef>
        </p:style>
        <p:txBody>
          <a:bodyPr>
            <a:normAutofit/>
          </a:bodyPr>
          <a:lstStyle/>
          <a:p>
            <a:pPr lvl="0"/>
            <a:r>
              <a:rPr lang="id-ID" sz="3600" dirty="0" smtClean="0"/>
              <a:t>   </a:t>
            </a:r>
            <a:r>
              <a:rPr lang="en-US" sz="3600" dirty="0" smtClean="0"/>
              <a:t>SELECT </a:t>
            </a:r>
            <a:endParaRPr lang="en-US" sz="3600" dirty="0"/>
          </a:p>
        </p:txBody>
      </p:sp>
      <p:sp>
        <p:nvSpPr>
          <p:cNvPr id="3" name="Content Placeholder 2"/>
          <p:cNvSpPr>
            <a:spLocks noGrp="1"/>
          </p:cNvSpPr>
          <p:nvPr>
            <p:ph idx="1"/>
          </p:nvPr>
        </p:nvSpPr>
        <p:spPr>
          <a:xfrm>
            <a:off x="990600" y="914400"/>
            <a:ext cx="7086600" cy="4525963"/>
          </a:xfrm>
        </p:spPr>
        <p:txBody>
          <a:bodyPr>
            <a:normAutofit/>
          </a:bodyPr>
          <a:lstStyle/>
          <a:p>
            <a:pPr algn="just"/>
            <a:r>
              <a:rPr lang="en-US" dirty="0" smtClean="0"/>
              <a:t>Select </a:t>
            </a:r>
            <a:r>
              <a:rPr lang="en-US" dirty="0" err="1" smtClean="0"/>
              <a:t>merupakan</a:t>
            </a:r>
            <a:r>
              <a:rPr lang="en-US" dirty="0" smtClean="0"/>
              <a:t> </a:t>
            </a:r>
            <a:r>
              <a:rPr lang="en-US" dirty="0" err="1" smtClean="0"/>
              <a:t>perintah</a:t>
            </a:r>
            <a:r>
              <a:rPr lang="en-US" dirty="0" smtClean="0"/>
              <a:t> </a:t>
            </a:r>
            <a:r>
              <a:rPr lang="en-US" dirty="0" err="1" smtClean="0"/>
              <a:t>untuk</a:t>
            </a:r>
            <a:r>
              <a:rPr lang="en-US" dirty="0" smtClean="0"/>
              <a:t> </a:t>
            </a:r>
            <a:r>
              <a:rPr lang="en-US" dirty="0" err="1" smtClean="0"/>
              <a:t>menampilkan</a:t>
            </a:r>
            <a:r>
              <a:rPr lang="en-US" dirty="0" smtClean="0"/>
              <a:t> record </a:t>
            </a:r>
            <a:r>
              <a:rPr lang="en-US" dirty="0" err="1" smtClean="0"/>
              <a:t>atau</a:t>
            </a:r>
            <a:r>
              <a:rPr lang="en-US" dirty="0" smtClean="0"/>
              <a:t> data.</a:t>
            </a:r>
            <a:endParaRPr lang="id-ID" dirty="0" smtClean="0"/>
          </a:p>
          <a:p>
            <a:pPr algn="just"/>
            <a:r>
              <a:rPr lang="id-ID" dirty="0" smtClean="0"/>
              <a:t>Perintah SELECT digunakan untuk menampilkan isi dari suatu tabel yang dapat dihubungkan dengan tabel yang lainnya</a:t>
            </a:r>
            <a:r>
              <a:rPr lang="en-US" dirty="0" smtClean="0"/>
              <a:t> </a:t>
            </a:r>
            <a:endParaRPr lang="id-ID" dirty="0" smtClean="0"/>
          </a:p>
          <a:p>
            <a:pPr algn="just"/>
            <a:r>
              <a:rPr lang="en-US" dirty="0" err="1" smtClean="0"/>
              <a:t>Dalam</a:t>
            </a:r>
            <a:r>
              <a:rPr lang="en-US" dirty="0" smtClean="0"/>
              <a:t> </a:t>
            </a:r>
            <a:r>
              <a:rPr lang="en-US" dirty="0" err="1" smtClean="0"/>
              <a:t>menampilkan</a:t>
            </a:r>
            <a:r>
              <a:rPr lang="en-US" dirty="0" smtClean="0"/>
              <a:t> data </a:t>
            </a:r>
            <a:r>
              <a:rPr lang="en-US" dirty="0" err="1" smtClean="0"/>
              <a:t>dapat</a:t>
            </a:r>
            <a:r>
              <a:rPr lang="en-US" dirty="0" smtClean="0"/>
              <a:t> </a:t>
            </a:r>
            <a:r>
              <a:rPr lang="en-US" dirty="0" err="1" smtClean="0"/>
              <a:t>dilakukan</a:t>
            </a:r>
            <a:r>
              <a:rPr lang="en-US" dirty="0" smtClean="0"/>
              <a:t> </a:t>
            </a:r>
            <a:r>
              <a:rPr lang="en-US" dirty="0" err="1" smtClean="0"/>
              <a:t>dengan</a:t>
            </a:r>
            <a:r>
              <a:rPr lang="en-US" dirty="0" smtClean="0"/>
              <a:t> 2 </a:t>
            </a:r>
            <a:r>
              <a:rPr lang="en-US" dirty="0" err="1" smtClean="0"/>
              <a:t>cara</a:t>
            </a:r>
            <a:r>
              <a:rPr lang="en-US" dirty="0" smtClean="0"/>
              <a:t>, </a:t>
            </a:r>
            <a:r>
              <a:rPr lang="en-US" dirty="0" err="1" smtClean="0"/>
              <a:t>yaitu</a:t>
            </a:r>
            <a:r>
              <a:rPr lang="en-US" dirty="0" smtClean="0"/>
              <a:t> </a:t>
            </a:r>
            <a:r>
              <a:rPr lang="en-US" dirty="0" err="1" smtClean="0"/>
              <a:t>tanpa</a:t>
            </a:r>
            <a:r>
              <a:rPr lang="en-US" dirty="0" smtClean="0"/>
              <a:t> </a:t>
            </a:r>
            <a:r>
              <a:rPr lang="en-US" dirty="0" err="1" smtClean="0"/>
              <a:t>kondisi</a:t>
            </a:r>
            <a:r>
              <a:rPr lang="en-US" dirty="0" smtClean="0"/>
              <a:t> </a:t>
            </a:r>
            <a:r>
              <a:rPr lang="en-US" dirty="0" err="1" smtClean="0"/>
              <a:t>dan</a:t>
            </a:r>
            <a:r>
              <a:rPr lang="en-US" dirty="0" smtClean="0"/>
              <a:t> </a:t>
            </a:r>
            <a:r>
              <a:rPr lang="en-US" dirty="0" err="1" smtClean="0"/>
              <a:t>dengan</a:t>
            </a:r>
            <a:r>
              <a:rPr lang="en-US" dirty="0" smtClean="0"/>
              <a:t> </a:t>
            </a:r>
            <a:r>
              <a:rPr lang="en-US" dirty="0" err="1" smtClean="0"/>
              <a:t>kondisi</a:t>
            </a:r>
            <a:r>
              <a:rPr lang="en-US" dirty="0" smtClean="0"/>
              <a:t>.</a:t>
            </a: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SELECT</a:t>
            </a:r>
            <a:r>
              <a:rPr lang="en-US" dirty="0" smtClean="0"/>
              <a:t> </a:t>
            </a:r>
            <a:endParaRPr lang="en-US" dirty="0"/>
          </a:p>
        </p:txBody>
      </p:sp>
      <p:sp>
        <p:nvSpPr>
          <p:cNvPr id="3" name="Content Placeholder 2"/>
          <p:cNvSpPr>
            <a:spLocks noGrp="1"/>
          </p:cNvSpPr>
          <p:nvPr>
            <p:ph idx="1"/>
          </p:nvPr>
        </p:nvSpPr>
        <p:spPr>
          <a:xfrm>
            <a:off x="838200" y="990600"/>
            <a:ext cx="7848600" cy="4525963"/>
          </a:xfrm>
        </p:spPr>
        <p:txBody>
          <a:bodyPr/>
          <a:lstStyle/>
          <a:p>
            <a:pPr algn="just">
              <a:buFont typeface="Wingdings" panose="05000000000000000000" pitchFamily="2" charset="2"/>
              <a:buChar char="§"/>
            </a:pPr>
            <a:r>
              <a:rPr lang="id-ID" dirty="0" smtClean="0"/>
              <a:t>Menampilkan data untuk semua kolom menggunakan asterisk (*) : SELECT * FROM namatabel; </a:t>
            </a:r>
            <a:endParaRPr lang="en-US" dirty="0"/>
          </a:p>
        </p:txBody>
      </p:sp>
      <p:pic>
        <p:nvPicPr>
          <p:cNvPr id="2051" name="Picture 3"/>
          <p:cNvPicPr>
            <a:picLocks noChangeAspect="1" noChangeArrowheads="1"/>
          </p:cNvPicPr>
          <p:nvPr/>
        </p:nvPicPr>
        <p:blipFill>
          <a:blip r:embed="rId1" cstate="print"/>
          <a:srcRect/>
          <a:stretch>
            <a:fillRect/>
          </a:stretch>
        </p:blipFill>
        <p:spPr bwMode="auto">
          <a:xfrm>
            <a:off x="838200" y="2072481"/>
            <a:ext cx="7874000"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715962"/>
          </a:xfrm>
        </p:spPr>
        <p:style>
          <a:lnRef idx="1">
            <a:schemeClr val="accent1"/>
          </a:lnRef>
          <a:fillRef idx="3">
            <a:schemeClr val="accent1"/>
          </a:fillRef>
          <a:effectRef idx="2">
            <a:schemeClr val="accent1"/>
          </a:effectRef>
          <a:fontRef idx="minor">
            <a:schemeClr val="lt1"/>
          </a:fontRef>
        </p:style>
        <p:txBody>
          <a:bodyPr>
            <a:normAutofit/>
          </a:bodyPr>
          <a:lstStyle/>
          <a:p>
            <a:r>
              <a:rPr lang="id-ID" dirty="0" smtClean="0"/>
              <a:t>   SELECT</a:t>
            </a:r>
            <a:endParaRPr lang="id-ID" dirty="0"/>
          </a:p>
        </p:txBody>
      </p:sp>
      <p:sp>
        <p:nvSpPr>
          <p:cNvPr id="2" name="Content Placeholder 1"/>
          <p:cNvSpPr>
            <a:spLocks noGrp="1"/>
          </p:cNvSpPr>
          <p:nvPr>
            <p:ph idx="1"/>
          </p:nvPr>
        </p:nvSpPr>
        <p:spPr>
          <a:xfrm>
            <a:off x="685800" y="914400"/>
            <a:ext cx="8001000" cy="4525963"/>
          </a:xfrm>
        </p:spPr>
        <p:txBody>
          <a:bodyPr/>
          <a:lstStyle/>
          <a:p>
            <a:r>
              <a:rPr lang="id-ID" dirty="0" smtClean="0"/>
              <a:t>Menampilkan data untuk kolom tertentu : SELECT kolom1,kolom2,kolom-n FROM namatabel;</a:t>
            </a:r>
            <a:endParaRPr lang="id-ID" dirty="0"/>
          </a:p>
        </p:txBody>
      </p:sp>
      <p:pic>
        <p:nvPicPr>
          <p:cNvPr id="3075" name="Picture 3"/>
          <p:cNvPicPr>
            <a:picLocks noChangeAspect="1" noChangeArrowheads="1"/>
          </p:cNvPicPr>
          <p:nvPr/>
        </p:nvPicPr>
        <p:blipFill>
          <a:blip r:embed="rId1" cstate="print"/>
          <a:srcRect/>
          <a:stretch>
            <a:fillRect/>
          </a:stretch>
        </p:blipFill>
        <p:spPr bwMode="auto">
          <a:xfrm>
            <a:off x="1422961" y="1905000"/>
            <a:ext cx="6298077"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0</TotalTime>
  <Words>4035</Words>
  <Application>WPS Presentation</Application>
  <PresentationFormat>On-screen Show (4:3)</PresentationFormat>
  <Paragraphs>162</Paragraphs>
  <Slides>22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Arial</vt:lpstr>
      <vt:lpstr>SimSun</vt:lpstr>
      <vt:lpstr>Wingdings</vt:lpstr>
      <vt:lpstr>Tw Cen MT</vt:lpstr>
      <vt:lpstr>Wingdings 3</vt:lpstr>
      <vt:lpstr>Tw Cen MT Condensed</vt:lpstr>
      <vt:lpstr>Microsoft YaHei</vt:lpstr>
      <vt:lpstr>Arial Unicode MS</vt:lpstr>
      <vt:lpstr>Calibri</vt:lpstr>
      <vt:lpstr>Integral</vt:lpstr>
      <vt:lpstr>DATA MANIPULATION LANGUAGE</vt:lpstr>
      <vt:lpstr>   Perintah Pada DML</vt:lpstr>
      <vt:lpstr>    INSERT</vt:lpstr>
      <vt:lpstr>   Contoh:</vt:lpstr>
      <vt:lpstr>   Klausa Pada SQL</vt:lpstr>
      <vt:lpstr>   Ekspresi dan Operator Pada SQL</vt:lpstr>
      <vt:lpstr>   SELECT </vt:lpstr>
      <vt:lpstr>    SELECT </vt:lpstr>
      <vt:lpstr>   SELECT</vt:lpstr>
      <vt:lpstr>   SELECT</vt:lpstr>
      <vt:lpstr>   UPDATE </vt:lpstr>
      <vt:lpstr>   UPDATE </vt:lpstr>
      <vt:lpstr>  DELETE</vt:lpstr>
      <vt:lpstr>   DELETE</vt:lpstr>
      <vt:lpstr>   Latihan</vt:lpstr>
      <vt:lpstr>   Latihan</vt:lpstr>
      <vt:lpstr>   Latihan</vt:lpstr>
      <vt:lpstr>   Latihan</vt:lpstr>
      <vt:lpstr>   Latihan</vt:lpstr>
      <vt:lpstr>   Latihan</vt:lpstr>
      <vt:lpstr>   Latihan</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MANIPULATION LANGUAGE</dc:title>
  <dc:creator>unindra</dc:creator>
  <cp:lastModifiedBy>LENOVO</cp:lastModifiedBy>
  <cp:revision>35</cp:revision>
  <dcterms:created xsi:type="dcterms:W3CDTF">2013-12-18T02:30:00Z</dcterms:created>
  <dcterms:modified xsi:type="dcterms:W3CDTF">2021-03-03T02:10:17Z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1033-11.2.0.9984</vt:lpwstr>
  </property>
</Properties>
</file>