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2" r:id="rId5"/>
    <p:sldId id="258" r:id="rId6"/>
    <p:sldId id="259" r:id="rId7"/>
    <p:sldId id="260" r:id="rId8"/>
    <p:sldId id="261" r:id="rId9"/>
    <p:sldId id="264" r:id="rId10"/>
    <p:sldId id="263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2576E93-3F9C-4589-9507-87AC04A5A44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195-9D06-41C9-9B84-A972998CD319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6E93-3F9C-4589-9507-87AC04A5A44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195-9D06-41C9-9B84-A972998CD31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6E93-3F9C-4589-9507-87AC04A5A44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195-9D06-41C9-9B84-A972998CD319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6E93-3F9C-4589-9507-87AC04A5A44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195-9D06-41C9-9B84-A972998CD31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6E93-3F9C-4589-9507-87AC04A5A44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195-9D06-41C9-9B84-A972998CD319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6E93-3F9C-4589-9507-87AC04A5A44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195-9D06-41C9-9B84-A972998CD31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6E93-3F9C-4589-9507-87AC04A5A44A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195-9D06-41C9-9B84-A972998CD31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6E93-3F9C-4589-9507-87AC04A5A44A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195-9D06-41C9-9B84-A972998CD31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6E93-3F9C-4589-9507-87AC04A5A44A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195-9D06-41C9-9B84-A972998CD31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6E93-3F9C-4589-9507-87AC04A5A44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195-9D06-41C9-9B84-A972998CD31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6E93-3F9C-4589-9507-87AC04A5A44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195-9D06-41C9-9B84-A972998CD319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2576E93-3F9C-4589-9507-87AC04A5A44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98AB195-9D06-41C9-9B84-A972998CD319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43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3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45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025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7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asil gambar untuk sql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5105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6200" y="5028719"/>
            <a:ext cx="4419600" cy="1220162"/>
          </a:xfrm>
        </p:spPr>
        <p:txBody>
          <a:bodyPr/>
          <a:lstStyle/>
          <a:p>
            <a:r>
              <a:rPr lang="en-US" sz="6000" dirty="0" smtClean="0">
                <a:solidFill>
                  <a:schemeClr val="tx1"/>
                </a:solidFill>
              </a:rPr>
              <a:t>FUNGSI AGREGAT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5725711"/>
            <a:ext cx="1447800" cy="655593"/>
          </a:xfrm>
        </p:spPr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Pertemuan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id-ID" b="1" dirty="0" smtClean="0">
                <a:solidFill>
                  <a:schemeClr val="tx1"/>
                </a:solidFill>
              </a:rPr>
              <a:t>VI</a:t>
            </a:r>
            <a:endParaRPr lang="en-US" altLang="id-ID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3276600" y="5638800"/>
            <a:ext cx="2895600" cy="839162"/>
          </a:xfrm>
        </p:spPr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Terima Kasih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423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b="1" dirty="0"/>
              <a:t>SUM (</a:t>
            </a:r>
            <a:r>
              <a:rPr lang="en-US" sz="3600" b="1" dirty="0" err="1"/>
              <a:t>ekspresi</a:t>
            </a:r>
            <a:r>
              <a:rPr lang="en-US" sz="3600" b="1" dirty="0" smtClean="0"/>
              <a:t>)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total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keseluruhan</a:t>
            </a:r>
            <a:r>
              <a:rPr lang="en-US" dirty="0" smtClean="0"/>
              <a:t>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field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numerik</a:t>
            </a:r>
            <a:endParaRPr lang="id-ID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16206" y="2667000"/>
            <a:ext cx="7389594" cy="2467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200" dirty="0" smtClean="0"/>
              <a:t>    Contoh :</a:t>
            </a:r>
            <a:endParaRPr lang="id-ID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181600"/>
          </a:xfrm>
        </p:spPr>
        <p:txBody>
          <a:bodyPr/>
          <a:lstStyle/>
          <a:p>
            <a:r>
              <a:rPr lang="en-US" sz="2500" dirty="0" err="1" smtClean="0"/>
              <a:t>Mysql</a:t>
            </a:r>
            <a:r>
              <a:rPr lang="en-US" sz="2500" dirty="0" smtClean="0"/>
              <a:t>&gt;SELECT SUM(Mid)</a:t>
            </a:r>
            <a:r>
              <a:rPr lang="en-US" sz="2500" dirty="0" err="1" smtClean="0"/>
              <a:t>Total_Mid</a:t>
            </a:r>
            <a:r>
              <a:rPr lang="en-US" sz="2500" dirty="0" smtClean="0"/>
              <a:t> FROM </a:t>
            </a:r>
            <a:r>
              <a:rPr lang="en-US" sz="2500" dirty="0" err="1" smtClean="0"/>
              <a:t>nilai</a:t>
            </a:r>
            <a:r>
              <a:rPr lang="en-US" sz="2500" dirty="0" smtClean="0"/>
              <a:t>;</a:t>
            </a:r>
            <a:endParaRPr lang="id-ID" sz="2500" dirty="0" smtClean="0"/>
          </a:p>
          <a:p>
            <a:r>
              <a:rPr lang="en-US" sz="2500" dirty="0" err="1" smtClean="0"/>
              <a:t>Hasilnya</a:t>
            </a:r>
            <a:r>
              <a:rPr lang="en-US" sz="2500" dirty="0" smtClean="0"/>
              <a:t>:</a:t>
            </a:r>
            <a:endParaRPr lang="id-ID" sz="2500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r>
              <a:rPr lang="en-US" sz="2500" dirty="0" err="1" smtClean="0"/>
              <a:t>Mysql</a:t>
            </a:r>
            <a:r>
              <a:rPr lang="en-US" sz="2500" dirty="0" smtClean="0"/>
              <a:t>&gt;SELECT SUM(DISTINCT Mid)</a:t>
            </a:r>
            <a:r>
              <a:rPr lang="en-US" sz="2500" dirty="0" err="1" smtClean="0"/>
              <a:t>Total_Mid</a:t>
            </a:r>
            <a:r>
              <a:rPr lang="en-US" sz="2500" dirty="0" smtClean="0"/>
              <a:t> FROM </a:t>
            </a:r>
            <a:r>
              <a:rPr lang="en-US" sz="2500" dirty="0" err="1" smtClean="0"/>
              <a:t>nilai</a:t>
            </a:r>
            <a:r>
              <a:rPr lang="en-US" sz="2500" dirty="0" smtClean="0"/>
              <a:t>;</a:t>
            </a:r>
            <a:endParaRPr lang="id-ID" sz="2500" dirty="0" smtClean="0"/>
          </a:p>
          <a:p>
            <a:r>
              <a:rPr lang="en-US" sz="2500" dirty="0" err="1" smtClean="0"/>
              <a:t>Hasilnya</a:t>
            </a:r>
            <a:r>
              <a:rPr lang="en-US" sz="2500" dirty="0" smtClean="0"/>
              <a:t> :</a:t>
            </a:r>
            <a:endParaRPr lang="id-ID" sz="2500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600200" y="2057400"/>
            <a:ext cx="301283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4572000"/>
            <a:ext cx="301633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 algn="ctr"/>
            <a:r>
              <a:rPr lang="en-US" sz="3200" b="1" dirty="0"/>
              <a:t>COUNT (x)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total </a:t>
            </a:r>
            <a:r>
              <a:rPr lang="en-US" dirty="0" err="1" smtClean="0"/>
              <a:t>baris</a:t>
            </a:r>
            <a:r>
              <a:rPr lang="en-US" dirty="0" smtClean="0"/>
              <a:t>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Mysql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&gt;SELECT COUNT(*)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Jumlah_Record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nilai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id-ID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id-ID" dirty="0" smtClean="0"/>
              <a:t>	Hasilnya :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endParaRPr lang="id-ID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47800" y="4419600"/>
          <a:ext cx="4038600" cy="74168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4038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Jumlah_Record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 algn="ctr"/>
            <a:r>
              <a:rPr lang="en-US" sz="3600" b="1" dirty="0"/>
              <a:t>AVG (</a:t>
            </a:r>
            <a:r>
              <a:rPr lang="en-US" sz="3600" b="1" dirty="0" err="1"/>
              <a:t>ekspresi</a:t>
            </a:r>
            <a:r>
              <a:rPr lang="en-US" sz="3600" b="1" dirty="0"/>
              <a:t>)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9144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Berfungsi untuk mencari nilai rata-rata pada suatu field bersifat numerik</a:t>
            </a:r>
            <a:endParaRPr lang="id-ID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288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Contoh:</a:t>
            </a:r>
            <a:endParaRPr lang="id-ID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057400" y="2286000"/>
            <a:ext cx="5462752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057400" y="19050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Tabel Nilai</a:t>
            </a:r>
            <a:endParaRPr lang="id-ID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648200"/>
            <a:ext cx="7804404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 algn="ctr"/>
            <a:r>
              <a:rPr lang="en-US" sz="3600" b="1" dirty="0"/>
              <a:t>MAX (</a:t>
            </a:r>
            <a:r>
              <a:rPr lang="en-US" sz="3600" b="1" dirty="0" err="1"/>
              <a:t>ekspresi</a:t>
            </a:r>
            <a:r>
              <a:rPr lang="en-US" sz="3600" b="1" dirty="0"/>
              <a:t>)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9906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Berfungsi untuk mencari nilai tertinggi dari suatu field yang bersifat numerik</a:t>
            </a:r>
            <a:endParaRPr lang="id-ID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8288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Contoh:</a:t>
            </a:r>
            <a:endParaRPr lang="id-ID" sz="2400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057400" y="2286000"/>
            <a:ext cx="5462752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057400" y="18288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Tabel Nilai</a:t>
            </a:r>
            <a:endParaRPr lang="id-ID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0"/>
            <a:ext cx="823344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600" dirty="0" smtClean="0"/>
              <a:t>MIN (</a:t>
            </a:r>
            <a:r>
              <a:rPr lang="en-US" sz="3600" dirty="0" err="1" smtClean="0"/>
              <a:t>ekspresi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9906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Berfungsi untuk mencari nilai terendah dari suatu field yang bersifat numerik</a:t>
            </a:r>
            <a:endParaRPr lang="id-ID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8288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Contoh:</a:t>
            </a:r>
            <a:endParaRPr lang="id-ID" sz="2400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057400" y="2286000"/>
            <a:ext cx="5462752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057400" y="18288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Tabel Nilai</a:t>
            </a:r>
            <a:endParaRPr lang="id-ID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572000"/>
            <a:ext cx="8747449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/>
              <a:t>    Latihan</a:t>
            </a:r>
            <a:endParaRPr lang="id-ID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r>
              <a:rPr lang="id-ID" sz="2400" dirty="0" smtClean="0"/>
              <a:t>Tabel Nilai</a:t>
            </a:r>
            <a:endParaRPr lang="id-ID" sz="2400" dirty="0" smtClean="0"/>
          </a:p>
          <a:p>
            <a:pPr>
              <a:buNone/>
            </a:pPr>
            <a:endParaRPr lang="id-ID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1600200"/>
          <a:ext cx="7162800" cy="4419603"/>
        </p:xfrm>
        <a:graphic>
          <a:graphicData uri="http://schemas.openxmlformats.org/drawingml/2006/table">
            <a:tbl>
              <a:tblPr/>
              <a:tblGrid>
                <a:gridCol w="1424809"/>
                <a:gridCol w="1683175"/>
                <a:gridCol w="995466"/>
                <a:gridCol w="1795639"/>
                <a:gridCol w="638314"/>
                <a:gridCol w="625397"/>
              </a:tblGrid>
              <a:tr h="8360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solidFill>
                            <a:srgbClr val="FFFFFF"/>
                          </a:solidFill>
                          <a:latin typeface="Cambria" panose="02040503050406030204"/>
                          <a:ea typeface="Times New Roman" panose="02020603050405020304"/>
                          <a:cs typeface="Times New Roman" panose="02020603050405020304"/>
                        </a:rPr>
                        <a:t>NPM</a:t>
                      </a:r>
                      <a:endParaRPr lang="id-ID" sz="11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 b="1">
                          <a:solidFill>
                            <a:srgbClr val="FFFFFF"/>
                          </a:solidFill>
                          <a:latin typeface="Cambria" panose="02040503050406030204"/>
                          <a:ea typeface="Times New Roman" panose="02020603050405020304"/>
                          <a:cs typeface="Times New Roman" panose="02020603050405020304"/>
                        </a:rPr>
                        <a:t>Nama Mahasiswa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 b="1">
                          <a:solidFill>
                            <a:srgbClr val="FFFFFF"/>
                          </a:solidFill>
                          <a:latin typeface="Cambria" panose="02040503050406030204"/>
                          <a:ea typeface="Times New Roman" panose="02020603050405020304"/>
                          <a:cs typeface="Times New Roman" panose="02020603050405020304"/>
                        </a:rPr>
                        <a:t>KodeMK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 b="1">
                          <a:solidFill>
                            <a:srgbClr val="FFFFFF"/>
                          </a:solidFill>
                          <a:latin typeface="Cambria" panose="02040503050406030204"/>
                          <a:ea typeface="Times New Roman" panose="02020603050405020304"/>
                          <a:cs typeface="Times New Roman" panose="02020603050405020304"/>
                        </a:rPr>
                        <a:t>Nama MK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 b="1">
                          <a:solidFill>
                            <a:srgbClr val="FFFFFF"/>
                          </a:solidFill>
                          <a:latin typeface="Cambria" panose="02040503050406030204"/>
                          <a:ea typeface="Times New Roman" panose="02020603050405020304"/>
                          <a:cs typeface="Times New Roman" panose="02020603050405020304"/>
                        </a:rPr>
                        <a:t>UTS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 b="1">
                          <a:solidFill>
                            <a:srgbClr val="FFFFFF"/>
                          </a:solidFill>
                          <a:latin typeface="Cambria" panose="02040503050406030204"/>
                          <a:ea typeface="Times New Roman" panose="02020603050405020304"/>
                          <a:cs typeface="Times New Roman" panose="02020603050405020304"/>
                        </a:rPr>
                        <a:t>UAS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5119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mbria" panose="02040503050406030204"/>
                          <a:ea typeface="Times New Roman" panose="02020603050405020304"/>
                          <a:cs typeface="Times New Roman" panose="02020603050405020304"/>
                        </a:rPr>
                        <a:t>1012005176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Kartika Rahma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KK021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Sistem Informasi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75 </a:t>
                      </a:r>
                      <a:endParaRPr lang="id-ID" sz="11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80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5119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mbria" panose="02040503050406030204"/>
                          <a:ea typeface="Times New Roman" panose="02020603050405020304"/>
                          <a:cs typeface="Times New Roman" panose="02020603050405020304"/>
                        </a:rPr>
                        <a:t>1012005179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Ahmad Rafii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KD132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Bahasa Inggris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90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95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9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mbria" panose="02040503050406030204"/>
                          <a:ea typeface="Times New Roman" panose="02020603050405020304"/>
                          <a:cs typeface="Times New Roman" panose="02020603050405020304"/>
                        </a:rPr>
                        <a:t>1012005224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Ahmad Maulana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KK021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Sistem Informasi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55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60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5119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mbria" panose="02040503050406030204"/>
                          <a:ea typeface="Times New Roman" panose="02020603050405020304"/>
                          <a:cs typeface="Times New Roman" panose="02020603050405020304"/>
                        </a:rPr>
                        <a:t>1012005239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Mirnawati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KU122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Pancasila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90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80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9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mbria" panose="02040503050406030204"/>
                          <a:ea typeface="Times New Roman" panose="02020603050405020304"/>
                          <a:cs typeface="Times New Roman" panose="02020603050405020304"/>
                        </a:rPr>
                        <a:t>1012005242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Ekka Supitri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KU122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Pancasila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75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85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5119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mbria" panose="02040503050406030204"/>
                          <a:ea typeface="Times New Roman" panose="02020603050405020304"/>
                          <a:cs typeface="Times New Roman" panose="02020603050405020304"/>
                        </a:rPr>
                        <a:t>1012005243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Abdul Azis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KD132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Bahasa Inggris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90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0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9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mbria" panose="02040503050406030204"/>
                          <a:ea typeface="Times New Roman" panose="02020603050405020304"/>
                          <a:cs typeface="Times New Roman" panose="02020603050405020304"/>
                        </a:rPr>
                        <a:t>1012005244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Devi Aprianti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KD132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Bahasa Inggris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45 </a:t>
                      </a:r>
                      <a:endParaRPr lang="id-ID" sz="11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40 </a:t>
                      </a:r>
                      <a:endParaRPr lang="id-ID" sz="11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/>
              <a:t>   Latihan</a:t>
            </a:r>
            <a:endParaRPr lang="id-ID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>
            <a:normAutofit/>
          </a:bodyPr>
          <a:lstStyle/>
          <a:p>
            <a:pPr marL="624205" indent="-514350">
              <a:buAutoNum type="arabicPeriod"/>
            </a:pPr>
            <a:r>
              <a:rPr lang="id-ID" dirty="0" smtClean="0"/>
              <a:t>Menghitung Nilai rata-rata UTS</a:t>
            </a:r>
            <a:endParaRPr lang="id-ID" dirty="0" smtClean="0"/>
          </a:p>
          <a:p>
            <a:pPr marL="624205" indent="-514350">
              <a:buAutoNum type="arabicPeriod"/>
            </a:pPr>
            <a:r>
              <a:rPr lang="id-ID" dirty="0" smtClean="0"/>
              <a:t>Menghitung Jumlah Total Nilai UAS</a:t>
            </a:r>
            <a:endParaRPr lang="id-ID" dirty="0" smtClean="0"/>
          </a:p>
          <a:p>
            <a:pPr marL="624205" indent="-514350">
              <a:buAutoNum type="arabicPeriod"/>
            </a:pPr>
            <a:r>
              <a:rPr lang="id-ID" dirty="0" smtClean="0"/>
              <a:t>Nilai terendah dari Nilai UAS</a:t>
            </a:r>
            <a:endParaRPr lang="id-ID" dirty="0" smtClean="0"/>
          </a:p>
          <a:p>
            <a:pPr marL="624205" indent="-514350">
              <a:buAutoNum type="arabicPeriod"/>
            </a:pPr>
            <a:r>
              <a:rPr lang="id-ID" dirty="0" smtClean="0"/>
              <a:t>Tampilkan rata-rata dan jumlah nilai UAS mata kuliah “KD132”</a:t>
            </a:r>
            <a:endParaRPr lang="id-ID" dirty="0" smtClean="0"/>
          </a:p>
          <a:p>
            <a:pPr marL="624205" indent="-514350">
              <a:buAutoNum type="arabicPeriod"/>
            </a:pPr>
            <a:r>
              <a:rPr lang="id-ID" dirty="0" smtClean="0"/>
              <a:t>Tampilkan KD_MK dan jumlah KD_MK dari Masing-masing KD_MK</a:t>
            </a:r>
            <a:endParaRPr lang="id-ID" dirty="0" smtClean="0"/>
          </a:p>
          <a:p>
            <a:pPr marL="624205" indent="-514350">
              <a:buAutoNum type="arabicPeriod"/>
            </a:pPr>
            <a:r>
              <a:rPr lang="id-ID" dirty="0" smtClean="0"/>
              <a:t>Tampilkan KD_MK dari jumlah KD_MK dari masing-masing KD_MK yang mempunyai jumlah lebih dari 2</a:t>
            </a:r>
            <a:endParaRPr lang="id-ID" dirty="0" smtClean="0"/>
          </a:p>
          <a:p>
            <a:pPr marL="624205" indent="-514350">
              <a:buAutoNum type="arabicPeriod"/>
            </a:pPr>
            <a:r>
              <a:rPr lang="id-ID" dirty="0" smtClean="0"/>
              <a:t>Tampilkan KD_MK dan jumlah total nilai UTS dari masing-masing KD_MK 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1546</Words>
  <Application>WPS Presentation</Application>
  <PresentationFormat>On-screen Show (4:3)</PresentationFormat>
  <Paragraphs>175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3" baseType="lpstr">
      <vt:lpstr>Arial</vt:lpstr>
      <vt:lpstr>SimSun</vt:lpstr>
      <vt:lpstr>Wingdings</vt:lpstr>
      <vt:lpstr>Tw Cen MT</vt:lpstr>
      <vt:lpstr>Wingdings 3</vt:lpstr>
      <vt:lpstr>Courier New</vt:lpstr>
      <vt:lpstr>Cambria</vt:lpstr>
      <vt:lpstr>Times New Roman</vt:lpstr>
      <vt:lpstr>Calibri</vt:lpstr>
      <vt:lpstr>Tw Cen MT Condensed</vt:lpstr>
      <vt:lpstr>Microsoft YaHei</vt:lpstr>
      <vt:lpstr>Arial Unicode MS</vt:lpstr>
      <vt:lpstr>Integral</vt:lpstr>
      <vt:lpstr>FUNGSI AGREGAT</vt:lpstr>
      <vt:lpstr>SUM (ekspresi)</vt:lpstr>
      <vt:lpstr>    Contoh :</vt:lpstr>
      <vt:lpstr>COUNT (x)</vt:lpstr>
      <vt:lpstr>AVG (ekspresi)</vt:lpstr>
      <vt:lpstr>MAX (ekspresi)</vt:lpstr>
      <vt:lpstr>MIN (ekspresi)</vt:lpstr>
      <vt:lpstr>    Latihan</vt:lpstr>
      <vt:lpstr>   Latihan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FUNGSI AGREGAT</dc:title>
  <dc:creator>unindra</dc:creator>
  <cp:lastModifiedBy>LENOVO</cp:lastModifiedBy>
  <cp:revision>23</cp:revision>
  <dcterms:created xsi:type="dcterms:W3CDTF">2013-12-18T05:17:00Z</dcterms:created>
  <dcterms:modified xsi:type="dcterms:W3CDTF">2021-03-03T03:32:26Z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1033-11.2.0.9984</vt:lpwstr>
  </property>
</Properties>
</file>