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E88EE2E-380A-43C9-9C1F-45148CA001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D906-061D-492E-AFC2-3CB3B18D9258}" type="slidenum">
              <a:rPr lang="en-US" smtClean="0"/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EE2E-380A-43C9-9C1F-45148CA001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D906-061D-492E-AFC2-3CB3B18D925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EE2E-380A-43C9-9C1F-45148CA001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D906-061D-492E-AFC2-3CB3B18D9258}" type="slidenum">
              <a:rPr lang="en-US" smtClean="0"/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EE2E-380A-43C9-9C1F-45148CA001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D906-061D-492E-AFC2-3CB3B18D925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EE2E-380A-43C9-9C1F-45148CA001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D906-061D-492E-AFC2-3CB3B18D9258}" type="slidenum">
              <a:rPr lang="en-US" smtClean="0"/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EE2E-380A-43C9-9C1F-45148CA001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D906-061D-492E-AFC2-3CB3B18D925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EE2E-380A-43C9-9C1F-45148CA0019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D906-061D-492E-AFC2-3CB3B18D925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EE2E-380A-43C9-9C1F-45148CA0019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D906-061D-492E-AFC2-3CB3B18D925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EE2E-380A-43C9-9C1F-45148CA0019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D906-061D-492E-AFC2-3CB3B18D925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EE2E-380A-43C9-9C1F-45148CA001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D906-061D-492E-AFC2-3CB3B18D925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EE2E-380A-43C9-9C1F-45148CA001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D906-061D-492E-AFC2-3CB3B18D9258}" type="slidenum">
              <a:rPr lang="en-US" smtClean="0"/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E88EE2E-380A-43C9-9C1F-45148CA001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7A5D906-061D-492E-AFC2-3CB3B18D9258}" type="slidenum">
              <a:rPr lang="en-US" smtClean="0"/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43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31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45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025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71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sil gambar untuk sql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19977"/>
            <a:ext cx="9144000" cy="5105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85423"/>
            <a:ext cx="4343400" cy="137208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DATABASE RELATION</a:t>
            </a:r>
            <a:br>
              <a:rPr lang="id-ID" sz="5400" dirty="0" smtClean="0">
                <a:solidFill>
                  <a:schemeClr val="tx1"/>
                </a:solidFill>
              </a:rPr>
            </a:br>
            <a:r>
              <a:rPr lang="id-ID" sz="5400" dirty="0" smtClean="0">
                <a:solidFill>
                  <a:schemeClr val="tx1"/>
                </a:solidFill>
              </a:rPr>
              <a:t>(Relasi 2 tabel)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09" y="6160843"/>
            <a:ext cx="1524000" cy="731793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Pertemuan</a:t>
            </a:r>
            <a:r>
              <a:rPr lang="en-US" b="1" dirty="0" smtClean="0">
                <a:solidFill>
                  <a:schemeClr val="tx1"/>
                </a:solidFill>
              </a:rPr>
              <a:t> IX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lvl="0"/>
            <a:r>
              <a:rPr lang="en-US" sz="3200" dirty="0" err="1" smtClean="0"/>
              <a:t>Bentuk</a:t>
            </a:r>
            <a:r>
              <a:rPr lang="en-US" sz="3200" dirty="0" smtClean="0"/>
              <a:t> 2NF (Second Normal Form)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491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Apabila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normal </a:t>
            </a:r>
            <a:r>
              <a:rPr lang="en-US" sz="2400" dirty="0" err="1" smtClean="0"/>
              <a:t>pertama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1NF </a:t>
            </a:r>
            <a:r>
              <a:rPr lang="en-US" sz="2400" dirty="0" err="1" smtClean="0"/>
              <a:t>terpenuhi</a:t>
            </a:r>
            <a:r>
              <a:rPr lang="en-US" sz="2400" dirty="0" smtClean="0"/>
              <a:t>, </a:t>
            </a:r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menuju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normal </a:t>
            </a:r>
            <a:r>
              <a:rPr lang="en-US" sz="2400" dirty="0" err="1" smtClean="0"/>
              <a:t>kedua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2NF.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tahap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tabel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normal </a:t>
            </a:r>
            <a:r>
              <a:rPr lang="en-US" sz="2400" dirty="0" err="1" smtClean="0"/>
              <a:t>pertama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1NF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dibagi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2 </a:t>
            </a:r>
            <a:r>
              <a:rPr lang="en-US" sz="2400" dirty="0" err="1" smtClean="0"/>
              <a:t>bagian</a:t>
            </a:r>
            <a:endParaRPr lang="en-US" sz="2400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1" cstate="print"/>
          <a:srcRect l="57059" t="42708" r="14706" b="16667"/>
          <a:stretch>
            <a:fillRect/>
          </a:stretch>
        </p:blipFill>
        <p:spPr bwMode="auto">
          <a:xfrm>
            <a:off x="762000" y="3048000"/>
            <a:ext cx="7848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 smtClean="0"/>
              <a:t>Bentuk</a:t>
            </a:r>
            <a:r>
              <a:rPr lang="en-US" dirty="0" smtClean="0"/>
              <a:t> 3NF (Third Normal Form)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tahap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normal </a:t>
            </a:r>
            <a:r>
              <a:rPr lang="en-US" sz="2400" dirty="0" err="1" smtClean="0"/>
              <a:t>ketiga</a:t>
            </a:r>
            <a:r>
              <a:rPr lang="en-US" sz="2400" dirty="0" smtClean="0"/>
              <a:t>,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relasi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dependency, </a:t>
            </a:r>
            <a:r>
              <a:rPr lang="en-US" sz="2400" dirty="0" err="1" smtClean="0"/>
              <a:t>yaitu</a:t>
            </a:r>
            <a:r>
              <a:rPr lang="en-US" sz="2400" dirty="0" smtClean="0"/>
              <a:t> field yang </a:t>
            </a:r>
            <a:r>
              <a:rPr lang="en-US" sz="2400" dirty="0" err="1" smtClean="0"/>
              <a:t>bergantung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field yang lain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tabel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berbeda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1" cstate="print"/>
          <a:srcRect l="57647" t="59375" r="7647" b="19792"/>
          <a:stretch>
            <a:fillRect/>
          </a:stretch>
        </p:blipFill>
        <p:spPr bwMode="auto">
          <a:xfrm>
            <a:off x="685800" y="3276600"/>
            <a:ext cx="7620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JENIS RELASI TABEL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lvl="1" indent="-411480" algn="just">
              <a:buClr>
                <a:schemeClr val="tx1">
                  <a:shade val="95000"/>
                </a:schemeClr>
              </a:buClr>
              <a:buSzPct val="65000"/>
              <a:buFont typeface="Wingdings 2" panose="05020102010507070707"/>
              <a:buChar char=""/>
            </a:pPr>
            <a:r>
              <a:rPr lang="en-US" b="1" dirty="0" err="1" smtClean="0"/>
              <a:t>Relasi</a:t>
            </a:r>
            <a:r>
              <a:rPr lang="en-US" b="1" dirty="0" smtClean="0"/>
              <a:t> One to One :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relasi</a:t>
            </a:r>
            <a:r>
              <a:rPr lang="en-US" dirty="0" smtClean="0"/>
              <a:t> one to one, </a:t>
            </a:r>
            <a:r>
              <a:rPr lang="en-US" dirty="0" err="1" smtClean="0"/>
              <a:t>setiap</a:t>
            </a:r>
            <a:r>
              <a:rPr lang="en-US" dirty="0" smtClean="0"/>
              <a:t> record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induk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relasi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.</a:t>
            </a:r>
            <a:endParaRPr lang="en-US" dirty="0" smtClean="0"/>
          </a:p>
          <a:p>
            <a:pPr marL="548640" lvl="1" indent="-411480" algn="just">
              <a:buClr>
                <a:schemeClr val="tx1">
                  <a:shade val="95000"/>
                </a:schemeClr>
              </a:buClr>
              <a:buSzPct val="65000"/>
              <a:buFont typeface="Wingdings 2" panose="05020102010507070707"/>
              <a:buChar char=""/>
            </a:pPr>
            <a:r>
              <a:rPr lang="en-US" b="1" dirty="0" err="1" smtClean="0"/>
              <a:t>Relasi</a:t>
            </a:r>
            <a:r>
              <a:rPr lang="en-US" b="1" dirty="0" smtClean="0"/>
              <a:t> One to Many : </a:t>
            </a:r>
            <a:r>
              <a:rPr lang="en-US" dirty="0" err="1" smtClean="0"/>
              <a:t>Relasi</a:t>
            </a:r>
            <a:r>
              <a:rPr lang="en-US" dirty="0" smtClean="0"/>
              <a:t> one to many,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relasi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yang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berrelasi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.</a:t>
            </a:r>
            <a:endParaRPr lang="en-US" dirty="0" smtClean="0"/>
          </a:p>
          <a:p>
            <a:pPr marL="548640" lvl="1" indent="-411480" algn="just">
              <a:buClr>
                <a:schemeClr val="tx1">
                  <a:shade val="95000"/>
                </a:schemeClr>
              </a:buClr>
              <a:buSzPct val="65000"/>
              <a:buFont typeface="Wingdings 2" panose="05020102010507070707"/>
              <a:buChar char=""/>
            </a:pPr>
            <a:r>
              <a:rPr lang="en-US" b="1" dirty="0" err="1" smtClean="0"/>
              <a:t>Relasi</a:t>
            </a:r>
            <a:r>
              <a:rPr lang="en-US" b="1" dirty="0" smtClean="0"/>
              <a:t> Many To Many  :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relasi</a:t>
            </a:r>
            <a:r>
              <a:rPr lang="en-US" dirty="0" smtClean="0"/>
              <a:t> many to many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berelasi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yang lain.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merepresentasi</a:t>
            </a:r>
            <a:r>
              <a:rPr lang="en-US" dirty="0" smtClean="0"/>
              <a:t> </a:t>
            </a:r>
            <a:r>
              <a:rPr lang="en-US" dirty="0" err="1" smtClean="0"/>
              <a:t>relasi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table, </a:t>
            </a:r>
            <a:r>
              <a:rPr lang="en-US" dirty="0" err="1" smtClean="0"/>
              <a:t>melainkan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perantara</a:t>
            </a:r>
            <a:r>
              <a:rPr lang="en-US" dirty="0" smtClean="0"/>
              <a:t> lain.</a:t>
            </a:r>
            <a:endParaRPr lang="en-US" dirty="0" smtClean="0"/>
          </a:p>
          <a:p>
            <a:pPr marL="548640" lvl="1" indent="-411480" algn="just">
              <a:buClr>
                <a:schemeClr val="tx1">
                  <a:shade val="95000"/>
                </a:schemeClr>
              </a:buClr>
              <a:buSzPct val="65000"/>
              <a:buFont typeface="Wingdings 2" panose="05020102010507070707"/>
              <a:buChar char=""/>
            </a:pPr>
            <a:endParaRPr lang="en-US" dirty="0" smtClean="0"/>
          </a:p>
          <a:p>
            <a:pPr marL="548640" lvl="1" indent="-411480" algn="just">
              <a:buClr>
                <a:schemeClr val="tx1">
                  <a:shade val="95000"/>
                </a:schemeClr>
              </a:buClr>
              <a:buSzPct val="65000"/>
              <a:buFont typeface="Wingdings 2" panose="05020102010507070707"/>
              <a:buChar char=""/>
            </a:pPr>
            <a:endParaRPr lang="en-US" dirty="0" smtClean="0"/>
          </a:p>
          <a:p>
            <a:pPr marL="548640" lvl="1" indent="-411480" algn="just">
              <a:buClr>
                <a:schemeClr val="tx1">
                  <a:shade val="95000"/>
                </a:schemeClr>
              </a:buClr>
              <a:buSzPct val="65000"/>
              <a:buFont typeface="Wingdings 2" panose="05020102010507070707"/>
              <a:buChar char=""/>
            </a:pPr>
            <a:endParaRPr lang="en-US" dirty="0" smtClean="0"/>
          </a:p>
          <a:p>
            <a:pPr algn="just"/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MASALAH YANG TIMBUL AKIBAT NORMALISASI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78491"/>
          </a:xfrm>
        </p:spPr>
        <p:txBody>
          <a:bodyPr/>
          <a:lstStyle/>
          <a:p>
            <a:r>
              <a:rPr lang="id-ID" dirty="0" smtClean="0"/>
              <a:t>Permasalahan Tampilan Tabel</a:t>
            </a:r>
            <a:endParaRPr lang="id-ID" dirty="0" smtClean="0"/>
          </a:p>
          <a:p>
            <a:r>
              <a:rPr lang="id-ID" dirty="0" smtClean="0"/>
              <a:t>Permasalahan Integritas Referensial</a:t>
            </a:r>
            <a:endParaRPr lang="id-ID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id-ID" sz="3200" dirty="0" smtClean="0"/>
              <a:t>Permasalahan Tampilan Tabel</a:t>
            </a:r>
            <a:endParaRPr lang="id-ID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491"/>
          </a:xfrm>
        </p:spPr>
        <p:txBody>
          <a:bodyPr/>
          <a:lstStyle/>
          <a:p>
            <a:r>
              <a:rPr lang="id-ID" dirty="0" smtClean="0"/>
              <a:t>Jika sebelumnya terdapat satu tabel, maka untuk menampilkan semua record hanya dengan menggunakan perintah sql :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	SELECT * FROM nama tabel;</a:t>
            </a:r>
            <a:endParaRPr lang="id-ID" dirty="0" smtClean="0"/>
          </a:p>
          <a:p>
            <a:r>
              <a:rPr lang="id-ID" dirty="0" smtClean="0"/>
              <a:t>Sedangkan untuk menampilkan beberapa record saja dapat menggunakan sintaks LIMIT dan OFFSET</a:t>
            </a:r>
            <a:endParaRPr lang="id-ID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69950"/>
          </a:xfrm>
        </p:spPr>
        <p:txBody>
          <a:bodyPr/>
          <a:lstStyle/>
          <a:p>
            <a:r>
              <a:rPr lang="id-ID" dirty="0" smtClean="0"/>
              <a:t>Contoh (Tabel Buku)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444294"/>
            <a:ext cx="4572000" cy="3941763"/>
          </a:xfrm>
        </p:spPr>
        <p:txBody>
          <a:bodyPr/>
          <a:lstStyle/>
          <a:p>
            <a:r>
              <a:rPr lang="id-ID" dirty="0" smtClean="0"/>
              <a:t>Untuk menampilkan 5 record pertama dari tabel buku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	Mysql&gt;Select * From buku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		  -&gt;Limit 5;</a:t>
            </a:r>
            <a:endParaRPr lang="id-ID" dirty="0" smtClean="0"/>
          </a:p>
          <a:p>
            <a:r>
              <a:rPr lang="id-ID" dirty="0" smtClean="0"/>
              <a:t>Hasilnya:</a:t>
            </a:r>
            <a:endParaRPr lang="id-ID" dirty="0" smtClean="0"/>
          </a:p>
          <a:p>
            <a:pPr>
              <a:buNone/>
            </a:pPr>
            <a:endParaRPr lang="id-ID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029200" y="1444294"/>
            <a:ext cx="3657600" cy="3941763"/>
          </a:xfrm>
        </p:spPr>
        <p:txBody>
          <a:bodyPr/>
          <a:lstStyle/>
          <a:p>
            <a:endParaRPr lang="id-ID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181600" y="1524000"/>
            <a:ext cx="3581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038600"/>
            <a:ext cx="42100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id-ID" sz="3200" dirty="0" smtClean="0"/>
              <a:t>Contoh</a:t>
            </a:r>
            <a:endParaRPr lang="id-ID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491"/>
          </a:xfrm>
        </p:spPr>
        <p:txBody>
          <a:bodyPr/>
          <a:lstStyle/>
          <a:p>
            <a:r>
              <a:rPr lang="id-ID" dirty="0" smtClean="0"/>
              <a:t>Untuk menampilkan 3 baris pertama yang diurutkan berdasarkan pengarang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	Mysql&gt;SELECT * FROM buku ORDER BY 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		  -&gt;pengarang LIMIT 3;</a:t>
            </a:r>
            <a:endParaRPr lang="id-ID" dirty="0" smtClean="0"/>
          </a:p>
          <a:p>
            <a:r>
              <a:rPr lang="id-ID" dirty="0" smtClean="0"/>
              <a:t>Hasilnya:</a:t>
            </a:r>
            <a:endParaRPr lang="id-ID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90600" y="3581400"/>
            <a:ext cx="5943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id-ID" sz="3200" dirty="0" smtClean="0"/>
              <a:t>Contoh</a:t>
            </a:r>
            <a:endParaRPr lang="id-ID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491"/>
          </a:xfrm>
        </p:spPr>
        <p:txBody>
          <a:bodyPr/>
          <a:lstStyle/>
          <a:p>
            <a:r>
              <a:rPr lang="id-ID" dirty="0" smtClean="0"/>
              <a:t>Menampilkan 2 baris setelah melewati baris pertama yang diurutkan berdasarkan kode buku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	Mysql&gt;SELECT * FROM Buku ORDER BY Kobuk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		  -&gt;LIMIT 2 OFFSET 2;</a:t>
            </a:r>
            <a:endParaRPr lang="id-ID" dirty="0" smtClean="0"/>
          </a:p>
          <a:p>
            <a:r>
              <a:rPr lang="id-ID" dirty="0" smtClean="0"/>
              <a:t>Hasilnya:</a:t>
            </a:r>
            <a:endParaRPr lang="id-ID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14400" y="3962400"/>
            <a:ext cx="6248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Menampilkan 2 Tabel</a:t>
            </a:r>
            <a:endParaRPr lang="id-ID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Pernyataan SQL untuk menampilkan record tidak sama dengan sebelum proses normalisasi.</a:t>
            </a:r>
            <a:endParaRPr lang="id-ID" dirty="0" smtClean="0"/>
          </a:p>
          <a:p>
            <a:r>
              <a:rPr lang="id-ID" dirty="0" smtClean="0"/>
              <a:t>Perintah SQLnya yaitu: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	SELECT nama_tabel.nama_field,... FROM 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	nama_tabel.nama_field</a:t>
            </a:r>
            <a:endParaRPr lang="id-ID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id-ID" sz="3200" dirty="0" smtClean="0"/>
              <a:t>Contoh</a:t>
            </a:r>
            <a:endParaRPr lang="id-ID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491"/>
          </a:xfrm>
        </p:spPr>
        <p:txBody>
          <a:bodyPr>
            <a:normAutofit/>
          </a:bodyPr>
          <a:lstStyle/>
          <a:p>
            <a:r>
              <a:rPr lang="id-ID" sz="2600" dirty="0" smtClean="0"/>
              <a:t>Menampilkan judul buku pengarang, dan rak buku yang kode rak bukunya 001</a:t>
            </a:r>
            <a:endParaRPr lang="id-ID" sz="2600" dirty="0" smtClean="0"/>
          </a:p>
          <a:p>
            <a:pPr>
              <a:buNone/>
            </a:pPr>
            <a:r>
              <a:rPr lang="id-ID" sz="2600" dirty="0" smtClean="0"/>
              <a:t>	Mysql&gt;SELECT Buku.Judul,Buku.Pengarang,</a:t>
            </a:r>
            <a:endParaRPr lang="id-ID" sz="2600" dirty="0" smtClean="0"/>
          </a:p>
          <a:p>
            <a:pPr>
              <a:buNone/>
            </a:pPr>
            <a:r>
              <a:rPr lang="id-ID" sz="2600" dirty="0" smtClean="0"/>
              <a:t>		  -&gt;Rakbuku.Kode_RK FROM Buku,Rakbuku</a:t>
            </a:r>
            <a:endParaRPr lang="id-ID" sz="2600" dirty="0" smtClean="0"/>
          </a:p>
          <a:p>
            <a:pPr>
              <a:buNone/>
            </a:pPr>
            <a:r>
              <a:rPr lang="id-ID" sz="2600" dirty="0" smtClean="0"/>
              <a:t>		  -&gt;WHERE Rakbuku.Kode_RK=‘001’;</a:t>
            </a:r>
            <a:endParaRPr lang="id-ID" sz="2600" dirty="0" smtClean="0"/>
          </a:p>
          <a:p>
            <a:r>
              <a:rPr lang="id-ID" sz="2600" dirty="0" smtClean="0"/>
              <a:t>Hasilnya:</a:t>
            </a:r>
            <a:endParaRPr lang="id-ID" sz="2600" dirty="0" smtClean="0"/>
          </a:p>
          <a:p>
            <a:pPr>
              <a:buNone/>
            </a:pPr>
            <a:endParaRPr lang="id-ID" sz="2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90600" y="3657600"/>
            <a:ext cx="670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d-ID" dirty="0" smtClean="0"/>
              <a:t>D</a:t>
            </a:r>
            <a:r>
              <a:rPr lang="en-US" dirty="0" err="1" smtClean="0"/>
              <a:t>atabase</a:t>
            </a:r>
            <a:r>
              <a:rPr lang="en-US" dirty="0" smtClean="0"/>
              <a:t> relational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normalisasi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merelasikan</a:t>
            </a:r>
            <a:r>
              <a:rPr lang="en-US" dirty="0" smtClean="0"/>
              <a:t> field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yang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,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field yang </a:t>
            </a:r>
            <a:r>
              <a:rPr lang="en-US" dirty="0" err="1" smtClean="0"/>
              <a:t>bersifat</a:t>
            </a:r>
            <a:r>
              <a:rPr lang="en-US" dirty="0" smtClean="0"/>
              <a:t> primary key </a:t>
            </a:r>
            <a:r>
              <a:rPr lang="en-US" dirty="0" err="1" smtClean="0"/>
              <a:t>atau</a:t>
            </a:r>
            <a:r>
              <a:rPr lang="en-US" dirty="0" smtClean="0"/>
              <a:t> foreign key. </a:t>
            </a:r>
            <a:endParaRPr lang="en-US" dirty="0" smtClean="0"/>
          </a:p>
          <a:p>
            <a:pPr algn="just"/>
            <a:r>
              <a:rPr lang="id-ID" dirty="0" smtClean="0"/>
              <a:t>M</a:t>
            </a:r>
            <a:r>
              <a:rPr lang="en-US" dirty="0" err="1" smtClean="0"/>
              <a:t>odel</a:t>
            </a:r>
            <a:r>
              <a:rPr lang="en-US" dirty="0" smtClean="0"/>
              <a:t> </a:t>
            </a:r>
            <a:r>
              <a:rPr lang="en-US" dirty="0" err="1" smtClean="0"/>
              <a:t>relasional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mengatasi</a:t>
            </a:r>
            <a:r>
              <a:rPr lang="en-US" dirty="0" smtClean="0"/>
              <a:t> </a:t>
            </a:r>
            <a:r>
              <a:rPr lang="en-US" dirty="0" err="1" smtClean="0"/>
              <a:t>kesulitan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pengaksesan</a:t>
            </a:r>
            <a:r>
              <a:rPr lang="en-US" dirty="0" smtClean="0"/>
              <a:t> data. </a:t>
            </a:r>
            <a:endParaRPr lang="id-ID" dirty="0" smtClean="0"/>
          </a:p>
          <a:p>
            <a:pPr algn="just"/>
            <a:r>
              <a:rPr lang="en-US" dirty="0" err="1" smtClean="0"/>
              <a:t>Alasan</a:t>
            </a:r>
            <a:r>
              <a:rPr lang="en-US" dirty="0" smtClean="0"/>
              <a:t> yang </a:t>
            </a:r>
            <a:r>
              <a:rPr lang="en-US" dirty="0" err="1" smtClean="0"/>
              <a:t>melandasi</a:t>
            </a:r>
            <a:r>
              <a:rPr lang="en-US" dirty="0" smtClean="0"/>
              <a:t> </a:t>
            </a:r>
            <a:r>
              <a:rPr lang="en-US" dirty="0" err="1" smtClean="0"/>
              <a:t>mengapa</a:t>
            </a:r>
            <a:r>
              <a:rPr lang="en-US" dirty="0" smtClean="0"/>
              <a:t> 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 smtClean="0"/>
              <a:t>relasi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terdapatnya</a:t>
            </a:r>
            <a:r>
              <a:rPr lang="en-US" dirty="0" smtClean="0"/>
              <a:t> </a:t>
            </a:r>
            <a:r>
              <a:rPr lang="en-US" dirty="0" err="1" smtClean="0"/>
              <a:t>anomali-anomali</a:t>
            </a:r>
            <a:r>
              <a:rPr lang="en-US" dirty="0" smtClean="0"/>
              <a:t> (error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inkonsistensi</a:t>
            </a:r>
            <a:r>
              <a:rPr lang="en-US" dirty="0" smtClean="0"/>
              <a:t> data)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dihindari</a:t>
            </a:r>
            <a:r>
              <a:rPr lang="en-US" dirty="0" smtClean="0"/>
              <a:t>, agar </a:t>
            </a:r>
            <a:r>
              <a:rPr lang="en-US" dirty="0" err="1" smtClean="0"/>
              <a:t>ke</a:t>
            </a:r>
            <a:r>
              <a:rPr lang="id-ID" dirty="0" smtClean="0"/>
              <a:t>b</a:t>
            </a:r>
            <a:r>
              <a:rPr lang="en-US" dirty="0" err="1" smtClean="0"/>
              <a:t>utuhan</a:t>
            </a:r>
            <a:r>
              <a:rPr lang="en-US" dirty="0" smtClean="0"/>
              <a:t> data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kepastian</a:t>
            </a:r>
            <a:r>
              <a:rPr lang="en-US" dirty="0" smtClean="0"/>
              <a:t> data </a:t>
            </a:r>
            <a:r>
              <a:rPr lang="en-US" dirty="0" err="1" smtClean="0"/>
              <a:t>terjamin</a:t>
            </a:r>
            <a:r>
              <a:rPr lang="en-US" dirty="0" smtClean="0"/>
              <a:t>. </a:t>
            </a:r>
            <a:r>
              <a:rPr lang="en-US" dirty="0" err="1" smtClean="0"/>
              <a:t>Anomali-anomali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 smtClean="0"/>
              <a:t>anomali</a:t>
            </a:r>
            <a:r>
              <a:rPr lang="en-US" dirty="0" smtClean="0"/>
              <a:t> update, insert, </a:t>
            </a:r>
            <a:r>
              <a:rPr lang="en-US" dirty="0" err="1" smtClean="0"/>
              <a:t>dan</a:t>
            </a:r>
            <a:r>
              <a:rPr lang="en-US" dirty="0" smtClean="0"/>
              <a:t> delete.</a:t>
            </a:r>
            <a:endParaRPr lang="en-US" dirty="0" smtClean="0"/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Permasalahan Integritas Referensial</a:t>
            </a:r>
            <a:endParaRPr lang="id-ID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Berupa Maintenance Consistency Of Reference antara 2 tabel relasi yang saling terkait</a:t>
            </a:r>
            <a:endParaRPr lang="id-ID" dirty="0" smtClean="0"/>
          </a:p>
          <a:p>
            <a:r>
              <a:rPr lang="id-ID" dirty="0" smtClean="0"/>
              <a:t>Contoh:</a:t>
            </a:r>
            <a:endParaRPr lang="id-ID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id-ID" dirty="0" smtClean="0"/>
              <a:t>Setelah proses normalisasi untuk menambahkan rak buku harus melalui proses pengecekan terlebih dahulu apakah buku yang akan ditampilkan pada suatu rak apakah sudah ada dalam tabel buku atau belum</a:t>
            </a:r>
            <a:endParaRPr lang="id-ID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id-ID" dirty="0" smtClean="0"/>
              <a:t>Jika belum terdapat kode buku tersebut pada tabel buku, maka proses penginputan record pada tabel RakBuku tidak dapat dilakukan</a:t>
            </a:r>
            <a:endParaRPr lang="id-ID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429000" y="5791200"/>
            <a:ext cx="2819400" cy="839162"/>
          </a:xfrm>
        </p:spPr>
        <p:txBody>
          <a:bodyPr/>
          <a:lstStyle/>
          <a:p>
            <a:r>
              <a:rPr lang="id-ID" dirty="0" smtClean="0">
                <a:solidFill>
                  <a:schemeClr val="tx1"/>
                </a:solidFill>
              </a:rPr>
              <a:t>Terima Kasih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id-ID" sz="2800" dirty="0" smtClean="0"/>
              <a:t>Perhatikan Daftar Mahasiswa dan Matakuliah berikut:</a:t>
            </a:r>
            <a:endParaRPr lang="id-ID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57200" y="15240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</p:spPr>
        <p:txBody>
          <a:bodyPr/>
          <a:lstStyle/>
          <a:p>
            <a:pPr lvl="0"/>
            <a:r>
              <a:rPr lang="en-US" dirty="0" err="1" smtClean="0"/>
              <a:t>Anomali</a:t>
            </a:r>
            <a:r>
              <a:rPr lang="en-US" dirty="0" smtClean="0"/>
              <a:t> Insert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444294"/>
            <a:ext cx="4040188" cy="4499306"/>
          </a:xfrm>
        </p:spPr>
        <p:txBody>
          <a:bodyPr>
            <a:normAutofit/>
          </a:bodyPr>
          <a:lstStyle/>
          <a:p>
            <a:r>
              <a:rPr lang="en-US" dirty="0" err="1" smtClean="0"/>
              <a:t>Kesalahan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penyisipan</a:t>
            </a:r>
            <a:r>
              <a:rPr lang="en-US" dirty="0" smtClean="0"/>
              <a:t> record </a:t>
            </a:r>
            <a:r>
              <a:rPr lang="en-US" dirty="0" err="1" smtClean="0"/>
              <a:t>baru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err="1" smtClean="0"/>
              <a:t>Contoh</a:t>
            </a:r>
            <a:r>
              <a:rPr lang="en-US" dirty="0" smtClean="0"/>
              <a:t>: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kampus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mengadakan</a:t>
            </a:r>
            <a:r>
              <a:rPr lang="en-US" dirty="0" smtClean="0"/>
              <a:t> </a:t>
            </a:r>
            <a:r>
              <a:rPr lang="en-US" dirty="0" err="1" smtClean="0"/>
              <a:t>matakuliah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matakuliah</a:t>
            </a:r>
            <a:r>
              <a:rPr lang="en-US" dirty="0" smtClean="0"/>
              <a:t> 107,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penyisipan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matakuliah</a:t>
            </a:r>
            <a:r>
              <a:rPr lang="en-US" dirty="0" smtClean="0"/>
              <a:t> 107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yang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matakuliah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495800" y="1447800"/>
            <a:ext cx="4267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69950"/>
          </a:xfrm>
        </p:spPr>
        <p:txBody>
          <a:bodyPr/>
          <a:lstStyle/>
          <a:p>
            <a:pPr lvl="0"/>
            <a:r>
              <a:rPr lang="en-US" dirty="0" err="1" smtClean="0"/>
              <a:t>Anomali</a:t>
            </a:r>
            <a:r>
              <a:rPr lang="en-US" dirty="0" smtClean="0"/>
              <a:t> Delete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444294"/>
            <a:ext cx="4040188" cy="4423106"/>
          </a:xfrm>
        </p:spPr>
        <p:txBody>
          <a:bodyPr>
            <a:normAutofit/>
          </a:bodyPr>
          <a:lstStyle/>
          <a:p>
            <a:r>
              <a:rPr lang="en-US" dirty="0" err="1" smtClean="0"/>
              <a:t>Kesalahan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penghapusan</a:t>
            </a:r>
            <a:r>
              <a:rPr lang="en-US" dirty="0" smtClean="0"/>
              <a:t> record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tuple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err="1" smtClean="0"/>
              <a:t>Contoh</a:t>
            </a:r>
            <a:r>
              <a:rPr lang="en-US" dirty="0" smtClean="0"/>
              <a:t>: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Mahasiswa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Nim</a:t>
            </a:r>
            <a:r>
              <a:rPr lang="en-US" dirty="0" smtClean="0"/>
              <a:t> 99671204 </a:t>
            </a:r>
            <a:r>
              <a:rPr lang="en-US" dirty="0" err="1" smtClean="0"/>
              <a:t>memutuskan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membatalkan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matakuliah</a:t>
            </a:r>
            <a:r>
              <a:rPr lang="en-US" dirty="0" smtClean="0"/>
              <a:t>  106,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demikian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didelete</a:t>
            </a:r>
            <a:r>
              <a:rPr lang="en-US" dirty="0" smtClean="0"/>
              <a:t> record </a:t>
            </a:r>
            <a:r>
              <a:rPr lang="en-US" dirty="0" err="1" smtClean="0"/>
              <a:t>tersebut</a:t>
            </a:r>
            <a:r>
              <a:rPr lang="en-US" dirty="0" smtClean="0"/>
              <a:t>,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berakibat</a:t>
            </a:r>
            <a:r>
              <a:rPr lang="en-US" dirty="0" smtClean="0"/>
              <a:t> </a:t>
            </a:r>
            <a:r>
              <a:rPr lang="en-US" dirty="0" err="1" smtClean="0"/>
              <a:t>hilangnya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matakuliah</a:t>
            </a:r>
            <a:r>
              <a:rPr lang="en-US" dirty="0" smtClean="0"/>
              <a:t> 106.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648200" y="1447800"/>
            <a:ext cx="4114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 smtClean="0"/>
              <a:t>Anomali</a:t>
            </a:r>
            <a:r>
              <a:rPr lang="en-US" dirty="0" smtClean="0"/>
              <a:t> Update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444294"/>
            <a:ext cx="4040188" cy="4880306"/>
          </a:xfrm>
        </p:spPr>
        <p:txBody>
          <a:bodyPr>
            <a:normAutofit/>
          </a:bodyPr>
          <a:lstStyle/>
          <a:p>
            <a:r>
              <a:rPr lang="en-US" dirty="0" err="1" smtClean="0"/>
              <a:t>Anomali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kesalahan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record.</a:t>
            </a:r>
            <a:endParaRPr lang="en-US" dirty="0" smtClean="0"/>
          </a:p>
          <a:p>
            <a:r>
              <a:rPr lang="en-US" dirty="0" err="1" smtClean="0"/>
              <a:t>Contoh</a:t>
            </a:r>
            <a:r>
              <a:rPr lang="en-US" dirty="0" smtClean="0"/>
              <a:t>: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perhatikan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kuliahan</a:t>
            </a:r>
            <a:r>
              <a:rPr lang="en-US" dirty="0" smtClean="0"/>
              <a:t>, 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matakuliah</a:t>
            </a:r>
            <a:r>
              <a:rPr lang="en-US" dirty="0" smtClean="0"/>
              <a:t> yang </a:t>
            </a:r>
            <a:r>
              <a:rPr lang="en-US" dirty="0" err="1" smtClean="0"/>
              <a:t>diambil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NIM yang </a:t>
            </a:r>
            <a:r>
              <a:rPr lang="en-US" dirty="0" err="1" smtClean="0"/>
              <a:t>berbeda</a:t>
            </a:r>
            <a:r>
              <a:rPr lang="en-US" dirty="0" smtClean="0"/>
              <a:t>.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SKS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matakuliah</a:t>
            </a:r>
            <a:r>
              <a:rPr lang="en-US" dirty="0" smtClean="0"/>
              <a:t> 103,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update </a:t>
            </a:r>
            <a:r>
              <a:rPr lang="en-US" dirty="0" err="1" smtClean="0"/>
              <a:t>beberapa</a:t>
            </a:r>
            <a:r>
              <a:rPr lang="en-US" dirty="0" smtClean="0"/>
              <a:t> kali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banyaknya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yang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matakuliah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648200" y="1447800"/>
            <a:ext cx="4067174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PEMBENTUKAN NORMALISASI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normal (</a:t>
            </a:r>
            <a:r>
              <a:rPr lang="en-US" dirty="0" err="1" smtClean="0"/>
              <a:t>Unnormalized</a:t>
            </a:r>
            <a:r>
              <a:rPr lang="en-US" dirty="0" smtClean="0"/>
              <a:t> Form)</a:t>
            </a:r>
            <a:endParaRPr lang="en-US" dirty="0" smtClean="0"/>
          </a:p>
          <a:p>
            <a:r>
              <a:rPr lang="en-US" dirty="0" err="1" smtClean="0"/>
              <a:t>Bentuk</a:t>
            </a:r>
            <a:r>
              <a:rPr lang="en-US" dirty="0" smtClean="0"/>
              <a:t> 1NF (First Normal Form)</a:t>
            </a:r>
            <a:endParaRPr lang="en-US" dirty="0" smtClean="0"/>
          </a:p>
          <a:p>
            <a:r>
              <a:rPr lang="en-US" dirty="0" err="1" smtClean="0"/>
              <a:t>Bentuk</a:t>
            </a:r>
            <a:r>
              <a:rPr lang="en-US" dirty="0" smtClean="0"/>
              <a:t> 2NF (Second Normal Form)</a:t>
            </a:r>
            <a:endParaRPr lang="en-US" dirty="0" smtClean="0"/>
          </a:p>
          <a:p>
            <a:r>
              <a:rPr lang="en-US" dirty="0" err="1" smtClean="0"/>
              <a:t>Bentuk</a:t>
            </a:r>
            <a:r>
              <a:rPr lang="en-US" dirty="0" smtClean="0"/>
              <a:t> 3NF (Third Normal Form)</a:t>
            </a:r>
            <a:endParaRPr lang="en-US" dirty="0" smtClean="0"/>
          </a:p>
          <a:p>
            <a:pPr lvl="0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lvl="0"/>
            <a:r>
              <a:rPr lang="en-US" sz="3200" dirty="0" err="1" smtClean="0"/>
              <a:t>Bentuk</a:t>
            </a:r>
            <a:r>
              <a:rPr lang="en-US" sz="3200" dirty="0" smtClean="0"/>
              <a:t> </a:t>
            </a:r>
            <a:r>
              <a:rPr lang="en-US" sz="3200" dirty="0" err="1" smtClean="0"/>
              <a:t>tidak</a:t>
            </a:r>
            <a:r>
              <a:rPr lang="en-US" sz="3200" dirty="0" smtClean="0"/>
              <a:t> normal (</a:t>
            </a:r>
            <a:r>
              <a:rPr lang="en-US" sz="3200" dirty="0" err="1" smtClean="0"/>
              <a:t>Unnormalized</a:t>
            </a:r>
            <a:r>
              <a:rPr lang="en-US" sz="3200" dirty="0" smtClean="0"/>
              <a:t> Form)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90600" y="1066800"/>
          <a:ext cx="7162800" cy="5029200"/>
        </p:xfrm>
        <a:graphic>
          <a:graphicData uri="http://schemas.openxmlformats.org/drawingml/2006/table">
            <a:tbl>
              <a:tblPr/>
              <a:tblGrid>
                <a:gridCol w="901151"/>
                <a:gridCol w="1620047"/>
                <a:gridCol w="1518794"/>
                <a:gridCol w="1113782"/>
                <a:gridCol w="1012529"/>
                <a:gridCol w="996497"/>
              </a:tblGrid>
              <a:tr h="423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 panose="02020603050405020304"/>
                          <a:ea typeface="Times New Roman" panose="02020603050405020304"/>
                        </a:rPr>
                        <a:t>Kobuk</a:t>
                      </a:r>
                      <a:endParaRPr lang="en-US" sz="2000" dirty="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 panose="02020603050405020304"/>
                          <a:ea typeface="Times New Roman" panose="02020603050405020304"/>
                        </a:rPr>
                        <a:t>Judul</a:t>
                      </a:r>
                      <a:endParaRPr lang="en-US" sz="20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 panose="02020603050405020304"/>
                          <a:ea typeface="Times New Roman" panose="02020603050405020304"/>
                        </a:rPr>
                        <a:t>Pengarang</a:t>
                      </a:r>
                      <a:endParaRPr lang="en-US" sz="20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 panose="02020603050405020304"/>
                          <a:ea typeface="Times New Roman" panose="02020603050405020304"/>
                        </a:rPr>
                        <a:t>RK1</a:t>
                      </a:r>
                      <a:endParaRPr lang="en-US" sz="20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 panose="02020603050405020304"/>
                          <a:ea typeface="Times New Roman" panose="02020603050405020304"/>
                        </a:rPr>
                        <a:t>RK2</a:t>
                      </a:r>
                      <a:endParaRPr lang="en-US" sz="20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 panose="02020603050405020304"/>
                          <a:ea typeface="Times New Roman" panose="02020603050405020304"/>
                        </a:rPr>
                        <a:t>RK3</a:t>
                      </a:r>
                      <a:endParaRPr lang="en-US" sz="20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6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anose="02020603050405020304"/>
                          <a:ea typeface="Times New Roman" panose="02020603050405020304"/>
                        </a:rPr>
                        <a:t>101-K</a:t>
                      </a:r>
                      <a:endParaRPr lang="en-US" sz="2000" dirty="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 panose="02020603050405020304"/>
                          <a:ea typeface="Times New Roman" panose="02020603050405020304"/>
                        </a:rPr>
                        <a:t>Belajar Sendiri</a:t>
                      </a:r>
                      <a:endParaRPr lang="en-US" sz="2000"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 panose="02020603050405020304"/>
                          <a:ea typeface="Times New Roman" panose="02020603050405020304"/>
                        </a:rPr>
                        <a:t>VB. 6</a:t>
                      </a:r>
                      <a:endParaRPr lang="en-US" sz="20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 panose="02020603050405020304"/>
                          <a:ea typeface="Times New Roman" panose="02020603050405020304"/>
                        </a:rPr>
                        <a:t>M. Bakri</a:t>
                      </a:r>
                      <a:endParaRPr lang="en-US" sz="20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 panose="02020603050405020304"/>
                          <a:ea typeface="Times New Roman" panose="02020603050405020304"/>
                        </a:rPr>
                        <a:t>001</a:t>
                      </a:r>
                      <a:endParaRPr lang="en-US" sz="20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 panose="02020603050405020304"/>
                          <a:ea typeface="Times New Roman" panose="02020603050405020304"/>
                        </a:rPr>
                        <a:t>003</a:t>
                      </a:r>
                      <a:endParaRPr lang="en-US" sz="20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 panose="02020603050405020304"/>
                          <a:ea typeface="Times New Roman" panose="02020603050405020304"/>
                        </a:rPr>
                        <a:t>001</a:t>
                      </a:r>
                      <a:endParaRPr lang="en-US" sz="20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6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 panose="02020603050405020304"/>
                          <a:ea typeface="Times New Roman" panose="02020603050405020304"/>
                        </a:rPr>
                        <a:t>103-C</a:t>
                      </a:r>
                      <a:endParaRPr lang="en-US" sz="20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 panose="02020603050405020304"/>
                          <a:ea typeface="Times New Roman" panose="02020603050405020304"/>
                        </a:rPr>
                        <a:t>Kisah Cinta</a:t>
                      </a:r>
                      <a:endParaRPr lang="en-US" sz="2000"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 panose="02020603050405020304"/>
                          <a:ea typeface="Times New Roman" panose="02020603050405020304"/>
                        </a:rPr>
                        <a:t>Sang Penyair</a:t>
                      </a:r>
                      <a:endParaRPr lang="en-US" sz="20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 panose="02020603050405020304"/>
                          <a:ea typeface="Times New Roman" panose="02020603050405020304"/>
                        </a:rPr>
                        <a:t>Minolsta</a:t>
                      </a:r>
                      <a:endParaRPr lang="en-US" sz="20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 panose="02020603050405020304"/>
                          <a:ea typeface="Times New Roman" panose="02020603050405020304"/>
                        </a:rPr>
                        <a:t>003</a:t>
                      </a:r>
                      <a:endParaRPr lang="en-US" sz="20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 panose="02020603050405020304"/>
                          <a:ea typeface="Times New Roman" panose="02020603050405020304"/>
                        </a:rPr>
                        <a:t>001</a:t>
                      </a:r>
                      <a:endParaRPr lang="en-US" sz="20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6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 panose="02020603050405020304"/>
                          <a:ea typeface="Times New Roman" panose="02020603050405020304"/>
                        </a:rPr>
                        <a:t>110-S</a:t>
                      </a:r>
                      <a:endParaRPr lang="en-US" sz="20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 panose="02020603050405020304"/>
                          <a:ea typeface="Times New Roman" panose="02020603050405020304"/>
                        </a:rPr>
                        <a:t>Belajar Cepat</a:t>
                      </a:r>
                      <a:endParaRPr lang="en-US" sz="2000"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 panose="02020603050405020304"/>
                          <a:ea typeface="Times New Roman" panose="02020603050405020304"/>
                        </a:rPr>
                        <a:t>Berhitung</a:t>
                      </a:r>
                      <a:endParaRPr lang="en-US" sz="20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 panose="02020603050405020304"/>
                          <a:ea typeface="Times New Roman" panose="02020603050405020304"/>
                        </a:rPr>
                        <a:t>Cokro S.</a:t>
                      </a:r>
                      <a:endParaRPr lang="en-US" sz="20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 panose="02020603050405020304"/>
                          <a:ea typeface="Times New Roman" panose="02020603050405020304"/>
                        </a:rPr>
                        <a:t>002</a:t>
                      </a:r>
                      <a:endParaRPr lang="en-US" sz="20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 panose="02020603050405020304"/>
                          <a:ea typeface="Times New Roman" panose="02020603050405020304"/>
                        </a:rPr>
                        <a:t>002</a:t>
                      </a:r>
                      <a:endParaRPr lang="en-US" sz="20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 panose="02020603050405020304"/>
                          <a:ea typeface="Times New Roman" panose="02020603050405020304"/>
                        </a:rPr>
                        <a:t>001</a:t>
                      </a:r>
                      <a:endParaRPr lang="en-US" sz="20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6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 panose="02020603050405020304"/>
                          <a:ea typeface="Times New Roman" panose="02020603050405020304"/>
                        </a:rPr>
                        <a:t>106-A</a:t>
                      </a:r>
                      <a:endParaRPr lang="en-US" sz="20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 panose="02020603050405020304"/>
                          <a:ea typeface="Times New Roman" panose="02020603050405020304"/>
                        </a:rPr>
                        <a:t>Bertauhid Yang</a:t>
                      </a:r>
                      <a:endParaRPr lang="en-US" sz="2000"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 panose="02020603050405020304"/>
                          <a:ea typeface="Times New Roman" panose="02020603050405020304"/>
                        </a:rPr>
                        <a:t>Benar</a:t>
                      </a:r>
                      <a:endParaRPr lang="en-US" sz="20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 panose="02020603050405020304"/>
                          <a:ea typeface="Times New Roman" panose="02020603050405020304"/>
                        </a:rPr>
                        <a:t>Ust. Soleh</a:t>
                      </a:r>
                      <a:endParaRPr lang="en-US" sz="20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 panose="02020603050405020304"/>
                          <a:ea typeface="Times New Roman" panose="02020603050405020304"/>
                        </a:rPr>
                        <a:t>003</a:t>
                      </a:r>
                      <a:endParaRPr lang="en-US" sz="20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anose="02020603050405020304"/>
                          <a:ea typeface="Times New Roman" panose="02020603050405020304"/>
                        </a:rPr>
                        <a:t>003</a:t>
                      </a:r>
                      <a:endParaRPr lang="en-US" sz="2000" dirty="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lvl="0"/>
            <a:r>
              <a:rPr lang="en-US" sz="3200" dirty="0" err="1" smtClean="0"/>
              <a:t>Bentuk</a:t>
            </a:r>
            <a:r>
              <a:rPr lang="en-US" sz="3200" dirty="0" smtClean="0"/>
              <a:t> 1NF (First Normal Form)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01000" cy="5092891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dirty="0" err="1" smtClean="0"/>
              <a:t>Tiap</a:t>
            </a:r>
            <a:r>
              <a:rPr lang="en-US" dirty="0" smtClean="0"/>
              <a:t> field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bernilai</a:t>
            </a:r>
            <a:r>
              <a:rPr lang="en-US" dirty="0" smtClean="0"/>
              <a:t> “</a:t>
            </a:r>
            <a:r>
              <a:rPr lang="en-US" dirty="0" err="1" smtClean="0"/>
              <a:t>atomik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recordnya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.</a:t>
            </a:r>
            <a:endParaRPr lang="en-US" sz="36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 smtClean="0"/>
              <a:t>Setiap</a:t>
            </a:r>
            <a:r>
              <a:rPr lang="en-US" dirty="0" smtClean="0"/>
              <a:t> field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yang </a:t>
            </a:r>
            <a:r>
              <a:rPr lang="en-US" dirty="0" err="1" smtClean="0"/>
              <a:t>unik</a:t>
            </a:r>
            <a:r>
              <a:rPr lang="en-US" dirty="0" smtClean="0"/>
              <a:t>.</a:t>
            </a:r>
            <a:endParaRPr lang="en-US" sz="36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record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bernilai</a:t>
            </a:r>
            <a:r>
              <a:rPr lang="en-US" dirty="0" smtClean="0"/>
              <a:t> </a:t>
            </a:r>
            <a:r>
              <a:rPr lang="en-US" dirty="0" err="1" smtClean="0"/>
              <a:t>ganda</a:t>
            </a:r>
            <a:r>
              <a:rPr lang="en-US" dirty="0" smtClean="0"/>
              <a:t>.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3352800"/>
          <a:ext cx="6934200" cy="2590800"/>
        </p:xfrm>
        <a:graphic>
          <a:graphicData uri="http://schemas.openxmlformats.org/drawingml/2006/table">
            <a:tbl>
              <a:tblPr/>
              <a:tblGrid>
                <a:gridCol w="904461"/>
                <a:gridCol w="2512391"/>
                <a:gridCol w="1808922"/>
                <a:gridCol w="1708426"/>
              </a:tblGrid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anose="02020603050405020304"/>
                          <a:ea typeface="Times New Roman" panose="02020603050405020304"/>
                        </a:rPr>
                        <a:t>Kobuk</a:t>
                      </a:r>
                      <a:endParaRPr lang="en-US" sz="1200" dirty="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Times New Roman" panose="02020603050405020304"/>
                          <a:ea typeface="Times New Roman" panose="02020603050405020304"/>
                        </a:rPr>
                        <a:t>Judul</a:t>
                      </a:r>
                      <a:endParaRPr lang="en-US" sz="1200" dirty="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</a:rPr>
                        <a:t>Pengarang</a:t>
                      </a:r>
                      <a:endParaRPr lang="en-US" sz="12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</a:rPr>
                        <a:t>Kode_RK</a:t>
                      </a:r>
                      <a:endParaRPr lang="en-US" sz="12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anose="02020603050405020304"/>
                          <a:ea typeface="Times New Roman" panose="02020603050405020304"/>
                        </a:rPr>
                        <a:t>101-K</a:t>
                      </a:r>
                      <a:endParaRPr lang="en-US" sz="12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anose="02020603050405020304"/>
                          <a:ea typeface="Times New Roman" panose="02020603050405020304"/>
                        </a:rPr>
                        <a:t>Belajar Sendiri VB. 6</a:t>
                      </a:r>
                      <a:endParaRPr lang="en-US" sz="12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anose="02020603050405020304"/>
                          <a:ea typeface="Times New Roman" panose="02020603050405020304"/>
                        </a:rPr>
                        <a:t>M. Bakri</a:t>
                      </a:r>
                      <a:endParaRPr lang="en-US" sz="12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anose="02020603050405020304"/>
                          <a:ea typeface="Times New Roman" panose="02020603050405020304"/>
                        </a:rPr>
                        <a:t>001</a:t>
                      </a:r>
                      <a:endParaRPr lang="en-US" sz="12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anose="02020603050405020304"/>
                          <a:ea typeface="Times New Roman" panose="02020603050405020304"/>
                        </a:rPr>
                        <a:t>101-K</a:t>
                      </a:r>
                      <a:endParaRPr lang="en-US" sz="12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anose="02020603050405020304"/>
                          <a:ea typeface="Times New Roman" panose="02020603050405020304"/>
                        </a:rPr>
                        <a:t>Belajar Sendiri VB. 6</a:t>
                      </a:r>
                      <a:endParaRPr lang="en-US" sz="12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anose="02020603050405020304"/>
                          <a:ea typeface="Times New Roman" panose="02020603050405020304"/>
                        </a:rPr>
                        <a:t>M. Bakri</a:t>
                      </a:r>
                      <a:endParaRPr lang="en-US" sz="12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anose="02020603050405020304"/>
                          <a:ea typeface="Times New Roman" panose="02020603050405020304"/>
                        </a:rPr>
                        <a:t>003</a:t>
                      </a:r>
                      <a:endParaRPr lang="en-US" sz="12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anose="02020603050405020304"/>
                          <a:ea typeface="Times New Roman" panose="02020603050405020304"/>
                        </a:rPr>
                        <a:t>103-C</a:t>
                      </a:r>
                      <a:endParaRPr lang="en-US" sz="12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anose="02020603050405020304"/>
                          <a:ea typeface="Times New Roman" panose="02020603050405020304"/>
                        </a:rPr>
                        <a:t>Kisah Cinta Sang Penyair</a:t>
                      </a:r>
                      <a:endParaRPr lang="en-US" sz="12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anose="02020603050405020304"/>
                          <a:ea typeface="Times New Roman" panose="02020603050405020304"/>
                        </a:rPr>
                        <a:t>Minolsta</a:t>
                      </a:r>
                      <a:endParaRPr lang="en-US" sz="12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anose="02020603050405020304"/>
                          <a:ea typeface="Times New Roman" panose="02020603050405020304"/>
                        </a:rPr>
                        <a:t>001</a:t>
                      </a:r>
                      <a:endParaRPr lang="en-US" sz="12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anose="02020603050405020304"/>
                          <a:ea typeface="Times New Roman" panose="02020603050405020304"/>
                        </a:rPr>
                        <a:t>103-C</a:t>
                      </a:r>
                      <a:endParaRPr lang="en-US" sz="12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anose="02020603050405020304"/>
                          <a:ea typeface="Times New Roman" panose="02020603050405020304"/>
                        </a:rPr>
                        <a:t>Kisah Cinta Sang Penyair</a:t>
                      </a:r>
                      <a:endParaRPr lang="en-US" sz="12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anose="02020603050405020304"/>
                          <a:ea typeface="Times New Roman" panose="02020603050405020304"/>
                        </a:rPr>
                        <a:t>Minolsta</a:t>
                      </a:r>
                      <a:endParaRPr lang="en-US" sz="12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anose="02020603050405020304"/>
                          <a:ea typeface="Times New Roman" panose="02020603050405020304"/>
                        </a:rPr>
                        <a:t>003</a:t>
                      </a:r>
                      <a:endParaRPr lang="en-US" sz="12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anose="02020603050405020304"/>
                          <a:ea typeface="Times New Roman" panose="02020603050405020304"/>
                        </a:rPr>
                        <a:t>110-S</a:t>
                      </a:r>
                      <a:endParaRPr lang="en-US" sz="12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anose="02020603050405020304"/>
                          <a:ea typeface="Times New Roman" panose="02020603050405020304"/>
                        </a:rPr>
                        <a:t>Belajar Cepat Berhitung</a:t>
                      </a:r>
                      <a:endParaRPr lang="en-US" sz="12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anose="02020603050405020304"/>
                          <a:ea typeface="Times New Roman" panose="02020603050405020304"/>
                        </a:rPr>
                        <a:t>Cokro S.</a:t>
                      </a:r>
                      <a:endParaRPr lang="en-US" sz="12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anose="02020603050405020304"/>
                          <a:ea typeface="Times New Roman" panose="02020603050405020304"/>
                        </a:rPr>
                        <a:t>001</a:t>
                      </a:r>
                      <a:endParaRPr lang="en-US" sz="12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anose="02020603050405020304"/>
                          <a:ea typeface="Times New Roman" panose="02020603050405020304"/>
                        </a:rPr>
                        <a:t>110-S</a:t>
                      </a:r>
                      <a:endParaRPr lang="en-US" sz="12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anose="02020603050405020304"/>
                          <a:ea typeface="Times New Roman" panose="02020603050405020304"/>
                        </a:rPr>
                        <a:t>Belajar Cepat Berhitung</a:t>
                      </a:r>
                      <a:endParaRPr lang="en-US" sz="12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anose="02020603050405020304"/>
                          <a:ea typeface="Times New Roman" panose="02020603050405020304"/>
                        </a:rPr>
                        <a:t>Cokro S.</a:t>
                      </a:r>
                      <a:endParaRPr lang="en-US" sz="12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anose="02020603050405020304"/>
                          <a:ea typeface="Times New Roman" panose="02020603050405020304"/>
                        </a:rPr>
                        <a:t>002</a:t>
                      </a:r>
                      <a:endParaRPr lang="en-US" sz="12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anose="02020603050405020304"/>
                          <a:ea typeface="Times New Roman" panose="02020603050405020304"/>
                        </a:rPr>
                        <a:t>106-A</a:t>
                      </a:r>
                      <a:endParaRPr lang="en-US" sz="12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 panose="02020603050405020304"/>
                          <a:ea typeface="Times New Roman" panose="02020603050405020304"/>
                        </a:rPr>
                        <a:t>Cara </a:t>
                      </a:r>
                      <a:r>
                        <a:rPr lang="en-US" sz="1200" dirty="0" err="1">
                          <a:latin typeface="Times New Roman" panose="02020603050405020304"/>
                          <a:ea typeface="Times New Roman" panose="02020603050405020304"/>
                        </a:rPr>
                        <a:t>Cepat</a:t>
                      </a:r>
                      <a:r>
                        <a:rPr lang="en-US" sz="1200" dirty="0"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/>
                          <a:ea typeface="Times New Roman" panose="02020603050405020304"/>
                        </a:rPr>
                        <a:t>Belajar</a:t>
                      </a:r>
                      <a:r>
                        <a:rPr lang="en-US" sz="1200" dirty="0">
                          <a:latin typeface="Times New Roman" panose="02020603050405020304"/>
                          <a:ea typeface="Times New Roman" panose="02020603050405020304"/>
                        </a:rPr>
                        <a:t> Database</a:t>
                      </a:r>
                      <a:endParaRPr lang="en-US" sz="1200" dirty="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anose="02020603050405020304"/>
                          <a:ea typeface="Times New Roman" panose="02020603050405020304"/>
                        </a:rPr>
                        <a:t>Lina Marlina</a:t>
                      </a:r>
                      <a:endParaRPr lang="en-US" sz="12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 panose="02020603050405020304"/>
                          <a:ea typeface="Times New Roman" panose="02020603050405020304"/>
                        </a:rPr>
                        <a:t>003</a:t>
                      </a:r>
                      <a:endParaRPr lang="en-US" sz="1200" dirty="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5215</Words>
  <Application>WPS Presentation</Application>
  <PresentationFormat>On-screen Show (4:3)</PresentationFormat>
  <Paragraphs>248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Arial</vt:lpstr>
      <vt:lpstr>SimSun</vt:lpstr>
      <vt:lpstr>Wingdings</vt:lpstr>
      <vt:lpstr>Tw Cen MT</vt:lpstr>
      <vt:lpstr>Wingdings 3</vt:lpstr>
      <vt:lpstr>Times New Roman</vt:lpstr>
      <vt:lpstr>Tw Cen MT Condensed</vt:lpstr>
      <vt:lpstr>Microsoft YaHei</vt:lpstr>
      <vt:lpstr>Arial Unicode MS</vt:lpstr>
      <vt:lpstr>Calibri</vt:lpstr>
      <vt:lpstr>Wingdings 2</vt:lpstr>
      <vt:lpstr>Integral</vt:lpstr>
      <vt:lpstr>DATABASE RELATION (Relasi 2 tabel)</vt:lpstr>
      <vt:lpstr>DATABASE RELATION</vt:lpstr>
      <vt:lpstr>Perhatikan Daftar Mahasiswa dan Matakuliah berikut:</vt:lpstr>
      <vt:lpstr>Anomali Insert </vt:lpstr>
      <vt:lpstr>Anomali Delete </vt:lpstr>
      <vt:lpstr>Anomali Update </vt:lpstr>
      <vt:lpstr>PEMBENTUKAN NORMALISASI</vt:lpstr>
      <vt:lpstr>Bentuk tidak normal (Unnormalized Form)</vt:lpstr>
      <vt:lpstr>Bentuk 1NF (First Normal Form)</vt:lpstr>
      <vt:lpstr>Bentuk 2NF (Second Normal Form)</vt:lpstr>
      <vt:lpstr>Bentuk 3NF (Third Normal Form)</vt:lpstr>
      <vt:lpstr>JENIS RELASI TABEL</vt:lpstr>
      <vt:lpstr>MASALAH YANG TIMBUL AKIBAT NORMALISASI</vt:lpstr>
      <vt:lpstr>Permasalahan Tampilan Tabel</vt:lpstr>
      <vt:lpstr>Contoh (Tabel Buku)</vt:lpstr>
      <vt:lpstr>Contoh</vt:lpstr>
      <vt:lpstr>Contoh</vt:lpstr>
      <vt:lpstr>Menampilkan 2 Tabel</vt:lpstr>
      <vt:lpstr>Contoh</vt:lpstr>
      <vt:lpstr>Permasalahan Integritas Referensial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RELATION</dc:title>
  <dc:creator>unindra</dc:creator>
  <cp:lastModifiedBy>LENOVO</cp:lastModifiedBy>
  <cp:revision>25</cp:revision>
  <dcterms:created xsi:type="dcterms:W3CDTF">2013-12-18T06:02:00Z</dcterms:created>
  <dcterms:modified xsi:type="dcterms:W3CDTF">2021-03-03T02:25:57Z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1033-11.2.0.9984</vt:lpwstr>
  </property>
</Properties>
</file>