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7" r:id="rId3"/>
    <p:sldId id="26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56" autoAdjust="0"/>
    <p:restoredTop sz="94660"/>
  </p:normalViewPr>
  <p:slideViewPr>
    <p:cSldViewPr snapToGrid="0">
      <p:cViewPr varScale="1">
        <p:scale>
          <a:sx n="77" d="100"/>
          <a:sy n="77" d="100"/>
        </p:scale>
        <p:origin x="24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666805F-2D05-4CAC-B63A-F6F14CE04258}" type="datetimeFigureOut">
              <a:rPr lang="en-ID" smtClean="0"/>
              <a:t>17/08/2020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D4B227F0-F949-4416-A767-7C57B70591A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16294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6805F-2D05-4CAC-B63A-F6F14CE04258}" type="datetimeFigureOut">
              <a:rPr lang="en-ID" smtClean="0"/>
              <a:t>17/08/2020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227F0-F949-4416-A767-7C57B70591A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87272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666805F-2D05-4CAC-B63A-F6F14CE04258}" type="datetimeFigureOut">
              <a:rPr lang="en-ID" smtClean="0"/>
              <a:t>17/08/2020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4B227F0-F949-4416-A767-7C57B70591A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68138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666805F-2D05-4CAC-B63A-F6F14CE04258}" type="datetimeFigureOut">
              <a:rPr lang="en-ID" smtClean="0"/>
              <a:t>17/08/2020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4B227F0-F949-4416-A767-7C57B70591A5}" type="slidenum">
              <a:rPr lang="en-ID" smtClean="0"/>
              <a:t>‹#›</a:t>
            </a:fld>
            <a:endParaRPr lang="en-ID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91017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666805F-2D05-4CAC-B63A-F6F14CE04258}" type="datetimeFigureOut">
              <a:rPr lang="en-ID" smtClean="0"/>
              <a:t>17/08/2020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4B227F0-F949-4416-A767-7C57B70591A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005878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6805F-2D05-4CAC-B63A-F6F14CE04258}" type="datetimeFigureOut">
              <a:rPr lang="en-ID" smtClean="0"/>
              <a:t>17/08/2020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227F0-F949-4416-A767-7C57B70591A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819870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6805F-2D05-4CAC-B63A-F6F14CE04258}" type="datetimeFigureOut">
              <a:rPr lang="en-ID" smtClean="0"/>
              <a:t>17/08/2020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227F0-F949-4416-A767-7C57B70591A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522712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6805F-2D05-4CAC-B63A-F6F14CE04258}" type="datetimeFigureOut">
              <a:rPr lang="en-ID" smtClean="0"/>
              <a:t>17/08/2020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227F0-F949-4416-A767-7C57B70591A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341354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666805F-2D05-4CAC-B63A-F6F14CE04258}" type="datetimeFigureOut">
              <a:rPr lang="en-ID" smtClean="0"/>
              <a:t>17/08/2020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4B227F0-F949-4416-A767-7C57B70591A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1104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6805F-2D05-4CAC-B63A-F6F14CE04258}" type="datetimeFigureOut">
              <a:rPr lang="en-ID" smtClean="0"/>
              <a:t>17/08/2020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227F0-F949-4416-A767-7C57B70591A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50326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666805F-2D05-4CAC-B63A-F6F14CE04258}" type="datetimeFigureOut">
              <a:rPr lang="en-ID" smtClean="0"/>
              <a:t>17/08/2020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4B227F0-F949-4416-A767-7C57B70591A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60961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6805F-2D05-4CAC-B63A-F6F14CE04258}" type="datetimeFigureOut">
              <a:rPr lang="en-ID" smtClean="0"/>
              <a:t>17/08/2020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227F0-F949-4416-A767-7C57B70591A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72268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6805F-2D05-4CAC-B63A-F6F14CE04258}" type="datetimeFigureOut">
              <a:rPr lang="en-ID" smtClean="0"/>
              <a:t>17/08/2020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227F0-F949-4416-A767-7C57B70591A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91451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6805F-2D05-4CAC-B63A-F6F14CE04258}" type="datetimeFigureOut">
              <a:rPr lang="en-ID" smtClean="0"/>
              <a:t>17/08/2020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227F0-F949-4416-A767-7C57B70591A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19020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6805F-2D05-4CAC-B63A-F6F14CE04258}" type="datetimeFigureOut">
              <a:rPr lang="en-ID" smtClean="0"/>
              <a:t>17/08/2020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227F0-F949-4416-A767-7C57B70591A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64038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6805F-2D05-4CAC-B63A-F6F14CE04258}" type="datetimeFigureOut">
              <a:rPr lang="en-ID" smtClean="0"/>
              <a:t>17/08/2020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227F0-F949-4416-A767-7C57B70591A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1025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6805F-2D05-4CAC-B63A-F6F14CE04258}" type="datetimeFigureOut">
              <a:rPr lang="en-ID" smtClean="0"/>
              <a:t>17/08/2020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227F0-F949-4416-A767-7C57B70591A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99756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6805F-2D05-4CAC-B63A-F6F14CE04258}" type="datetimeFigureOut">
              <a:rPr lang="en-ID" smtClean="0"/>
              <a:t>17/08/2020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227F0-F949-4416-A767-7C57B70591A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20598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25CF0-654D-4ECA-9304-8A3730748A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are you doing?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C77E4A-3BB3-4C91-B933-077716EF8E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 Continuous Tense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35788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F8C68C3-9886-464B-8579-7ECBDF1847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9156" y="342900"/>
            <a:ext cx="8993688" cy="6172200"/>
          </a:xfrm>
        </p:spPr>
      </p:pic>
    </p:spTree>
    <p:extLst>
      <p:ext uri="{BB962C8B-B14F-4D97-AF65-F5344CB8AC3E}">
        <p14:creationId xmlns:p14="http://schemas.microsoft.com/office/powerpoint/2010/main" val="28986599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F88CE-8F99-4FB2-BC0A-33A07E09D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Sentences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06556-2F90-46C3-9C6C-D9503FC691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fontAlgn="base">
              <a:buFont typeface="+mj-lt"/>
              <a:buAutoNum type="arabicPeriod"/>
            </a:pPr>
            <a:r>
              <a:rPr lang="en-US" b="0" i="1" dirty="0">
                <a:solidFill>
                  <a:srgbClr val="FFFF00"/>
                </a:solidFill>
                <a:effectLst/>
                <a:latin typeface="inherit"/>
              </a:rPr>
              <a:t>+ She is writing a letter.</a:t>
            </a:r>
            <a:endParaRPr lang="en-US" dirty="0">
              <a:solidFill>
                <a:srgbClr val="FFFF00"/>
              </a:solidFill>
              <a:latin typeface="inherit"/>
            </a:endParaRPr>
          </a:p>
          <a:p>
            <a:pPr marL="0" indent="0" algn="l" fontAlgn="base">
              <a:buNone/>
            </a:pPr>
            <a:r>
              <a:rPr lang="en-US" i="1" dirty="0">
                <a:solidFill>
                  <a:srgbClr val="FFFF00"/>
                </a:solidFill>
                <a:latin typeface="inherit"/>
              </a:rPr>
              <a:t>      - </a:t>
            </a:r>
            <a:r>
              <a:rPr lang="en-US" b="0" i="1" dirty="0">
                <a:solidFill>
                  <a:srgbClr val="FFFF00"/>
                </a:solidFill>
                <a:effectLst/>
                <a:latin typeface="inherit"/>
              </a:rPr>
              <a:t>She isn’t writing a letter.</a:t>
            </a:r>
            <a:endParaRPr lang="en-US" b="0" i="0" dirty="0">
              <a:solidFill>
                <a:srgbClr val="FFFF00"/>
              </a:solidFill>
              <a:effectLst/>
              <a:latin typeface="inherit"/>
            </a:endParaRPr>
          </a:p>
          <a:p>
            <a:pPr marL="0" indent="0" algn="l" fontAlgn="base">
              <a:buNone/>
            </a:pPr>
            <a:r>
              <a:rPr lang="en-US" b="0" i="1" dirty="0">
                <a:solidFill>
                  <a:srgbClr val="FFFF00"/>
                </a:solidFill>
                <a:effectLst/>
                <a:latin typeface="inherit"/>
              </a:rPr>
              <a:t>     ? Is she writing a letter?</a:t>
            </a:r>
          </a:p>
          <a:p>
            <a:pPr marL="0" indent="0" algn="l" fontAlgn="base">
              <a:buNone/>
            </a:pPr>
            <a:endParaRPr lang="en-US" b="0" i="0" dirty="0">
              <a:solidFill>
                <a:srgbClr val="FFFF00"/>
              </a:solidFill>
              <a:effectLst/>
              <a:latin typeface="inherit"/>
            </a:endParaRPr>
          </a:p>
          <a:p>
            <a:pPr marL="0" indent="0" algn="l" fontAlgn="base">
              <a:buNone/>
            </a:pPr>
            <a:r>
              <a:rPr lang="en-US" b="0" i="1" dirty="0">
                <a:solidFill>
                  <a:srgbClr val="FFFF00"/>
                </a:solidFill>
                <a:effectLst/>
                <a:latin typeface="inherit"/>
              </a:rPr>
              <a:t>2. </a:t>
            </a:r>
            <a:r>
              <a:rPr lang="en-US" i="1" dirty="0">
                <a:solidFill>
                  <a:srgbClr val="FFFF00"/>
                </a:solidFill>
                <a:latin typeface="inherit"/>
              </a:rPr>
              <a:t>+ </a:t>
            </a:r>
            <a:r>
              <a:rPr lang="en-US" b="0" i="1" dirty="0">
                <a:solidFill>
                  <a:srgbClr val="FFFF00"/>
                </a:solidFill>
                <a:effectLst/>
                <a:latin typeface="inherit"/>
              </a:rPr>
              <a:t>The cat is playing with the ball.</a:t>
            </a:r>
            <a:endParaRPr lang="en-US" b="0" i="0" dirty="0">
              <a:solidFill>
                <a:srgbClr val="FFFF00"/>
              </a:solidFill>
              <a:effectLst/>
              <a:latin typeface="inherit"/>
            </a:endParaRPr>
          </a:p>
          <a:p>
            <a:pPr marL="0" indent="0" algn="l" fontAlgn="base">
              <a:buNone/>
            </a:pPr>
            <a:r>
              <a:rPr lang="en-US" b="0" i="1" dirty="0">
                <a:solidFill>
                  <a:srgbClr val="FFFF00"/>
                </a:solidFill>
                <a:effectLst/>
                <a:latin typeface="inherit"/>
              </a:rPr>
              <a:t>    - It is not playing with the ball.</a:t>
            </a:r>
            <a:endParaRPr lang="en-US" b="0" i="0" dirty="0">
              <a:solidFill>
                <a:srgbClr val="FFFF00"/>
              </a:solidFill>
              <a:effectLst/>
              <a:latin typeface="inherit"/>
            </a:endParaRPr>
          </a:p>
          <a:p>
            <a:pPr marL="0" indent="0" algn="l" fontAlgn="base">
              <a:buNone/>
            </a:pPr>
            <a:r>
              <a:rPr lang="en-US" b="0" i="1" dirty="0">
                <a:solidFill>
                  <a:srgbClr val="FFFF00"/>
                </a:solidFill>
                <a:effectLst/>
                <a:latin typeface="inherit"/>
              </a:rPr>
              <a:t>   ? Is the cat playing with the ball?</a:t>
            </a:r>
            <a:endParaRPr lang="en-US" b="0" i="0" dirty="0">
              <a:solidFill>
                <a:srgbClr val="FFFF00"/>
              </a:solidFill>
              <a:effectLst/>
              <a:latin typeface="inherit"/>
            </a:endParaRPr>
          </a:p>
          <a:p>
            <a:pPr algn="l" fontAlgn="base">
              <a:buFont typeface="+mj-lt"/>
              <a:buAutoNum type="arabicPeriod"/>
            </a:pPr>
            <a:endParaRPr lang="en-US" b="0" i="1" dirty="0">
              <a:solidFill>
                <a:srgbClr val="FFFF00"/>
              </a:solidFill>
              <a:effectLst/>
              <a:latin typeface="inherit"/>
            </a:endParaRPr>
          </a:p>
          <a:p>
            <a:pPr marL="0" indent="0" algn="l" fontAlgn="base">
              <a:buNone/>
            </a:pPr>
            <a:r>
              <a:rPr lang="en-US" b="0" i="1" dirty="0">
                <a:solidFill>
                  <a:srgbClr val="FFFF00"/>
                </a:solidFill>
                <a:effectLst/>
                <a:latin typeface="inherit"/>
              </a:rPr>
              <a:t>3. + Rudy is calling me.</a:t>
            </a:r>
            <a:endParaRPr lang="en-US" b="0" i="0" dirty="0">
              <a:solidFill>
                <a:srgbClr val="FFFF00"/>
              </a:solidFill>
              <a:effectLst/>
              <a:latin typeface="inherit"/>
            </a:endParaRPr>
          </a:p>
          <a:p>
            <a:pPr marL="0" indent="0" algn="l" fontAlgn="base">
              <a:buNone/>
            </a:pPr>
            <a:r>
              <a:rPr lang="en-US" b="0" i="1" dirty="0">
                <a:solidFill>
                  <a:srgbClr val="FFFF00"/>
                </a:solidFill>
                <a:effectLst/>
                <a:latin typeface="inherit"/>
              </a:rPr>
              <a:t>    - Rudy isn’t calling me.</a:t>
            </a:r>
            <a:endParaRPr lang="en-US" b="0" i="0" dirty="0">
              <a:solidFill>
                <a:srgbClr val="FFFF00"/>
              </a:solidFill>
              <a:effectLst/>
              <a:latin typeface="inherit"/>
            </a:endParaRPr>
          </a:p>
          <a:p>
            <a:pPr marL="0" indent="0" algn="l" fontAlgn="base">
              <a:buNone/>
            </a:pPr>
            <a:r>
              <a:rPr lang="en-US" b="0" i="1" dirty="0">
                <a:solidFill>
                  <a:srgbClr val="FFFF00"/>
                </a:solidFill>
                <a:effectLst/>
                <a:latin typeface="inherit"/>
              </a:rPr>
              <a:t>   ? Is Rudy calling you?</a:t>
            </a:r>
            <a:endParaRPr lang="en-US" b="0" i="0" dirty="0">
              <a:solidFill>
                <a:srgbClr val="FFFF00"/>
              </a:solidFill>
              <a:effectLst/>
              <a:latin typeface="inherit"/>
            </a:endParaRPr>
          </a:p>
          <a:p>
            <a:endParaRPr lang="en-ID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540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EA6B2A-0767-4D1E-A570-348353AE3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Choose the correct answer!</a:t>
            </a:r>
            <a:endParaRPr lang="en-ID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2BBDD0E-E469-45AF-A0D3-B274E475E61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algn="l">
              <a:buFont typeface="+mj-lt"/>
              <a:buAutoNum type="arabicPeriod"/>
            </a:pPr>
            <a:r>
              <a:rPr lang="en-US" b="0" i="0" dirty="0" err="1">
                <a:solidFill>
                  <a:srgbClr val="FFFF00"/>
                </a:solidFill>
                <a:effectLst/>
                <a:latin typeface="NonBreakingSpaceOverride"/>
              </a:rPr>
              <a:t>Luki</a:t>
            </a:r>
            <a:r>
              <a:rPr lang="en-US" b="0" i="0" dirty="0">
                <a:solidFill>
                  <a:srgbClr val="FFFF00"/>
                </a:solidFill>
                <a:effectLst/>
                <a:latin typeface="NonBreakingSpaceOverride"/>
              </a:rPr>
              <a:t>: What is </a:t>
            </a:r>
            <a:r>
              <a:rPr lang="en-US" b="0" i="0" dirty="0" err="1">
                <a:solidFill>
                  <a:srgbClr val="FFFF00"/>
                </a:solidFill>
                <a:effectLst/>
                <a:latin typeface="NonBreakingSpaceOverride"/>
              </a:rPr>
              <a:t>Priyo</a:t>
            </a:r>
            <a:r>
              <a:rPr lang="en-US" b="0" i="0" dirty="0">
                <a:solidFill>
                  <a:srgbClr val="FFFF00"/>
                </a:solidFill>
                <a:effectLst/>
                <a:latin typeface="NonBreakingSpaceOverride"/>
              </a:rPr>
              <a:t> doing in his vacation now?</a:t>
            </a:r>
            <a:br>
              <a:rPr lang="en-US" b="0" i="0" dirty="0">
                <a:solidFill>
                  <a:srgbClr val="FFFF00"/>
                </a:solidFill>
                <a:effectLst/>
                <a:latin typeface="NonBreakingSpaceOverride"/>
              </a:rPr>
            </a:br>
            <a:r>
              <a:rPr lang="en-US" b="0" i="0" dirty="0" err="1">
                <a:solidFill>
                  <a:srgbClr val="FFFF00"/>
                </a:solidFill>
                <a:effectLst/>
                <a:latin typeface="NonBreakingSpaceOverride"/>
              </a:rPr>
              <a:t>Lusi</a:t>
            </a:r>
            <a:r>
              <a:rPr lang="en-US" b="0" i="0" dirty="0">
                <a:solidFill>
                  <a:srgbClr val="FFFF00"/>
                </a:solidFill>
                <a:effectLst/>
                <a:latin typeface="NonBreakingSpaceOverride"/>
              </a:rPr>
              <a:t>: He is … to Bangladesh now.</a:t>
            </a:r>
            <a:br>
              <a:rPr lang="en-US" b="0" i="0" dirty="0">
                <a:solidFill>
                  <a:srgbClr val="FFFF00"/>
                </a:solidFill>
                <a:effectLst/>
                <a:latin typeface="NonBreakingSpaceOverride"/>
              </a:rPr>
            </a:br>
            <a:r>
              <a:rPr lang="en-US" b="0" i="0" dirty="0">
                <a:solidFill>
                  <a:srgbClr val="FFFF00"/>
                </a:solidFill>
                <a:effectLst/>
                <a:latin typeface="NonBreakingSpaceOverride"/>
              </a:rPr>
              <a:t>a) go</a:t>
            </a:r>
            <a:br>
              <a:rPr lang="en-US" b="0" i="0" dirty="0">
                <a:solidFill>
                  <a:srgbClr val="FFFF00"/>
                </a:solidFill>
                <a:effectLst/>
                <a:latin typeface="NonBreakingSpaceOverride"/>
              </a:rPr>
            </a:br>
            <a:r>
              <a:rPr lang="en-US" b="0" i="0" dirty="0">
                <a:solidFill>
                  <a:srgbClr val="FFFF00"/>
                </a:solidFill>
                <a:effectLst/>
                <a:latin typeface="NonBreakingSpaceOverride"/>
              </a:rPr>
              <a:t>b) went</a:t>
            </a:r>
            <a:br>
              <a:rPr lang="en-US" b="0" i="0" dirty="0">
                <a:solidFill>
                  <a:srgbClr val="FFFF00"/>
                </a:solidFill>
                <a:effectLst/>
                <a:latin typeface="NonBreakingSpaceOverride"/>
              </a:rPr>
            </a:br>
            <a:r>
              <a:rPr lang="en-US" b="0" i="0" dirty="0">
                <a:solidFill>
                  <a:srgbClr val="FFFF00"/>
                </a:solidFill>
                <a:effectLst/>
                <a:latin typeface="NonBreakingSpaceOverride"/>
              </a:rPr>
              <a:t>c) gone</a:t>
            </a:r>
            <a:br>
              <a:rPr lang="en-US" b="0" i="0" dirty="0">
                <a:solidFill>
                  <a:srgbClr val="FFFF00"/>
                </a:solidFill>
                <a:effectLst/>
                <a:latin typeface="NonBreakingSpaceOverride"/>
              </a:rPr>
            </a:br>
            <a:r>
              <a:rPr lang="en-US" b="0" i="0" dirty="0">
                <a:solidFill>
                  <a:srgbClr val="FFFF00"/>
                </a:solidFill>
                <a:effectLst/>
                <a:latin typeface="NonBreakingSpaceOverride"/>
              </a:rPr>
              <a:t>d) going 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FFFF00"/>
                </a:solidFill>
                <a:effectLst/>
                <a:latin typeface="NonBreakingSpaceOverride"/>
              </a:rPr>
              <a:t>Desta: What is your sister doing with her friends in the library?</a:t>
            </a:r>
            <a:br>
              <a:rPr lang="en-US" b="0" i="0" dirty="0">
                <a:solidFill>
                  <a:srgbClr val="FFFF00"/>
                </a:solidFill>
                <a:effectLst/>
                <a:latin typeface="NonBreakingSpaceOverride"/>
              </a:rPr>
            </a:br>
            <a:r>
              <a:rPr lang="en-US" b="0" i="0" dirty="0">
                <a:solidFill>
                  <a:srgbClr val="FFFF00"/>
                </a:solidFill>
                <a:effectLst/>
                <a:latin typeface="NonBreakingSpaceOverride"/>
              </a:rPr>
              <a:t>Pras: They are …</a:t>
            </a:r>
            <a:br>
              <a:rPr lang="en-US" b="0" i="0" dirty="0">
                <a:solidFill>
                  <a:srgbClr val="FFFF00"/>
                </a:solidFill>
                <a:effectLst/>
                <a:latin typeface="NonBreakingSpaceOverride"/>
              </a:rPr>
            </a:br>
            <a:r>
              <a:rPr lang="en-US" b="0" i="0" dirty="0">
                <a:solidFill>
                  <a:srgbClr val="FFFF00"/>
                </a:solidFill>
                <a:effectLst/>
                <a:latin typeface="NonBreakingSpaceOverride"/>
              </a:rPr>
              <a:t>a) buying some books</a:t>
            </a:r>
            <a:br>
              <a:rPr lang="en-US" b="0" i="0" dirty="0">
                <a:solidFill>
                  <a:srgbClr val="FFFF00"/>
                </a:solidFill>
                <a:effectLst/>
                <a:latin typeface="NonBreakingSpaceOverride"/>
              </a:rPr>
            </a:br>
            <a:r>
              <a:rPr lang="en-US" b="0" i="0" dirty="0">
                <a:solidFill>
                  <a:srgbClr val="FFFF00"/>
                </a:solidFill>
                <a:effectLst/>
                <a:latin typeface="NonBreakingSpaceOverride"/>
              </a:rPr>
              <a:t>b) lending some books</a:t>
            </a:r>
            <a:br>
              <a:rPr lang="en-US" b="0" i="0" dirty="0">
                <a:solidFill>
                  <a:srgbClr val="FFFF00"/>
                </a:solidFill>
                <a:effectLst/>
                <a:latin typeface="NonBreakingSpaceOverride"/>
              </a:rPr>
            </a:br>
            <a:r>
              <a:rPr lang="en-US" b="0" i="0" dirty="0">
                <a:solidFill>
                  <a:srgbClr val="FFFF00"/>
                </a:solidFill>
                <a:effectLst/>
                <a:latin typeface="NonBreakingSpaceOverride"/>
              </a:rPr>
              <a:t>c) borrowing some books</a:t>
            </a:r>
            <a:br>
              <a:rPr lang="en-US" b="0" i="0" dirty="0">
                <a:solidFill>
                  <a:srgbClr val="FFFF00"/>
                </a:solidFill>
                <a:effectLst/>
                <a:latin typeface="NonBreakingSpaceOverride"/>
              </a:rPr>
            </a:br>
            <a:r>
              <a:rPr lang="en-US" b="0" i="0" dirty="0">
                <a:solidFill>
                  <a:srgbClr val="FFFF00"/>
                </a:solidFill>
                <a:effectLst/>
                <a:latin typeface="NonBreakingSpaceOverride"/>
              </a:rPr>
              <a:t>d) collecting some books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FFFF00"/>
                </a:solidFill>
                <a:effectLst/>
                <a:latin typeface="NonBreakingSpaceOverride"/>
              </a:rPr>
              <a:t>I … to help her, if I have time.</a:t>
            </a:r>
            <a:br>
              <a:rPr lang="en-US" b="0" i="0" dirty="0">
                <a:solidFill>
                  <a:srgbClr val="FFFF00"/>
                </a:solidFill>
                <a:effectLst/>
                <a:latin typeface="NonBreakingSpaceOverride"/>
              </a:rPr>
            </a:br>
            <a:r>
              <a:rPr lang="en-US" b="0" i="0" dirty="0">
                <a:solidFill>
                  <a:srgbClr val="FFFF00"/>
                </a:solidFill>
                <a:effectLst/>
                <a:latin typeface="NonBreakingSpaceOverride"/>
              </a:rPr>
              <a:t>a) am going</a:t>
            </a:r>
            <a:br>
              <a:rPr lang="en-US" b="0" i="0" dirty="0">
                <a:solidFill>
                  <a:srgbClr val="FFFF00"/>
                </a:solidFill>
                <a:effectLst/>
                <a:latin typeface="NonBreakingSpaceOverride"/>
              </a:rPr>
            </a:br>
            <a:r>
              <a:rPr lang="en-US" b="0" i="0" dirty="0">
                <a:solidFill>
                  <a:srgbClr val="FFFF00"/>
                </a:solidFill>
                <a:effectLst/>
                <a:latin typeface="NonBreakingSpaceOverride"/>
              </a:rPr>
              <a:t>b) go</a:t>
            </a:r>
            <a:br>
              <a:rPr lang="en-US" b="0" i="0" dirty="0">
                <a:solidFill>
                  <a:srgbClr val="FFFF00"/>
                </a:solidFill>
                <a:effectLst/>
                <a:latin typeface="NonBreakingSpaceOverride"/>
              </a:rPr>
            </a:br>
            <a:r>
              <a:rPr lang="en-US" b="0" i="0" dirty="0">
                <a:solidFill>
                  <a:srgbClr val="FFFF00"/>
                </a:solidFill>
                <a:effectLst/>
                <a:latin typeface="NonBreakingSpaceOverride"/>
              </a:rPr>
              <a:t>c) goes</a:t>
            </a:r>
            <a:br>
              <a:rPr lang="en-US" b="0" i="0" dirty="0">
                <a:solidFill>
                  <a:srgbClr val="FFFF00"/>
                </a:solidFill>
                <a:effectLst/>
                <a:latin typeface="NonBreakingSpaceOverride"/>
              </a:rPr>
            </a:br>
            <a:r>
              <a:rPr lang="en-US" b="0" i="0" dirty="0">
                <a:solidFill>
                  <a:srgbClr val="FFFF00"/>
                </a:solidFill>
                <a:effectLst/>
                <a:latin typeface="NonBreakingSpaceOverride"/>
              </a:rPr>
              <a:t>d) went</a:t>
            </a:r>
          </a:p>
          <a:p>
            <a:endParaRPr lang="en-ID" dirty="0">
              <a:solidFill>
                <a:srgbClr val="FFFF00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7DD6BA-5688-477F-BBA1-196FAC8A92D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 algn="l">
              <a:buNone/>
            </a:pPr>
            <a:r>
              <a:rPr lang="en-US" b="0" i="0" dirty="0">
                <a:solidFill>
                  <a:srgbClr val="FFFF00"/>
                </a:solidFill>
                <a:effectLst/>
                <a:latin typeface="NonBreakingSpaceOverride"/>
              </a:rPr>
              <a:t>4. … you … when I visited your house yesterday?</a:t>
            </a:r>
            <a:br>
              <a:rPr lang="en-US" b="0" i="0" dirty="0">
                <a:solidFill>
                  <a:srgbClr val="FFFF00"/>
                </a:solidFill>
                <a:effectLst/>
                <a:latin typeface="NonBreakingSpaceOverride"/>
              </a:rPr>
            </a:br>
            <a:r>
              <a:rPr lang="en-US" b="0" i="0" dirty="0">
                <a:solidFill>
                  <a:srgbClr val="FFFF00"/>
                </a:solidFill>
                <a:effectLst/>
                <a:latin typeface="NonBreakingSpaceOverride"/>
              </a:rPr>
              <a:t>a) were sleeping</a:t>
            </a:r>
            <a:br>
              <a:rPr lang="en-US" b="0" i="0" dirty="0">
                <a:solidFill>
                  <a:srgbClr val="FFFF00"/>
                </a:solidFill>
                <a:effectLst/>
                <a:latin typeface="NonBreakingSpaceOverride"/>
              </a:rPr>
            </a:br>
            <a:r>
              <a:rPr lang="en-US" b="0" i="0" dirty="0">
                <a:solidFill>
                  <a:srgbClr val="FFFF00"/>
                </a:solidFill>
                <a:effectLst/>
                <a:latin typeface="NonBreakingSpaceOverride"/>
              </a:rPr>
              <a:t>b) are sleeping</a:t>
            </a:r>
            <a:br>
              <a:rPr lang="en-US" b="0" i="0" dirty="0">
                <a:solidFill>
                  <a:srgbClr val="FFFF00"/>
                </a:solidFill>
                <a:effectLst/>
                <a:latin typeface="NonBreakingSpaceOverride"/>
              </a:rPr>
            </a:br>
            <a:r>
              <a:rPr lang="en-US" b="0" i="0" dirty="0">
                <a:solidFill>
                  <a:srgbClr val="FFFF00"/>
                </a:solidFill>
                <a:effectLst/>
                <a:latin typeface="NonBreakingSpaceOverride"/>
              </a:rPr>
              <a:t>c) did sleeping</a:t>
            </a:r>
            <a:br>
              <a:rPr lang="en-US" b="0" i="0" dirty="0">
                <a:solidFill>
                  <a:srgbClr val="FFFF00"/>
                </a:solidFill>
                <a:effectLst/>
                <a:latin typeface="NonBreakingSpaceOverride"/>
              </a:rPr>
            </a:br>
            <a:r>
              <a:rPr lang="en-US" b="0" i="0" dirty="0">
                <a:solidFill>
                  <a:srgbClr val="FFFF00"/>
                </a:solidFill>
                <a:effectLst/>
                <a:latin typeface="NonBreakingSpaceOverride"/>
              </a:rPr>
              <a:t>d) were sleep</a:t>
            </a:r>
          </a:p>
          <a:p>
            <a:pPr marL="0" indent="0" algn="l">
              <a:buNone/>
            </a:pPr>
            <a:endParaRPr lang="en-US" b="0" i="0" dirty="0">
              <a:solidFill>
                <a:srgbClr val="FFFF00"/>
              </a:solidFill>
              <a:effectLst/>
              <a:latin typeface="NonBreakingSpaceOverride"/>
            </a:endParaRPr>
          </a:p>
          <a:p>
            <a:pPr marL="0" indent="0" algn="l">
              <a:buNone/>
            </a:pPr>
            <a:r>
              <a:rPr lang="en-US" b="0" i="0" dirty="0">
                <a:solidFill>
                  <a:srgbClr val="FFFF00"/>
                </a:solidFill>
                <a:effectLst/>
                <a:latin typeface="NonBreakingSpaceOverride"/>
              </a:rPr>
              <a:t>5. Olla: Where is Mommy, Daddy?</a:t>
            </a:r>
            <a:br>
              <a:rPr lang="en-US" b="0" i="0" dirty="0">
                <a:solidFill>
                  <a:srgbClr val="FFFF00"/>
                </a:solidFill>
                <a:effectLst/>
                <a:latin typeface="NonBreakingSpaceOverride"/>
              </a:rPr>
            </a:br>
            <a:r>
              <a:rPr lang="en-US" b="0" i="0" dirty="0">
                <a:solidFill>
                  <a:srgbClr val="FFFF00"/>
                </a:solidFill>
                <a:effectLst/>
                <a:latin typeface="NonBreakingSpaceOverride"/>
              </a:rPr>
              <a:t>Father: She is in the living room. She … movie on TV.</a:t>
            </a:r>
            <a:br>
              <a:rPr lang="en-US" b="0" i="0" dirty="0">
                <a:solidFill>
                  <a:srgbClr val="FFFF00"/>
                </a:solidFill>
                <a:effectLst/>
                <a:latin typeface="NonBreakingSpaceOverride"/>
              </a:rPr>
            </a:br>
            <a:r>
              <a:rPr lang="en-US" b="0" i="0" dirty="0">
                <a:solidFill>
                  <a:srgbClr val="FFFF00"/>
                </a:solidFill>
                <a:effectLst/>
                <a:latin typeface="NonBreakingSpaceOverride"/>
              </a:rPr>
              <a:t>a) watched</a:t>
            </a:r>
            <a:br>
              <a:rPr lang="en-US" b="0" i="0" dirty="0">
                <a:solidFill>
                  <a:srgbClr val="FFFF00"/>
                </a:solidFill>
                <a:effectLst/>
                <a:latin typeface="NonBreakingSpaceOverride"/>
              </a:rPr>
            </a:br>
            <a:r>
              <a:rPr lang="en-US" b="0" i="0" dirty="0">
                <a:solidFill>
                  <a:srgbClr val="FFFF00"/>
                </a:solidFill>
                <a:effectLst/>
                <a:latin typeface="NonBreakingSpaceOverride"/>
              </a:rPr>
              <a:t>b) watches</a:t>
            </a:r>
            <a:br>
              <a:rPr lang="en-US" b="0" i="0" dirty="0">
                <a:solidFill>
                  <a:srgbClr val="FFFF00"/>
                </a:solidFill>
                <a:effectLst/>
                <a:latin typeface="NonBreakingSpaceOverride"/>
              </a:rPr>
            </a:br>
            <a:r>
              <a:rPr lang="en-US" b="0" i="0" dirty="0">
                <a:solidFill>
                  <a:srgbClr val="FFFF00"/>
                </a:solidFill>
                <a:effectLst/>
                <a:latin typeface="NonBreakingSpaceOverride"/>
              </a:rPr>
              <a:t>c) is watching</a:t>
            </a:r>
            <a:br>
              <a:rPr lang="en-US" b="0" i="0" dirty="0">
                <a:solidFill>
                  <a:srgbClr val="FFFF00"/>
                </a:solidFill>
                <a:effectLst/>
                <a:latin typeface="NonBreakingSpaceOverride"/>
              </a:rPr>
            </a:br>
            <a:r>
              <a:rPr lang="en-US" b="0" i="0" dirty="0">
                <a:solidFill>
                  <a:srgbClr val="FFFF00"/>
                </a:solidFill>
                <a:effectLst/>
                <a:latin typeface="NonBreakingSpaceOverride"/>
              </a:rPr>
              <a:t>d) will watch </a:t>
            </a:r>
          </a:p>
          <a:p>
            <a:pPr marL="0" indent="0">
              <a:buNone/>
            </a:pPr>
            <a:endParaRPr lang="en-ID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789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4318C54-5A4F-4727-9013-7F0CE85BD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into Present Continuous sentence!</a:t>
            </a:r>
            <a:endParaRPr lang="en-ID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615D42-E59D-4D03-9AD5-0919CC3F5B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b="0" i="0" dirty="0">
              <a:solidFill>
                <a:srgbClr val="FFFF00"/>
              </a:solidFill>
              <a:effectLst/>
              <a:latin typeface="Helvetica Neue"/>
            </a:endParaRPr>
          </a:p>
          <a:p>
            <a:pPr marL="0" indent="0">
              <a:buNone/>
            </a:pPr>
            <a:r>
              <a:rPr lang="en-US" b="0" i="0" dirty="0">
                <a:solidFill>
                  <a:srgbClr val="FFFF00"/>
                </a:solidFill>
                <a:effectLst/>
                <a:latin typeface="Helvetica Neue"/>
              </a:rPr>
              <a:t>1. I take two breads for my breakfast.</a:t>
            </a:r>
            <a:br>
              <a:rPr lang="en-US" dirty="0">
                <a:solidFill>
                  <a:srgbClr val="FFFF00"/>
                </a:solidFill>
              </a:rPr>
            </a:br>
            <a:br>
              <a:rPr lang="en-US" dirty="0">
                <a:solidFill>
                  <a:srgbClr val="FFFF00"/>
                </a:solidFill>
              </a:rPr>
            </a:br>
            <a:r>
              <a:rPr lang="en-US" b="0" i="0" dirty="0">
                <a:solidFill>
                  <a:srgbClr val="FFFF00"/>
                </a:solidFill>
                <a:effectLst/>
                <a:latin typeface="Helvetica Neue"/>
              </a:rPr>
              <a:t>2. They watch </a:t>
            </a:r>
            <a:r>
              <a:rPr lang="en-US" b="0" i="0" dirty="0" err="1">
                <a:solidFill>
                  <a:srgbClr val="FFFF00"/>
                </a:solidFill>
                <a:effectLst/>
                <a:latin typeface="Helvetica Neue"/>
              </a:rPr>
              <a:t>Kahitna’s</a:t>
            </a:r>
            <a:r>
              <a:rPr lang="en-US" b="0" i="0" dirty="0">
                <a:solidFill>
                  <a:srgbClr val="FFFF00"/>
                </a:solidFill>
                <a:effectLst/>
                <a:latin typeface="Helvetica Neue"/>
              </a:rPr>
              <a:t> concert in Jakarta.</a:t>
            </a:r>
            <a:br>
              <a:rPr lang="en-US" dirty="0">
                <a:solidFill>
                  <a:srgbClr val="FFFF00"/>
                </a:solidFill>
              </a:rPr>
            </a:br>
            <a:br>
              <a:rPr lang="en-US" dirty="0">
                <a:solidFill>
                  <a:srgbClr val="FFFF00"/>
                </a:solidFill>
              </a:rPr>
            </a:br>
            <a:r>
              <a:rPr lang="en-US" b="0" i="0" dirty="0">
                <a:solidFill>
                  <a:srgbClr val="FFFF00"/>
                </a:solidFill>
                <a:effectLst/>
                <a:latin typeface="Helvetica Neue"/>
              </a:rPr>
              <a:t>3. </a:t>
            </a:r>
            <a:r>
              <a:rPr lang="en-US" b="0" i="0" dirty="0" err="1">
                <a:solidFill>
                  <a:srgbClr val="FFFF00"/>
                </a:solidFill>
                <a:effectLst/>
                <a:latin typeface="Helvetica Neue"/>
              </a:rPr>
              <a:t>Dendi</a:t>
            </a:r>
            <a:r>
              <a:rPr lang="en-US" b="0" i="0" dirty="0">
                <a:solidFill>
                  <a:srgbClr val="FFFF00"/>
                </a:solidFill>
                <a:effectLst/>
                <a:latin typeface="Helvetica Neue"/>
              </a:rPr>
              <a:t> does his homework at home.</a:t>
            </a:r>
            <a:br>
              <a:rPr lang="en-US" dirty="0">
                <a:solidFill>
                  <a:srgbClr val="FFFF00"/>
                </a:solidFill>
              </a:rPr>
            </a:br>
            <a:br>
              <a:rPr lang="en-US" dirty="0">
                <a:solidFill>
                  <a:srgbClr val="FFFF00"/>
                </a:solidFill>
              </a:rPr>
            </a:br>
            <a:r>
              <a:rPr lang="en-US" b="0" i="0" dirty="0">
                <a:solidFill>
                  <a:srgbClr val="FFFF00"/>
                </a:solidFill>
                <a:effectLst/>
                <a:latin typeface="Helvetica Neue"/>
              </a:rPr>
              <a:t>4. Laila plays computer game with her friends.</a:t>
            </a:r>
            <a:br>
              <a:rPr lang="en-US" dirty="0">
                <a:solidFill>
                  <a:srgbClr val="FFFF00"/>
                </a:solidFill>
              </a:rPr>
            </a:br>
            <a:br>
              <a:rPr lang="en-US" dirty="0">
                <a:solidFill>
                  <a:srgbClr val="FFFF00"/>
                </a:solidFill>
              </a:rPr>
            </a:br>
            <a:r>
              <a:rPr lang="en-US" b="0" i="0" dirty="0">
                <a:solidFill>
                  <a:srgbClr val="FFFF00"/>
                </a:solidFill>
                <a:effectLst/>
                <a:latin typeface="Helvetica Neue"/>
              </a:rPr>
              <a:t>5. Bubu sings Ariana Grande’s songs in her friend’s birthday party.</a:t>
            </a:r>
            <a:endParaRPr lang="en-ID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16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286B1-9FF7-4F9D-BDFA-A1E0B3B69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present continuous tense?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D2E692-E790-4C6A-AC60-FCB0928C2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FFFF00"/>
                </a:solidFill>
                <a:effectLst/>
                <a:latin typeface="Calibri (body)"/>
              </a:rPr>
              <a:t>The present continuous is also called present progressive.</a:t>
            </a:r>
          </a:p>
          <a:p>
            <a:endParaRPr lang="en-US" dirty="0">
              <a:solidFill>
                <a:srgbClr val="FFFF00"/>
              </a:solidFill>
              <a:latin typeface="Calibri (body)"/>
            </a:endParaRPr>
          </a:p>
          <a:p>
            <a:r>
              <a:rPr lang="en-US" b="0" i="0" dirty="0">
                <a:solidFill>
                  <a:srgbClr val="FFFF00"/>
                </a:solidFill>
                <a:effectLst/>
                <a:latin typeface="Calibri (body)"/>
              </a:rPr>
              <a:t>The </a:t>
            </a:r>
            <a:r>
              <a:rPr lang="en-US" b="1" i="0" dirty="0">
                <a:solidFill>
                  <a:srgbClr val="FFFF00"/>
                </a:solidFill>
                <a:effectLst/>
                <a:latin typeface="Calibri (body)"/>
              </a:rPr>
              <a:t>present continuous</a:t>
            </a:r>
            <a:r>
              <a:rPr lang="en-US" b="0" i="0" dirty="0">
                <a:solidFill>
                  <a:srgbClr val="FFFF00"/>
                </a:solidFill>
                <a:effectLst/>
                <a:latin typeface="Calibri (body)"/>
              </a:rPr>
              <a:t> verb tense indicates that an action or condition is happening now, frequently, and may continue into the future.</a:t>
            </a:r>
            <a:endParaRPr lang="en-ID" dirty="0">
              <a:solidFill>
                <a:srgbClr val="FFFF00"/>
              </a:solidFill>
              <a:latin typeface="Calibri (body)"/>
            </a:endParaRPr>
          </a:p>
        </p:txBody>
      </p:sp>
    </p:spTree>
    <p:extLst>
      <p:ext uri="{BB962C8B-B14F-4D97-AF65-F5344CB8AC3E}">
        <p14:creationId xmlns:p14="http://schemas.microsoft.com/office/powerpoint/2010/main" val="3038208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BB5DA-3C03-4C31-9478-91612C58A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Usage of Present Continuous Tense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7D5AB9-D54A-48C5-A492-9E4063146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ID" b="0" i="0" dirty="0">
                <a:solidFill>
                  <a:srgbClr val="FFFF00"/>
                </a:solidFill>
                <a:effectLst/>
                <a:latin typeface="NonBreakingSpaceOverride"/>
              </a:rPr>
              <a:t>Used to express a habit that is still ongoing.</a:t>
            </a:r>
            <a:br>
              <a:rPr lang="en-ID" b="0" i="0" dirty="0">
                <a:solidFill>
                  <a:srgbClr val="FFFF00"/>
                </a:solidFill>
                <a:effectLst/>
                <a:latin typeface="NonBreakingSpaceOverride"/>
              </a:rPr>
            </a:br>
            <a:r>
              <a:rPr lang="en-ID" dirty="0">
                <a:solidFill>
                  <a:srgbClr val="FFFF00"/>
                </a:solidFill>
                <a:latin typeface="NonBreakingSpaceOverride"/>
              </a:rPr>
              <a:t>Example</a:t>
            </a:r>
            <a:r>
              <a:rPr lang="en-ID" b="0" i="0" dirty="0">
                <a:solidFill>
                  <a:srgbClr val="FFFF00"/>
                </a:solidFill>
                <a:effectLst/>
                <a:latin typeface="NonBreakingSpaceOverride"/>
              </a:rPr>
              <a:t>:</a:t>
            </a:r>
            <a:br>
              <a:rPr lang="en-ID" b="0" i="0" dirty="0">
                <a:solidFill>
                  <a:srgbClr val="FFFF00"/>
                </a:solidFill>
                <a:effectLst/>
                <a:latin typeface="NonBreakingSpaceOverride"/>
              </a:rPr>
            </a:br>
            <a:r>
              <a:rPr lang="en-ID" b="0" i="0" dirty="0">
                <a:solidFill>
                  <a:srgbClr val="FFFF00"/>
                </a:solidFill>
                <a:effectLst/>
                <a:latin typeface="NonBreakingSpaceOverride"/>
              </a:rPr>
              <a:t>Mr. Leo is teaching Japanese this semester.</a:t>
            </a:r>
          </a:p>
          <a:p>
            <a:pPr marL="0" indent="0" algn="l">
              <a:buNone/>
            </a:pPr>
            <a:endParaRPr lang="en-ID" b="0" i="0" dirty="0">
              <a:solidFill>
                <a:srgbClr val="FFFF00"/>
              </a:solidFill>
              <a:effectLst/>
              <a:latin typeface="NonBreakingSpaceOverrid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ID" b="0" i="0" dirty="0">
                <a:solidFill>
                  <a:srgbClr val="FFFF00"/>
                </a:solidFill>
                <a:effectLst/>
                <a:latin typeface="NonBreakingSpaceOverride"/>
              </a:rPr>
              <a:t>Used to describe an action that is happening now but it doesn’t mean happening when we speak.</a:t>
            </a:r>
            <a:br>
              <a:rPr lang="en-ID" b="0" i="0" dirty="0">
                <a:solidFill>
                  <a:srgbClr val="FFFF00"/>
                </a:solidFill>
                <a:effectLst/>
                <a:latin typeface="NonBreakingSpaceOverride"/>
              </a:rPr>
            </a:br>
            <a:r>
              <a:rPr lang="en-ID" b="0" i="0" dirty="0">
                <a:solidFill>
                  <a:srgbClr val="FFFF00"/>
                </a:solidFill>
                <a:effectLst/>
                <a:latin typeface="NonBreakingSpaceOverride"/>
              </a:rPr>
              <a:t>Example:</a:t>
            </a:r>
            <a:br>
              <a:rPr lang="en-ID" b="0" i="0" dirty="0">
                <a:solidFill>
                  <a:srgbClr val="FFFF00"/>
                </a:solidFill>
                <a:effectLst/>
                <a:latin typeface="NonBreakingSpaceOverride"/>
              </a:rPr>
            </a:br>
            <a:r>
              <a:rPr lang="en-ID" b="0" i="0" dirty="0">
                <a:solidFill>
                  <a:srgbClr val="FFFF00"/>
                </a:solidFill>
                <a:effectLst/>
                <a:latin typeface="NonBreakingSpaceOverride"/>
              </a:rPr>
              <a:t>What are they doing right now?</a:t>
            </a:r>
            <a:br>
              <a:rPr lang="en-ID" b="0" i="0" dirty="0">
                <a:solidFill>
                  <a:srgbClr val="FFFF00"/>
                </a:solidFill>
                <a:effectLst/>
                <a:latin typeface="NonBreakingSpaceOverride"/>
              </a:rPr>
            </a:br>
            <a:r>
              <a:rPr lang="en-ID" b="0" i="0" dirty="0">
                <a:solidFill>
                  <a:srgbClr val="FFFF00"/>
                </a:solidFill>
                <a:effectLst/>
                <a:latin typeface="NonBreakingSpaceOverride"/>
              </a:rPr>
              <a:t>They are reading a book right now.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ID" b="0" i="0" dirty="0">
              <a:solidFill>
                <a:srgbClr val="FFFF00"/>
              </a:solidFill>
              <a:effectLst/>
              <a:latin typeface="NonBreakingSpaceOverrid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ID" b="0" i="0" dirty="0">
                <a:solidFill>
                  <a:srgbClr val="FFFF00"/>
                </a:solidFill>
                <a:effectLst/>
                <a:latin typeface="NonBreakingSpaceOverride"/>
              </a:rPr>
              <a:t>Used to tell and ask what going on/happening/doing is by someone at the moment we are talking.</a:t>
            </a:r>
            <a:br>
              <a:rPr lang="en-ID" b="0" i="0" dirty="0">
                <a:solidFill>
                  <a:srgbClr val="FFFF00"/>
                </a:solidFill>
                <a:effectLst/>
                <a:latin typeface="NonBreakingSpaceOverride"/>
              </a:rPr>
            </a:br>
            <a:r>
              <a:rPr lang="en-ID" b="0" i="0" dirty="0">
                <a:solidFill>
                  <a:srgbClr val="FFFF00"/>
                </a:solidFill>
                <a:effectLst/>
                <a:latin typeface="NonBreakingSpaceOverride"/>
              </a:rPr>
              <a:t>Example:</a:t>
            </a:r>
            <a:br>
              <a:rPr lang="en-ID" b="0" i="0" dirty="0">
                <a:solidFill>
                  <a:srgbClr val="FFFF00"/>
                </a:solidFill>
                <a:effectLst/>
                <a:latin typeface="NonBreakingSpaceOverride"/>
              </a:rPr>
            </a:br>
            <a:r>
              <a:rPr lang="en-ID" b="0" i="0" dirty="0">
                <a:solidFill>
                  <a:srgbClr val="FFFF00"/>
                </a:solidFill>
                <a:effectLst/>
                <a:latin typeface="NonBreakingSpaceOverride"/>
              </a:rPr>
              <a:t>Is </a:t>
            </a:r>
            <a:r>
              <a:rPr lang="en-ID" b="0" i="0" dirty="0" err="1">
                <a:solidFill>
                  <a:srgbClr val="FFFF00"/>
                </a:solidFill>
                <a:effectLst/>
                <a:latin typeface="NonBreakingSpaceOverride"/>
              </a:rPr>
              <a:t>Dewi</a:t>
            </a:r>
            <a:r>
              <a:rPr lang="en-ID" b="0" i="0" dirty="0">
                <a:solidFill>
                  <a:srgbClr val="FFFF00"/>
                </a:solidFill>
                <a:effectLst/>
                <a:latin typeface="NonBreakingSpaceOverride"/>
              </a:rPr>
              <a:t> writing a letter at the moment?</a:t>
            </a:r>
            <a:br>
              <a:rPr lang="en-ID" b="0" i="0" dirty="0">
                <a:solidFill>
                  <a:srgbClr val="FFFF00"/>
                </a:solidFill>
                <a:effectLst/>
                <a:latin typeface="NonBreakingSpaceOverride"/>
              </a:rPr>
            </a:br>
            <a:r>
              <a:rPr lang="en-ID" b="0" i="0" dirty="0">
                <a:solidFill>
                  <a:srgbClr val="FFFF00"/>
                </a:solidFill>
                <a:effectLst/>
                <a:latin typeface="NonBreakingSpaceOverride"/>
              </a:rPr>
              <a:t>Yes, she is. / No, she isn’t.</a:t>
            </a:r>
          </a:p>
          <a:p>
            <a:endParaRPr lang="en-ID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593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E1E6B16-2B17-401E-9230-30D539032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814" y="622126"/>
            <a:ext cx="8320371" cy="1320800"/>
          </a:xfrm>
        </p:spPr>
        <p:txBody>
          <a:bodyPr/>
          <a:lstStyle/>
          <a:p>
            <a:pPr algn="ctr"/>
            <a:r>
              <a:rPr lang="en-US" dirty="0"/>
              <a:t>Positive Pattern</a:t>
            </a:r>
            <a:endParaRPr lang="en-ID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F8CF466-5680-4671-927C-F23B02859F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5814" y="1854724"/>
            <a:ext cx="8320371" cy="3869670"/>
          </a:xfrm>
        </p:spPr>
      </p:pic>
    </p:spTree>
    <p:extLst>
      <p:ext uri="{BB962C8B-B14F-4D97-AF65-F5344CB8AC3E}">
        <p14:creationId xmlns:p14="http://schemas.microsoft.com/office/powerpoint/2010/main" val="3145717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683D0-B1EB-4196-A3C3-B118CC731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2335" y="672230"/>
            <a:ext cx="8596668" cy="1320800"/>
          </a:xfrm>
        </p:spPr>
        <p:txBody>
          <a:bodyPr/>
          <a:lstStyle/>
          <a:p>
            <a:pPr algn="ctr"/>
            <a:r>
              <a:rPr lang="en-US" dirty="0"/>
              <a:t>Negative Pattern</a:t>
            </a:r>
            <a:endParaRPr lang="en-ID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7EAD04A-A3E4-4EDE-83F4-729D8F3676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326" y="1902473"/>
            <a:ext cx="8458687" cy="4172650"/>
          </a:xfrm>
        </p:spPr>
      </p:pic>
    </p:spTree>
    <p:extLst>
      <p:ext uri="{BB962C8B-B14F-4D97-AF65-F5344CB8AC3E}">
        <p14:creationId xmlns:p14="http://schemas.microsoft.com/office/powerpoint/2010/main" val="4021017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DC075-F4D8-4CDA-BF1C-ACAE4AB88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5261" y="560042"/>
            <a:ext cx="8596668" cy="1320800"/>
          </a:xfrm>
        </p:spPr>
        <p:txBody>
          <a:bodyPr/>
          <a:lstStyle/>
          <a:p>
            <a:pPr algn="ctr"/>
            <a:r>
              <a:rPr lang="en-US" dirty="0"/>
              <a:t>Interrogative Pattern</a:t>
            </a:r>
            <a:endParaRPr lang="en-ID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FDECA85-F6EB-44E1-9655-8F096816C7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014" y="1880842"/>
            <a:ext cx="8765162" cy="4219333"/>
          </a:xfrm>
        </p:spPr>
      </p:pic>
    </p:spTree>
    <p:extLst>
      <p:ext uri="{BB962C8B-B14F-4D97-AF65-F5344CB8AC3E}">
        <p14:creationId xmlns:p14="http://schemas.microsoft.com/office/powerpoint/2010/main" val="2993142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F892F-90A3-4CBE-B646-73B4DB520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7665" y="482948"/>
            <a:ext cx="8596668" cy="1320800"/>
          </a:xfrm>
        </p:spPr>
        <p:txBody>
          <a:bodyPr/>
          <a:lstStyle/>
          <a:p>
            <a:pPr algn="ctr"/>
            <a:r>
              <a:rPr lang="en-US" dirty="0"/>
              <a:t>WH Question Pattern</a:t>
            </a:r>
            <a:endParaRPr lang="en-ID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1B661CE-056A-4B1D-B5F2-B4D0A1A9CB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7088" y="1803748"/>
            <a:ext cx="8797823" cy="4321479"/>
          </a:xfrm>
        </p:spPr>
      </p:pic>
    </p:spTree>
    <p:extLst>
      <p:ext uri="{BB962C8B-B14F-4D97-AF65-F5344CB8AC3E}">
        <p14:creationId xmlns:p14="http://schemas.microsoft.com/office/powerpoint/2010/main" val="3551335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ontoh kalimat present continous tense dan artinya - Belajar ...">
            <a:extLst>
              <a:ext uri="{FF2B5EF4-FFF2-40B4-BE49-F238E27FC236}">
                <a16:creationId xmlns:a16="http://schemas.microsoft.com/office/drawing/2014/main" id="{CFDF1D52-CDB9-4A37-89B1-67BB3BC3DE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151" y="1014608"/>
            <a:ext cx="11650331" cy="4152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92541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Pengertian Present Continuous Tense dan Contohnya | Bahaso">
            <a:extLst>
              <a:ext uri="{FF2B5EF4-FFF2-40B4-BE49-F238E27FC236}">
                <a16:creationId xmlns:a16="http://schemas.microsoft.com/office/drawing/2014/main" id="{C741D86B-DF42-49DA-8BCB-7B705721C8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8356" y="977653"/>
            <a:ext cx="6313270" cy="4721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215240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132</TotalTime>
  <Words>501</Words>
  <Application>Microsoft Office PowerPoint</Application>
  <PresentationFormat>Widescreen</PresentationFormat>
  <Paragraphs>38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 (body)</vt:lpstr>
      <vt:lpstr>Century Gothic</vt:lpstr>
      <vt:lpstr>Helvetica Neue</vt:lpstr>
      <vt:lpstr>inherit</vt:lpstr>
      <vt:lpstr>NonBreakingSpaceOverride</vt:lpstr>
      <vt:lpstr>Vapor Trail</vt:lpstr>
      <vt:lpstr>What are you doing?</vt:lpstr>
      <vt:lpstr>What is present continuous tense?</vt:lpstr>
      <vt:lpstr>Usage of Present Continuous Tense</vt:lpstr>
      <vt:lpstr>Positive Pattern</vt:lpstr>
      <vt:lpstr>Negative Pattern</vt:lpstr>
      <vt:lpstr>Interrogative Pattern</vt:lpstr>
      <vt:lpstr>WH Question Pattern</vt:lpstr>
      <vt:lpstr>PowerPoint Presentation</vt:lpstr>
      <vt:lpstr>PowerPoint Presentation</vt:lpstr>
      <vt:lpstr>PowerPoint Presentation</vt:lpstr>
      <vt:lpstr>Sentences</vt:lpstr>
      <vt:lpstr>Choose the correct answer!</vt:lpstr>
      <vt:lpstr>Change into Present Continuous sentence!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are you doing?</dc:title>
  <dc:creator>DA - VI</dc:creator>
  <cp:lastModifiedBy>DA - VI</cp:lastModifiedBy>
  <cp:revision>9</cp:revision>
  <dcterms:created xsi:type="dcterms:W3CDTF">2020-08-17T01:03:03Z</dcterms:created>
  <dcterms:modified xsi:type="dcterms:W3CDTF">2020-08-17T03:15:04Z</dcterms:modified>
</cp:coreProperties>
</file>