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3" r:id="rId20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2" autoAdjust="0"/>
    <p:restoredTop sz="94660"/>
  </p:normalViewPr>
  <p:slideViewPr>
    <p:cSldViewPr snapToGrid="0">
      <p:cViewPr varScale="1">
        <p:scale>
          <a:sx n="64" d="100"/>
          <a:sy n="64" d="100"/>
        </p:scale>
        <p:origin x="90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0" y="-7938"/>
            <a:ext cx="12192000" cy="6865938"/>
            <a:chOff x="0" y="-8467"/>
            <a:chExt cx="12192000" cy="6866467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9371013" y="-528"/>
              <a:ext cx="1219200" cy="6858528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flipH="1">
              <a:off x="7424738" y="3681168"/>
              <a:ext cx="4764087" cy="3176832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ctangle 23"/>
            <p:cNvSpPr/>
            <p:nvPr/>
          </p:nvSpPr>
          <p:spPr>
            <a:xfrm>
              <a:off x="9182100" y="-8467"/>
              <a:ext cx="3006725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25"/>
            <p:cNvSpPr/>
            <p:nvPr/>
          </p:nvSpPr>
          <p:spPr>
            <a:xfrm>
              <a:off x="9602788" y="-8467"/>
              <a:ext cx="2589212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Isosceles Triangle 8"/>
            <p:cNvSpPr/>
            <p:nvPr/>
          </p:nvSpPr>
          <p:spPr>
            <a:xfrm>
              <a:off x="8932863" y="3047706"/>
              <a:ext cx="3259137" cy="3810294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27"/>
            <p:cNvSpPr/>
            <p:nvPr/>
          </p:nvSpPr>
          <p:spPr>
            <a:xfrm>
              <a:off x="9334500" y="-8467"/>
              <a:ext cx="2854325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28"/>
            <p:cNvSpPr/>
            <p:nvPr/>
          </p:nvSpPr>
          <p:spPr>
            <a:xfrm>
              <a:off x="10898188" y="-8467"/>
              <a:ext cx="1290637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9"/>
            <p:cNvSpPr/>
            <p:nvPr/>
          </p:nvSpPr>
          <p:spPr>
            <a:xfrm>
              <a:off x="10939463" y="-8467"/>
              <a:ext cx="1249362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12"/>
            <p:cNvSpPr/>
            <p:nvPr/>
          </p:nvSpPr>
          <p:spPr>
            <a:xfrm>
              <a:off x="10371138" y="3589086"/>
              <a:ext cx="1817687" cy="326891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/>
            <p:cNvSpPr/>
            <p:nvPr/>
          </p:nvSpPr>
          <p:spPr>
            <a:xfrm rot="10800000">
              <a:off x="0" y="-528"/>
              <a:ext cx="842963" cy="5666225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6B169C-C32F-414C-A92B-35F990E0F34A}" type="datetimeFigureOut">
              <a:rPr lang="en-US"/>
              <a:pPr>
                <a:defRPr/>
              </a:pPr>
              <a:t>10/13/2020</a:t>
            </a:fld>
            <a:endParaRPr lang="en-US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6B4852-A77D-4EDB-9695-F3C22700950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23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9E27D5-25E8-4B0F-AC4F-F1F58ABB62C5}" type="datetimeFigureOut">
              <a:rPr lang="en-US"/>
              <a:pPr>
                <a:defRPr/>
              </a:pPr>
              <a:t>10/13/2020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E2A6D6-C733-45C6-8149-90428450CED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6421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7"/>
          <p:cNvSpPr txBox="1">
            <a:spLocks noChangeArrowheads="1"/>
          </p:cNvSpPr>
          <p:nvPr/>
        </p:nvSpPr>
        <p:spPr bwMode="auto">
          <a:xfrm>
            <a:off x="541338" y="790575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/>
            <a:r>
              <a:rPr lang="en-US" sz="8000">
                <a:solidFill>
                  <a:schemeClr val="accent1"/>
                </a:solidFill>
                <a:latin typeface="Arial" charset="0"/>
              </a:rPr>
              <a:t>“</a:t>
            </a:r>
          </a:p>
        </p:txBody>
      </p:sp>
      <p:sp>
        <p:nvSpPr>
          <p:cNvPr id="6" name="TextBox 18"/>
          <p:cNvSpPr txBox="1">
            <a:spLocks noChangeArrowheads="1"/>
          </p:cNvSpPr>
          <p:nvPr/>
        </p:nvSpPr>
        <p:spPr bwMode="auto">
          <a:xfrm>
            <a:off x="8893175" y="2886075"/>
            <a:ext cx="6096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/>
            <a:r>
              <a:rPr lang="en-US" sz="8000">
                <a:solidFill>
                  <a:schemeClr val="accent1"/>
                </a:solidFill>
                <a:latin typeface="Arial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E5B920-FD73-49B7-A341-B18513845B60}" type="datetimeFigureOut">
              <a:rPr lang="en-US"/>
              <a:pPr>
                <a:defRPr/>
              </a:pPr>
              <a:t>10/13/2020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FA574368-821A-412B-975B-D4E1E71C459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0297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81F7C4-54E2-472B-9DDA-919B45E58913}" type="datetimeFigureOut">
              <a:rPr lang="en-US"/>
              <a:pPr>
                <a:defRPr/>
              </a:pPr>
              <a:t>10/13/2020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1B961A-2E67-4A27-9772-94A4A437008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0392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7"/>
          <p:cNvSpPr txBox="1">
            <a:spLocks noChangeArrowheads="1"/>
          </p:cNvSpPr>
          <p:nvPr/>
        </p:nvSpPr>
        <p:spPr bwMode="auto">
          <a:xfrm>
            <a:off x="541338" y="790575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/>
            <a:r>
              <a:rPr lang="en-US" sz="8000">
                <a:solidFill>
                  <a:schemeClr val="accent1"/>
                </a:solidFill>
                <a:latin typeface="Arial" charset="0"/>
              </a:rPr>
              <a:t>“</a:t>
            </a:r>
          </a:p>
        </p:txBody>
      </p:sp>
      <p:sp>
        <p:nvSpPr>
          <p:cNvPr id="6" name="TextBox 18"/>
          <p:cNvSpPr txBox="1">
            <a:spLocks noChangeArrowheads="1"/>
          </p:cNvSpPr>
          <p:nvPr/>
        </p:nvSpPr>
        <p:spPr bwMode="auto">
          <a:xfrm>
            <a:off x="8893175" y="2886075"/>
            <a:ext cx="6096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/>
            <a:r>
              <a:rPr lang="en-US" sz="8000">
                <a:solidFill>
                  <a:schemeClr val="accent1"/>
                </a:solidFill>
                <a:latin typeface="Arial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FC2655-BB71-4087-9126-B6E145D42765}" type="datetimeFigureOut">
              <a:rPr lang="en-US"/>
              <a:pPr>
                <a:defRPr/>
              </a:pPr>
              <a:t>10/13/2020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7A462C4A-357D-4A3E-B59A-7D940BF60AC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7845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16F2B9-CFA6-4AE4-974C-ED6250731FEE}" type="datetimeFigureOut">
              <a:rPr lang="en-US"/>
              <a:pPr>
                <a:defRPr/>
              </a:pPr>
              <a:t>10/13/2020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2FEFD0EF-5EA3-43CA-905D-8A1F1A25B31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4598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65C70E-5018-4B7E-9065-1AD12955E53D}" type="datetimeFigureOut">
              <a:rPr lang="en-US"/>
              <a:pPr>
                <a:defRPr/>
              </a:pPr>
              <a:t>10/13/2020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48668E-CF88-4131-B939-B037C006D1C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0454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134BFE-C6D3-46BA-8E12-8BE285071BAA}" type="datetimeFigureOut">
              <a:rPr lang="en-US"/>
              <a:pPr>
                <a:defRPr/>
              </a:pPr>
              <a:t>10/13/2020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ED80ED-0057-48CD-AB31-15C098EAE37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497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6F4023-2BD6-4B92-8501-794D50CD5494}" type="datetimeFigureOut">
              <a:rPr lang="en-US"/>
              <a:pPr>
                <a:defRPr/>
              </a:pPr>
              <a:t>10/13/2020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B05D7B-ABBD-4424-A87B-A6FA058B04C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16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782F7F-4F70-42BB-884F-64BBB791E33E}" type="datetimeFigureOut">
              <a:rPr lang="en-US"/>
              <a:pPr>
                <a:defRPr/>
              </a:pPr>
              <a:t>10/13/2020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60F050-B583-4035-B227-2CB9261074B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055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4AC753-874B-4B35-A3EA-3221A449B00B}" type="datetimeFigureOut">
              <a:rPr lang="en-US"/>
              <a:pPr>
                <a:defRPr/>
              </a:pPr>
              <a:t>10/13/2020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D5E2B4-DF1D-4907-B44A-3C282BC3C9F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872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C62390-663B-4ED5-BDC1-1ACFDD45D34E}" type="datetimeFigureOut">
              <a:rPr lang="en-US"/>
              <a:pPr>
                <a:defRPr/>
              </a:pPr>
              <a:t>10/13/2020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A75C72-548C-4D5A-B100-8ECE5246405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011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22313C-546F-4EFB-9BC1-BA70ED82E44F}" type="datetimeFigureOut">
              <a:rPr lang="en-US"/>
              <a:pPr>
                <a:defRPr/>
              </a:pPr>
              <a:t>10/13/2020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2A546E-2256-4C2F-9C40-D7261C80AC0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804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975308-2D43-45BA-9BEE-DF1E17185170}" type="datetimeFigureOut">
              <a:rPr lang="en-US"/>
              <a:pPr>
                <a:defRPr/>
              </a:pPr>
              <a:t>10/13/2020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50D622-7E85-4BE8-BD3E-8C8F74A6222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629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F06568-B244-4638-9583-6DB651E4E24B}" type="datetimeFigureOut">
              <a:rPr lang="en-US"/>
              <a:pPr>
                <a:defRPr/>
              </a:pPr>
              <a:t>10/13/2020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88947E-19C5-4814-BC24-570B1C0DFDF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510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8361D1-8A84-4F6A-8D0F-CA2ED3FB6034}" type="datetimeFigureOut">
              <a:rPr lang="en-US"/>
              <a:pPr>
                <a:defRPr/>
              </a:pPr>
              <a:t>10/13/2020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E43F96-48DA-4286-A65D-3B582856B31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435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7"/>
          <p:cNvGrpSpPr>
            <a:grpSpLocks/>
          </p:cNvGrpSpPr>
          <p:nvPr/>
        </p:nvGrpSpPr>
        <p:grpSpPr bwMode="auto">
          <a:xfrm>
            <a:off x="0" y="-7938"/>
            <a:ext cx="12192000" cy="6865938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3" y="-528"/>
              <a:ext cx="1219200" cy="6858528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4738" y="3681168"/>
              <a:ext cx="4764087" cy="3176832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2100" y="-8467"/>
              <a:ext cx="3006725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2788" y="-8467"/>
              <a:ext cx="2589212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863" y="3047706"/>
              <a:ext cx="3259137" cy="3810294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5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188" y="-8467"/>
              <a:ext cx="1290637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9463" y="-8467"/>
              <a:ext cx="1249362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138" y="3589086"/>
              <a:ext cx="1817687" cy="326891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2981"/>
              <a:ext cx="449263" cy="2845019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77863" y="609600"/>
            <a:ext cx="8596312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77863" y="2160588"/>
            <a:ext cx="8596312" cy="388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663" y="6042025"/>
            <a:ext cx="9112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CA4C971-6BCE-46EF-AF98-77DF21679A53}" type="datetimeFigureOut">
              <a:rPr lang="en-US"/>
              <a:pPr>
                <a:defRPr/>
              </a:pPr>
              <a:t>10/13/2020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863" y="6042025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89963" y="6042025"/>
            <a:ext cx="684212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chemeClr val="accent1"/>
                </a:solidFill>
              </a:defRPr>
            </a:lvl1pPr>
          </a:lstStyle>
          <a:p>
            <a:fld id="{6E394474-783C-4516-8180-F342E9C6FD78}" type="slidenum">
              <a:rPr lang="en-US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7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8" r:id="rId11"/>
    <p:sldLayoutId id="2147483743" r:id="rId12"/>
    <p:sldLayoutId id="2147483749" r:id="rId13"/>
    <p:sldLayoutId id="2147483744" r:id="rId14"/>
    <p:sldLayoutId id="2147483745" r:id="rId15"/>
    <p:sldLayoutId id="2147483746" r:id="rId16"/>
  </p:sldLayoutIdLst>
  <p:txStyles>
    <p:titleStyle>
      <a:lvl1pPr algn="l" defTabSz="457200" rtl="0" fontAlgn="base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kern="1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600" kern="12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400" kern="12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ctrTitle"/>
          </p:nvPr>
        </p:nvSpPr>
        <p:spPr>
          <a:xfrm>
            <a:off x="2833688" y="2405063"/>
            <a:ext cx="6862762" cy="1646237"/>
          </a:xfrm>
        </p:spPr>
        <p:txBody>
          <a:bodyPr/>
          <a:lstStyle/>
          <a:p>
            <a:r>
              <a:rPr lang="en-US" sz="2800" b="1"/>
              <a:t>PEMBUATAN GUI UNTUK MATERI BESARAN DAN SATUAN MENGGUNAKAN </a:t>
            </a:r>
            <a:r>
              <a:rPr lang="en-US" sz="2800" b="1" i="1"/>
              <a:t>SOFTWARE</a:t>
            </a:r>
            <a:r>
              <a:rPr lang="en-US" sz="2800" b="1"/>
              <a:t> MATLAB</a:t>
            </a:r>
            <a:br>
              <a:rPr lang="en-US" sz="2800"/>
            </a:br>
            <a:endParaRPr lang="en-US" sz="280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6538" y="4051300"/>
            <a:ext cx="8189912" cy="10969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en-US" dirty="0"/>
              <a:t>PERTEMUAN 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677863" y="609600"/>
            <a:ext cx="8596312" cy="1320800"/>
          </a:xfrm>
        </p:spPr>
        <p:txBody>
          <a:bodyPr/>
          <a:lstStyle/>
          <a:p>
            <a:r>
              <a:rPr lang="en-US"/>
              <a:t>Menulis Sintak Program</a:t>
            </a:r>
          </a:p>
        </p:txBody>
      </p:sp>
      <p:sp>
        <p:nvSpPr>
          <p:cNvPr id="3" name="Rectangle 2"/>
          <p:cNvSpPr/>
          <p:nvPr/>
        </p:nvSpPr>
        <p:spPr>
          <a:xfrm>
            <a:off x="677863" y="1470025"/>
            <a:ext cx="4649787" cy="46640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342900" indent="-342900"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  <a:defRPr/>
            </a:pPr>
            <a:r>
              <a:rPr lang="en-ID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Tombol</a:t>
            </a:r>
            <a:r>
              <a:rPr lang="en-ID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HITUNG</a:t>
            </a:r>
            <a:endParaRPr lang="en-US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29920"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ID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Klik</a:t>
            </a:r>
            <a:r>
              <a:rPr lang="en-ID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kanan</a:t>
            </a:r>
            <a:r>
              <a:rPr lang="en-ID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tombol</a:t>
            </a:r>
            <a:r>
              <a:rPr lang="en-ID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HITUNG, </a:t>
            </a:r>
            <a:r>
              <a:rPr lang="en-ID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pilih</a:t>
            </a:r>
            <a:r>
              <a:rPr lang="en-ID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View </a:t>
            </a:r>
            <a:r>
              <a:rPr lang="en-ID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Callbacks</a:t>
            </a:r>
            <a:r>
              <a:rPr lang="en-ID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kemudian</a:t>
            </a:r>
            <a:r>
              <a:rPr lang="en-ID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Callback</a:t>
            </a:r>
            <a:r>
              <a:rPr lang="en-ID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ID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Pengguna</a:t>
            </a:r>
            <a:r>
              <a:rPr lang="en-ID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akan</a:t>
            </a:r>
            <a:r>
              <a:rPr lang="en-ID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diminta</a:t>
            </a:r>
            <a:r>
              <a:rPr lang="en-ID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ID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memberi</a:t>
            </a:r>
            <a:r>
              <a:rPr lang="en-ID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nama</a:t>
            </a:r>
            <a:r>
              <a:rPr lang="en-ID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program </a:t>
            </a:r>
            <a:r>
              <a:rPr lang="en-ID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ID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menyimpannya</a:t>
            </a:r>
            <a:r>
              <a:rPr lang="en-ID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ID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misal</a:t>
            </a:r>
            <a:r>
              <a:rPr lang="en-ID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disimpan</a:t>
            </a:r>
            <a:r>
              <a:rPr lang="en-ID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ID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nama</a:t>
            </a:r>
            <a:r>
              <a:rPr lang="en-ID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kalkulatorsatuan</a:t>
            </a:r>
            <a:r>
              <a:rPr lang="en-ID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otomatis</a:t>
            </a:r>
            <a:r>
              <a:rPr lang="en-ID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MATLAB </a:t>
            </a:r>
            <a:r>
              <a:rPr lang="en-ID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akan</a:t>
            </a:r>
            <a:r>
              <a:rPr lang="en-ID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menyimpan</a:t>
            </a:r>
            <a:r>
              <a:rPr lang="en-ID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ID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bentuk</a:t>
            </a:r>
            <a:r>
              <a:rPr lang="en-ID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kalkulatorsatuan.fig</a:t>
            </a:r>
            <a:r>
              <a:rPr lang="en-ID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ID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kalkulatorsatuan.m</a:t>
            </a:r>
            <a:r>
              <a:rPr lang="en-ID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ID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kemudian</a:t>
            </a:r>
            <a:r>
              <a:rPr lang="en-ID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pengguna</a:t>
            </a:r>
            <a:r>
              <a:rPr lang="en-ID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akan</a:t>
            </a:r>
            <a:r>
              <a:rPr lang="en-ID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diarahkan</a:t>
            </a:r>
            <a:r>
              <a:rPr lang="en-ID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</a:t>
            </a:r>
            <a:r>
              <a:rPr lang="en-ID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tempat</a:t>
            </a:r>
            <a:r>
              <a:rPr lang="en-ID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menulis</a:t>
            </a:r>
            <a:r>
              <a:rPr lang="en-ID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sintak</a:t>
            </a:r>
            <a:r>
              <a:rPr lang="en-ID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program </a:t>
            </a:r>
            <a:r>
              <a:rPr lang="en-ID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hitung</a:t>
            </a:r>
            <a:r>
              <a:rPr lang="en-ID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34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385" b="60178"/>
          <a:stretch>
            <a:fillRect/>
          </a:stretch>
        </p:blipFill>
        <p:spPr bwMode="auto">
          <a:xfrm>
            <a:off x="5781675" y="1560513"/>
            <a:ext cx="5935663" cy="243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7123113" y="3849688"/>
            <a:ext cx="850900" cy="9779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188075" y="4827588"/>
            <a:ext cx="4911725" cy="3683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/>
              <a:t>Tempat</a:t>
            </a:r>
            <a:r>
              <a:rPr lang="en-US" dirty="0"/>
              <a:t> </a:t>
            </a:r>
            <a:r>
              <a:rPr lang="en-US" dirty="0" err="1"/>
              <a:t>menulis</a:t>
            </a:r>
            <a:r>
              <a:rPr lang="en-US" dirty="0"/>
              <a:t> </a:t>
            </a:r>
            <a:r>
              <a:rPr lang="en-US" dirty="0" err="1"/>
              <a:t>sintak</a:t>
            </a:r>
            <a:r>
              <a:rPr lang="en-US" dirty="0"/>
              <a:t> program </a:t>
            </a:r>
            <a:r>
              <a:rPr lang="en-US" dirty="0" err="1"/>
              <a:t>tombol</a:t>
            </a:r>
            <a:r>
              <a:rPr lang="en-US" dirty="0"/>
              <a:t> </a:t>
            </a:r>
            <a:r>
              <a:rPr lang="en-US" dirty="0" err="1"/>
              <a:t>hitung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58938" y="222250"/>
            <a:ext cx="8951912" cy="637063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rgbClr val="228B22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% --- Executes on button press in pushbutton1.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rgbClr val="0000FF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function</a:t>
            </a:r>
            <a:r>
              <a:rPr lang="en-US" sz="1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pushbutton1_Callback(</a:t>
            </a:r>
            <a:r>
              <a:rPr lang="en-US" sz="1000" dirty="0" err="1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hObject</a:t>
            </a:r>
            <a:r>
              <a:rPr lang="en-US" sz="1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000" dirty="0" err="1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eventdata</a:t>
            </a:r>
            <a:r>
              <a:rPr lang="en-US" sz="1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, handles)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rgbClr val="228B22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% </a:t>
            </a:r>
            <a:r>
              <a:rPr lang="en-US" sz="1000" dirty="0" err="1">
                <a:solidFill>
                  <a:srgbClr val="228B22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hObject</a:t>
            </a:r>
            <a:r>
              <a:rPr lang="en-US" sz="1000" dirty="0">
                <a:solidFill>
                  <a:srgbClr val="228B22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  handle to pushbutton1 (see GCBO)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rgbClr val="228B22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% </a:t>
            </a:r>
            <a:r>
              <a:rPr lang="en-US" sz="1000" dirty="0" err="1">
                <a:solidFill>
                  <a:srgbClr val="228B22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eventdata</a:t>
            </a:r>
            <a:r>
              <a:rPr lang="en-US" sz="1000" dirty="0">
                <a:solidFill>
                  <a:srgbClr val="228B22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reserved - to be defined in a future version of MATLAB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rgbClr val="228B22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% handles    structure with handles and user data (see GUIDATA)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rgbClr val="228B22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rgbClr val="228B22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% input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t1 = str2double(get(handles.edit1,</a:t>
            </a:r>
            <a:r>
              <a:rPr lang="en-US" sz="1000" dirty="0">
                <a:solidFill>
                  <a:srgbClr val="A020F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'string'</a:t>
            </a:r>
            <a:r>
              <a:rPr lang="en-US" sz="1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)); </a:t>
            </a:r>
            <a:r>
              <a:rPr lang="en-US" sz="1000" dirty="0">
                <a:solidFill>
                  <a:srgbClr val="228B22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%</a:t>
            </a:r>
            <a:r>
              <a:rPr lang="en-US" sz="1000" dirty="0" err="1">
                <a:solidFill>
                  <a:srgbClr val="228B22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nilai</a:t>
            </a:r>
            <a:r>
              <a:rPr lang="en-US" sz="1000" dirty="0">
                <a:solidFill>
                  <a:srgbClr val="228B22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solidFill>
                  <a:srgbClr val="228B22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awal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rgbClr val="228B22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%</a:t>
            </a:r>
            <a:r>
              <a:rPr lang="en-US" sz="1000" dirty="0" err="1">
                <a:solidFill>
                  <a:srgbClr val="228B22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sintak</a:t>
            </a:r>
            <a:r>
              <a:rPr lang="en-US" sz="1000" dirty="0">
                <a:solidFill>
                  <a:srgbClr val="228B22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program pop-up menu 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 err="1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pilihan</a:t>
            </a:r>
            <a:r>
              <a:rPr lang="en-US" sz="1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=get(handles.popupmenu1,</a:t>
            </a:r>
            <a:r>
              <a:rPr lang="en-US" sz="1000" dirty="0">
                <a:solidFill>
                  <a:srgbClr val="A020F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'Value'</a:t>
            </a:r>
            <a:r>
              <a:rPr lang="en-US" sz="1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); </a:t>
            </a:r>
            <a:r>
              <a:rPr lang="en-US" sz="1000" dirty="0">
                <a:solidFill>
                  <a:srgbClr val="0000FF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switch</a:t>
            </a:r>
            <a:r>
              <a:rPr lang="en-US" sz="1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pilihan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en-US" sz="1000" dirty="0">
                <a:solidFill>
                  <a:srgbClr val="0000FF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case</a:t>
            </a:r>
            <a:r>
              <a:rPr lang="en-US" sz="1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1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      t2=t1*60;    </a:t>
            </a:r>
            <a:r>
              <a:rPr lang="en-US" sz="1000" dirty="0">
                <a:solidFill>
                  <a:srgbClr val="228B22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%jam </a:t>
            </a:r>
            <a:r>
              <a:rPr lang="en-US" sz="1000" dirty="0" err="1">
                <a:solidFill>
                  <a:srgbClr val="228B22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ke</a:t>
            </a:r>
            <a:r>
              <a:rPr lang="en-US" sz="1000" dirty="0">
                <a:solidFill>
                  <a:srgbClr val="228B22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solidFill>
                  <a:srgbClr val="228B22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menit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en-US" sz="1000" dirty="0">
                <a:solidFill>
                  <a:srgbClr val="0000FF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case</a:t>
            </a:r>
            <a:r>
              <a:rPr lang="en-US" sz="1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2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      t2=t1*3600;  </a:t>
            </a:r>
            <a:r>
              <a:rPr lang="en-US" sz="1000" dirty="0">
                <a:solidFill>
                  <a:srgbClr val="228B22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%jam </a:t>
            </a:r>
            <a:r>
              <a:rPr lang="en-US" sz="1000" dirty="0" err="1">
                <a:solidFill>
                  <a:srgbClr val="228B22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ke</a:t>
            </a:r>
            <a:r>
              <a:rPr lang="en-US" sz="1000" dirty="0">
                <a:solidFill>
                  <a:srgbClr val="228B22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solidFill>
                  <a:srgbClr val="228B22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sekon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en-US" sz="1000" dirty="0">
                <a:solidFill>
                  <a:srgbClr val="0000FF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case</a:t>
            </a:r>
            <a:r>
              <a:rPr lang="en-US" sz="1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3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      t2=t1/60;    </a:t>
            </a:r>
            <a:r>
              <a:rPr lang="en-US" sz="1000" dirty="0">
                <a:solidFill>
                  <a:srgbClr val="228B22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%</a:t>
            </a:r>
            <a:r>
              <a:rPr lang="en-US" sz="1000" dirty="0" err="1">
                <a:solidFill>
                  <a:srgbClr val="228B22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menit</a:t>
            </a:r>
            <a:r>
              <a:rPr lang="en-US" sz="1000" dirty="0">
                <a:solidFill>
                  <a:srgbClr val="228B22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solidFill>
                  <a:srgbClr val="228B22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ke</a:t>
            </a:r>
            <a:r>
              <a:rPr lang="en-US" sz="1000" dirty="0">
                <a:solidFill>
                  <a:srgbClr val="228B22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jam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en-US" sz="1000" dirty="0">
                <a:solidFill>
                  <a:srgbClr val="0000FF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case</a:t>
            </a:r>
            <a:r>
              <a:rPr lang="en-US" sz="1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4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      t2=t1*60;    </a:t>
            </a:r>
            <a:r>
              <a:rPr lang="en-US" sz="1000" dirty="0">
                <a:solidFill>
                  <a:srgbClr val="228B22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%</a:t>
            </a:r>
            <a:r>
              <a:rPr lang="en-US" sz="1000" dirty="0" err="1">
                <a:solidFill>
                  <a:srgbClr val="228B22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menit</a:t>
            </a:r>
            <a:r>
              <a:rPr lang="en-US" sz="1000" dirty="0">
                <a:solidFill>
                  <a:srgbClr val="228B22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solidFill>
                  <a:srgbClr val="228B22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ke</a:t>
            </a:r>
            <a:r>
              <a:rPr lang="en-US" sz="1000" dirty="0">
                <a:solidFill>
                  <a:srgbClr val="228B22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solidFill>
                  <a:srgbClr val="228B22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sekon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en-US" sz="1000" dirty="0">
                <a:solidFill>
                  <a:srgbClr val="0000FF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case</a:t>
            </a:r>
            <a:r>
              <a:rPr lang="en-US" sz="1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5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      t2=t1/3600;  </a:t>
            </a:r>
            <a:r>
              <a:rPr lang="en-US" sz="1000" dirty="0">
                <a:solidFill>
                  <a:srgbClr val="228B22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%</a:t>
            </a:r>
            <a:r>
              <a:rPr lang="en-US" sz="1000" dirty="0" err="1">
                <a:solidFill>
                  <a:srgbClr val="228B22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sekon</a:t>
            </a:r>
            <a:r>
              <a:rPr lang="en-US" sz="1000" dirty="0">
                <a:solidFill>
                  <a:srgbClr val="228B22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solidFill>
                  <a:srgbClr val="228B22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ke</a:t>
            </a:r>
            <a:r>
              <a:rPr lang="en-US" sz="1000" dirty="0">
                <a:solidFill>
                  <a:srgbClr val="228B22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jam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en-US" sz="1000" dirty="0">
                <a:solidFill>
                  <a:srgbClr val="0000FF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case</a:t>
            </a:r>
            <a:r>
              <a:rPr lang="en-US" sz="1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6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      t2=t1/60;     </a:t>
            </a:r>
            <a:r>
              <a:rPr lang="en-US" sz="1000" dirty="0">
                <a:solidFill>
                  <a:srgbClr val="228B22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%</a:t>
            </a:r>
            <a:r>
              <a:rPr lang="en-US" sz="1000" dirty="0" err="1">
                <a:solidFill>
                  <a:srgbClr val="228B22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sekon</a:t>
            </a:r>
            <a:r>
              <a:rPr lang="en-US" sz="1000" dirty="0">
                <a:solidFill>
                  <a:srgbClr val="228B22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solidFill>
                  <a:srgbClr val="228B22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ke</a:t>
            </a:r>
            <a:r>
              <a:rPr lang="en-US" sz="1000" dirty="0">
                <a:solidFill>
                  <a:srgbClr val="228B22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solidFill>
                  <a:srgbClr val="228B22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menit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      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rgbClr val="0000FF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end</a:t>
            </a:r>
            <a:r>
              <a:rPr lang="en-US" sz="1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  set(handles.edit2,</a:t>
            </a:r>
            <a:r>
              <a:rPr lang="en-US" sz="1000" dirty="0">
                <a:solidFill>
                  <a:srgbClr val="A020F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'string'</a:t>
            </a:r>
            <a:r>
              <a:rPr lang="en-US" sz="1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,t2);   </a:t>
            </a:r>
            <a:r>
              <a:rPr lang="en-US" sz="1000" dirty="0">
                <a:solidFill>
                  <a:srgbClr val="228B22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%</a:t>
            </a:r>
            <a:r>
              <a:rPr lang="en-US" sz="1000" dirty="0" err="1">
                <a:solidFill>
                  <a:srgbClr val="228B22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hasil</a:t>
            </a:r>
            <a:r>
              <a:rPr lang="en-US" sz="1000" dirty="0">
                <a:solidFill>
                  <a:srgbClr val="228B22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solidFill>
                  <a:srgbClr val="228B22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konversi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96888" y="1666875"/>
            <a:ext cx="3330575" cy="332422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342900" indent="-342900"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  <a:defRPr/>
            </a:pPr>
            <a:r>
              <a:rPr lang="en-ID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Tombol</a:t>
            </a:r>
            <a:r>
              <a:rPr lang="en-ID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RESET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30555"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ID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Langkah</a:t>
            </a:r>
            <a:r>
              <a:rPr lang="en-ID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menulis</a:t>
            </a:r>
            <a:r>
              <a:rPr lang="en-ID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sintak</a:t>
            </a:r>
            <a:r>
              <a:rPr lang="en-ID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program </a:t>
            </a:r>
            <a:r>
              <a:rPr lang="en-ID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pada</a:t>
            </a:r>
            <a:r>
              <a:rPr lang="en-ID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tombol</a:t>
            </a:r>
            <a:r>
              <a:rPr lang="en-ID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RESET </a:t>
            </a:r>
            <a:r>
              <a:rPr lang="en-ID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sama</a:t>
            </a:r>
            <a:r>
              <a:rPr lang="en-ID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dengaan</a:t>
            </a:r>
            <a:r>
              <a:rPr lang="en-ID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langkah</a:t>
            </a:r>
            <a:r>
              <a:rPr lang="en-ID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menulis</a:t>
            </a:r>
            <a:r>
              <a:rPr lang="en-ID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sintak</a:t>
            </a:r>
            <a:r>
              <a:rPr lang="en-ID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program </a:t>
            </a:r>
            <a:r>
              <a:rPr lang="en-ID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pada</a:t>
            </a:r>
            <a:r>
              <a:rPr lang="en-ID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tombol</a:t>
            </a:r>
            <a:r>
              <a:rPr lang="en-ID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HITUNG.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167188" y="1828800"/>
            <a:ext cx="7081837" cy="30003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630555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rgbClr val="228B22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% --- Executes on button press in pushbutton2.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30555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rgbClr val="0000FF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function</a:t>
            </a: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pushbutton2_Callback(</a:t>
            </a:r>
            <a:r>
              <a:rPr lang="en-US" sz="1400" dirty="0" err="1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hObject</a:t>
            </a: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eventdata</a:t>
            </a: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, handles)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30555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rgbClr val="228B22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% </a:t>
            </a:r>
            <a:r>
              <a:rPr lang="en-US" sz="1400" dirty="0" err="1">
                <a:solidFill>
                  <a:srgbClr val="228B22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hObject</a:t>
            </a:r>
            <a:r>
              <a:rPr lang="en-US" sz="1400" dirty="0">
                <a:solidFill>
                  <a:srgbClr val="228B22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  handle to pushbutton2 (see GCBO)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30555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rgbClr val="228B22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% </a:t>
            </a:r>
            <a:r>
              <a:rPr lang="en-US" sz="1400" dirty="0" err="1">
                <a:solidFill>
                  <a:srgbClr val="228B22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eventdata</a:t>
            </a:r>
            <a:r>
              <a:rPr lang="en-US" sz="1400" dirty="0">
                <a:solidFill>
                  <a:srgbClr val="228B22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reserved - to be defined in a future version of MATLAB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30555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rgbClr val="228B22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% handles    structure with handles and user data (see GUIDATA)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30555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set(handles.edit1,</a:t>
            </a:r>
            <a:r>
              <a:rPr lang="en-US" sz="1400" dirty="0">
                <a:solidFill>
                  <a:srgbClr val="A020F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'string'</a:t>
            </a: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,0); 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30555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set(handles.edit2,</a:t>
            </a:r>
            <a:r>
              <a:rPr lang="en-US" sz="1400" dirty="0">
                <a:solidFill>
                  <a:srgbClr val="A020F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'string'</a:t>
            </a: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,0);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1658938"/>
            <a:ext cx="3395663" cy="332422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342900" indent="-342900"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  <a:defRPr/>
            </a:pPr>
            <a:r>
              <a:rPr lang="en-ID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Tombol</a:t>
            </a:r>
            <a:r>
              <a:rPr lang="en-ID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KELUAR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30555"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ID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Langkah</a:t>
            </a:r>
            <a:r>
              <a:rPr lang="en-ID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menulis</a:t>
            </a:r>
            <a:r>
              <a:rPr lang="en-ID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sintak</a:t>
            </a:r>
            <a:r>
              <a:rPr lang="en-ID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program </a:t>
            </a:r>
            <a:r>
              <a:rPr lang="en-ID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pada</a:t>
            </a:r>
            <a:r>
              <a:rPr lang="en-ID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tombol</a:t>
            </a:r>
            <a:r>
              <a:rPr lang="en-ID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KELUAR </a:t>
            </a:r>
            <a:r>
              <a:rPr lang="en-ID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sama</a:t>
            </a:r>
            <a:r>
              <a:rPr lang="en-ID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dengaan</a:t>
            </a:r>
            <a:r>
              <a:rPr lang="en-ID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langkah</a:t>
            </a:r>
            <a:r>
              <a:rPr lang="en-ID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menulis</a:t>
            </a:r>
            <a:r>
              <a:rPr lang="en-ID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sintak</a:t>
            </a:r>
            <a:r>
              <a:rPr lang="en-ID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program </a:t>
            </a:r>
            <a:r>
              <a:rPr lang="en-ID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pada</a:t>
            </a:r>
            <a:r>
              <a:rPr lang="en-ID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tombol</a:t>
            </a:r>
            <a:r>
              <a:rPr lang="en-ID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HITUNG.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33825" y="2197100"/>
            <a:ext cx="7867650" cy="224631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630555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rgbClr val="228B22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% --- Executes on button press in pushbutton3.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30555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rgbClr val="0000FF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function</a:t>
            </a: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pushbutton3_Callback(</a:t>
            </a:r>
            <a:r>
              <a:rPr lang="en-US" sz="1400" dirty="0" err="1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hObject</a:t>
            </a: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eventdata</a:t>
            </a: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, handles)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30555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rgbClr val="228B22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% </a:t>
            </a:r>
            <a:r>
              <a:rPr lang="en-US" sz="1400" dirty="0" err="1">
                <a:solidFill>
                  <a:srgbClr val="228B22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hObject</a:t>
            </a:r>
            <a:r>
              <a:rPr lang="en-US" sz="1400" dirty="0">
                <a:solidFill>
                  <a:srgbClr val="228B22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  handle to pushbutton3 (see GCBO)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30555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rgbClr val="228B22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% </a:t>
            </a:r>
            <a:r>
              <a:rPr lang="en-US" sz="1400" dirty="0" err="1">
                <a:solidFill>
                  <a:srgbClr val="228B22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eventdata</a:t>
            </a:r>
            <a:r>
              <a:rPr lang="en-US" sz="1400" dirty="0">
                <a:solidFill>
                  <a:srgbClr val="228B22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reserved - to be defined in a future version of MATLAB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30555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rgbClr val="228B22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% handles    structure with handles and user data (see GUIDATA)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</a:rPr>
              <a:t>        close;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5438" y="835025"/>
            <a:ext cx="4927600" cy="37846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342900" indent="-3429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  <a:defRPr/>
            </a:pP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Memasukkan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Gambar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30555"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ID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Klik</a:t>
            </a:r>
            <a:r>
              <a:rPr lang="en-ID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kanan</a:t>
            </a:r>
            <a:r>
              <a:rPr lang="en-ID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axes1, </a:t>
            </a:r>
            <a:r>
              <a:rPr lang="en-ID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pilih</a:t>
            </a:r>
            <a:r>
              <a:rPr lang="en-ID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View </a:t>
            </a:r>
            <a:r>
              <a:rPr lang="en-ID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Callbacks</a:t>
            </a:r>
            <a:r>
              <a:rPr lang="en-ID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kemudian</a:t>
            </a:r>
            <a:r>
              <a:rPr lang="en-ID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CreateFcn</a:t>
            </a:r>
            <a:r>
              <a:rPr lang="en-ID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. </a:t>
            </a:r>
            <a:r>
              <a:rPr lang="en-ID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Pengguna</a:t>
            </a:r>
            <a:r>
              <a:rPr lang="en-ID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akan</a:t>
            </a:r>
            <a:r>
              <a:rPr lang="en-ID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dituntun</a:t>
            </a:r>
            <a:r>
              <a:rPr lang="en-ID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</a:t>
            </a:r>
            <a:r>
              <a:rPr lang="en-ID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tempat</a:t>
            </a:r>
            <a:r>
              <a:rPr lang="en-ID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menulis</a:t>
            </a:r>
            <a:r>
              <a:rPr lang="en-ID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sintak</a:t>
            </a:r>
            <a:r>
              <a:rPr lang="en-ID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program </a:t>
            </a:r>
            <a:r>
              <a:rPr lang="en-ID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memasukkan</a:t>
            </a:r>
            <a:r>
              <a:rPr lang="en-ID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gambar</a:t>
            </a:r>
            <a:r>
              <a:rPr lang="en-ID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ID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gambar</a:t>
            </a:r>
            <a:r>
              <a:rPr lang="en-ID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harus</a:t>
            </a:r>
            <a:r>
              <a:rPr lang="en-ID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disimpan</a:t>
            </a:r>
            <a:r>
              <a:rPr lang="en-ID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pada</a:t>
            </a:r>
            <a:r>
              <a:rPr lang="en-ID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folder yang </a:t>
            </a:r>
            <a:r>
              <a:rPr lang="en-ID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sama</a:t>
            </a:r>
            <a:r>
              <a:rPr lang="en-ID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ID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program </a:t>
            </a:r>
            <a:r>
              <a:rPr lang="en-ID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utama</a:t>
            </a:r>
            <a:r>
              <a:rPr lang="en-ID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misal</a:t>
            </a:r>
            <a:r>
              <a:rPr lang="en-ID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nama</a:t>
            </a:r>
            <a:r>
              <a:rPr lang="en-ID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file </a:t>
            </a:r>
            <a:r>
              <a:rPr lang="en-ID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gambar</a:t>
            </a:r>
            <a:r>
              <a:rPr lang="en-ID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jam.jpg).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989" r="40324" b="10469"/>
          <a:stretch>
            <a:fillRect/>
          </a:stretch>
        </p:blipFill>
        <p:spPr bwMode="auto">
          <a:xfrm>
            <a:off x="5699125" y="835025"/>
            <a:ext cx="5889625" cy="229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18"/>
          <p:cNvSpPr txBox="1"/>
          <p:nvPr/>
        </p:nvSpPr>
        <p:spPr>
          <a:xfrm>
            <a:off x="6081713" y="3943350"/>
            <a:ext cx="5210175" cy="798513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en-ID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Tempat</a:t>
            </a:r>
            <a:r>
              <a:rPr lang="en-ID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menulis</a:t>
            </a:r>
            <a:r>
              <a:rPr lang="en-ID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sintak</a:t>
            </a:r>
            <a:r>
              <a:rPr lang="en-ID" sz="2000" dirty="0">
                <a:ea typeface="Calibri" panose="020F0502020204030204" pitchFamily="34" charset="0"/>
                <a:cs typeface="Times New Roman" panose="02020603050405020304" pitchFamily="18" charset="0"/>
              </a:rPr>
              <a:t> program </a:t>
            </a:r>
            <a:r>
              <a:rPr lang="en-ID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untuk</a:t>
            </a:r>
            <a:r>
              <a:rPr lang="en-ID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memasukkan</a:t>
            </a:r>
            <a:r>
              <a:rPr lang="en-ID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gambar</a:t>
            </a:r>
            <a:endParaRPr lang="en-US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7867650" y="2913063"/>
            <a:ext cx="447675" cy="10302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793750" y="858838"/>
            <a:ext cx="10625138" cy="462756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630555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228B22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% --- Executes during object creation, after setting all properties.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30555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0000FF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function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axes1_CreateFcn(</a:t>
            </a:r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hObject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eventdata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, handles)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30555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228B22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% </a:t>
            </a:r>
            <a:r>
              <a:rPr lang="en-US" dirty="0" err="1">
                <a:solidFill>
                  <a:srgbClr val="228B22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hObject</a:t>
            </a:r>
            <a:r>
              <a:rPr lang="en-US" dirty="0">
                <a:solidFill>
                  <a:srgbClr val="228B22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  handle to axes1 (see GCBO)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30555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228B22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% </a:t>
            </a:r>
            <a:r>
              <a:rPr lang="en-US" dirty="0" err="1">
                <a:solidFill>
                  <a:srgbClr val="228B22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eventdata</a:t>
            </a:r>
            <a:r>
              <a:rPr lang="en-US" dirty="0">
                <a:solidFill>
                  <a:srgbClr val="228B22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reserved - to be defined in a future version of MATLAB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30555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228B22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% handles    empty - handles not created until after all </a:t>
            </a:r>
            <a:r>
              <a:rPr lang="en-US" dirty="0" err="1">
                <a:solidFill>
                  <a:srgbClr val="228B22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CreateFcns</a:t>
            </a:r>
            <a:r>
              <a:rPr lang="en-US" dirty="0">
                <a:solidFill>
                  <a:srgbClr val="228B22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called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30555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228B22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30555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228B22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% Hint: place code in </a:t>
            </a:r>
            <a:r>
              <a:rPr lang="en-US" dirty="0" err="1">
                <a:solidFill>
                  <a:srgbClr val="228B22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OpeningFcn</a:t>
            </a:r>
            <a:r>
              <a:rPr lang="en-US" dirty="0">
                <a:solidFill>
                  <a:srgbClr val="228B22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to populate axes1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30555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gbr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=</a:t>
            </a:r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imread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dirty="0">
                <a:solidFill>
                  <a:srgbClr val="A020F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'jam.jpg'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);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30555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axis </a:t>
            </a:r>
            <a:r>
              <a:rPr lang="en-US" dirty="0">
                <a:solidFill>
                  <a:srgbClr val="A020F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off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30555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imshow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gbr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);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677863" y="609600"/>
            <a:ext cx="8596312" cy="900113"/>
          </a:xfrm>
        </p:spPr>
        <p:txBody>
          <a:bodyPr/>
          <a:lstStyle/>
          <a:p>
            <a:r>
              <a:rPr lang="en-US"/>
              <a:t>Menjalankan Program</a:t>
            </a:r>
          </a:p>
        </p:txBody>
      </p:sp>
      <p:sp>
        <p:nvSpPr>
          <p:cNvPr id="20483" name="Rectangle 2"/>
          <p:cNvSpPr>
            <a:spLocks noChangeArrowheads="1"/>
          </p:cNvSpPr>
          <p:nvPr/>
        </p:nvSpPr>
        <p:spPr bwMode="auto">
          <a:xfrm>
            <a:off x="836613" y="1509713"/>
            <a:ext cx="105822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85750" indent="-285750" eaLnBrk="1" hangingPunct="1">
              <a:buFont typeface="Arial" charset="0"/>
              <a:buChar char="•"/>
            </a:pPr>
            <a:r>
              <a:rPr lang="en-ID" sz="2000">
                <a:latin typeface="Times New Roman" pitchFamily="18" charset="0"/>
                <a:cs typeface="Calibri" pitchFamily="34" charset="0"/>
              </a:rPr>
              <a:t>Tekan tombol Run Figure atau Ctri+T, kemudian akan didapatkan tampilan GUI seperti berikut: </a:t>
            </a:r>
            <a:endParaRPr lang="en-US" sz="2000"/>
          </a:p>
        </p:txBody>
      </p:sp>
      <p:pic>
        <p:nvPicPr>
          <p:cNvPr id="2048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09" t="16978" r="16463" b="31155"/>
          <a:stretch>
            <a:fillRect/>
          </a:stretch>
        </p:blipFill>
        <p:spPr bwMode="auto">
          <a:xfrm>
            <a:off x="2454275" y="2211388"/>
            <a:ext cx="7689850" cy="444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219075" y="207963"/>
            <a:ext cx="11072813" cy="96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algn="just" eaLnBrk="1" hangingPunct="1">
              <a:lnSpc>
                <a:spcPct val="150000"/>
              </a:lnSpc>
              <a:buFont typeface="Wingdings" pitchFamily="2" charset="2"/>
              <a:buChar char=""/>
            </a:pPr>
            <a:r>
              <a:rPr lang="en-ID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Pada GUI, pengguna tinggal memasukkan nilai awal dan memilih jenis konversi yang akan dilakukan, kemudian menekan tombol HITUNG.</a:t>
            </a:r>
            <a:endParaRPr lang="en-US" sz="200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95" t="16360" r="16827" b="30843"/>
          <a:stretch>
            <a:fillRect/>
          </a:stretch>
        </p:blipFill>
        <p:spPr bwMode="auto">
          <a:xfrm>
            <a:off x="2179638" y="1466850"/>
            <a:ext cx="7964487" cy="484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677863" y="609600"/>
            <a:ext cx="8596312" cy="1320800"/>
          </a:xfrm>
        </p:spPr>
        <p:txBody>
          <a:bodyPr/>
          <a:lstStyle/>
          <a:p>
            <a:r>
              <a:rPr lang="en-US" sz="4000"/>
              <a:t>Latihan Soal</a:t>
            </a:r>
          </a:p>
        </p:txBody>
      </p:sp>
      <p:sp>
        <p:nvSpPr>
          <p:cNvPr id="22531" name="Rectangle 2"/>
          <p:cNvSpPr>
            <a:spLocks noChangeArrowheads="1"/>
          </p:cNvSpPr>
          <p:nvPr/>
        </p:nvSpPr>
        <p:spPr bwMode="auto">
          <a:xfrm>
            <a:off x="255588" y="1468438"/>
            <a:ext cx="10483850" cy="114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49263" algn="just" eaLnBrk="1" hangingPunct="1">
              <a:lnSpc>
                <a:spcPct val="150000"/>
              </a:lnSpc>
            </a:pPr>
            <a:r>
              <a:rPr lang="en-ID" sz="2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Buat GUI untuk menghitung konversi satuan suhu (gunakan tools Pop-up Menu)!</a:t>
            </a:r>
            <a:endParaRPr lang="en-US" sz="240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677863" y="1004888"/>
            <a:ext cx="8596312" cy="2595562"/>
          </a:xfrm>
        </p:spPr>
        <p:txBody>
          <a:bodyPr/>
          <a:lstStyle/>
          <a:p>
            <a:r>
              <a:rPr lang="en-US" sz="7200"/>
              <a:t>TERIMAKASIH</a:t>
            </a:r>
          </a:p>
        </p:txBody>
      </p:sp>
      <p:sp>
        <p:nvSpPr>
          <p:cNvPr id="23555" name="Text Placeholder 2"/>
          <p:cNvSpPr>
            <a:spLocks noGrp="1"/>
          </p:cNvSpPr>
          <p:nvPr>
            <p:ph type="body" idx="1"/>
          </p:nvPr>
        </p:nvSpPr>
        <p:spPr>
          <a:xfrm>
            <a:off x="831850" y="3459163"/>
            <a:ext cx="8596313" cy="1873250"/>
          </a:xfrm>
        </p:spPr>
        <p:txBody>
          <a:bodyPr/>
          <a:lstStyle/>
          <a:p>
            <a:r>
              <a:rPr lang="en-US" sz="4400">
                <a:solidFill>
                  <a:srgbClr val="FFFFFF"/>
                </a:solidFill>
              </a:rPr>
              <a:t>SELAMAT MENCOBA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677863" y="609600"/>
            <a:ext cx="8596312" cy="1320800"/>
          </a:xfrm>
        </p:spPr>
        <p:txBody>
          <a:bodyPr/>
          <a:lstStyle/>
          <a:p>
            <a:r>
              <a:rPr lang="en-US"/>
              <a:t>PENDAHULUAN</a:t>
            </a:r>
          </a:p>
        </p:txBody>
      </p:sp>
      <p:sp>
        <p:nvSpPr>
          <p:cNvPr id="3" name="Rectangle 2"/>
          <p:cNvSpPr/>
          <p:nvPr/>
        </p:nvSpPr>
        <p:spPr>
          <a:xfrm>
            <a:off x="868363" y="1641475"/>
            <a:ext cx="10061575" cy="39687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270510" indent="269875"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ID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Pada</a:t>
            </a:r>
            <a:r>
              <a:rPr lang="en-ID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MATLAB (</a:t>
            </a:r>
            <a:r>
              <a:rPr lang="en-ID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Matrix Laboratory</a:t>
            </a:r>
            <a:r>
              <a:rPr lang="en-ID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 </a:t>
            </a:r>
            <a:r>
              <a:rPr lang="en-ID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terdapat</a:t>
            </a:r>
            <a:r>
              <a:rPr lang="en-ID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sebuah</a:t>
            </a:r>
            <a:r>
              <a:rPr lang="en-ID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fasilitas</a:t>
            </a:r>
            <a:r>
              <a:rPr lang="en-ID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GUIDE (GUI builder) yang </a:t>
            </a:r>
            <a:r>
              <a:rPr lang="en-ID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memungkinkan</a:t>
            </a:r>
            <a:r>
              <a:rPr lang="en-ID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pengguna</a:t>
            </a:r>
            <a:r>
              <a:rPr lang="en-ID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untuk</a:t>
            </a:r>
            <a:r>
              <a:rPr lang="en-ID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membuat</a:t>
            </a:r>
            <a:r>
              <a:rPr lang="en-ID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Graphic User Interface </a:t>
            </a:r>
            <a:r>
              <a:rPr lang="en-ID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(GUI) </a:t>
            </a:r>
            <a:r>
              <a:rPr lang="en-ID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tanpa</a:t>
            </a:r>
            <a:r>
              <a:rPr lang="en-ID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harus</a:t>
            </a:r>
            <a:r>
              <a:rPr lang="en-ID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menulis</a:t>
            </a:r>
            <a:r>
              <a:rPr lang="en-ID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semua</a:t>
            </a:r>
            <a:r>
              <a:rPr lang="en-ID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sintak</a:t>
            </a:r>
            <a:r>
              <a:rPr lang="en-ID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lang="en-ID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m-file. </a:t>
            </a:r>
            <a:r>
              <a:rPr lang="en-ID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Pengguna</a:t>
            </a:r>
            <a:r>
              <a:rPr lang="en-ID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hanya</a:t>
            </a:r>
            <a:r>
              <a:rPr lang="en-ID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perlu</a:t>
            </a:r>
            <a:r>
              <a:rPr lang="en-ID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menulis</a:t>
            </a:r>
            <a:r>
              <a:rPr lang="en-ID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beberapa</a:t>
            </a:r>
            <a:r>
              <a:rPr lang="en-ID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sintak</a:t>
            </a:r>
            <a:r>
              <a:rPr lang="en-ID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tambahan</a:t>
            </a:r>
            <a:r>
              <a:rPr lang="en-ID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ID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diperlukan</a:t>
            </a:r>
            <a:r>
              <a:rPr lang="en-ID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GUI </a:t>
            </a:r>
            <a:r>
              <a:rPr lang="en-ID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dapat</a:t>
            </a:r>
            <a:r>
              <a:rPr lang="en-ID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digunakan</a:t>
            </a:r>
            <a:r>
              <a:rPr lang="en-ID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lang="en-ID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membantu</a:t>
            </a:r>
            <a:r>
              <a:rPr lang="en-ID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memecahkan</a:t>
            </a:r>
            <a:r>
              <a:rPr lang="en-ID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persoalan-persoalan</a:t>
            </a:r>
            <a:r>
              <a:rPr lang="en-ID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fisika</a:t>
            </a:r>
            <a:r>
              <a:rPr lang="en-ID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D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salah</a:t>
            </a:r>
            <a:r>
              <a:rPr lang="en-ID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satunya</a:t>
            </a:r>
            <a:r>
              <a:rPr lang="en-ID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pada</a:t>
            </a:r>
            <a:r>
              <a:rPr lang="en-ID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materi</a:t>
            </a:r>
            <a:r>
              <a:rPr lang="en-ID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besaran</a:t>
            </a:r>
            <a:r>
              <a:rPr lang="en-ID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dan</a:t>
            </a:r>
            <a:r>
              <a:rPr lang="en-ID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satuan</a:t>
            </a:r>
            <a:r>
              <a:rPr lang="en-ID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ID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Pada</a:t>
            </a:r>
            <a:r>
              <a:rPr lang="en-ID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pertemuan</a:t>
            </a:r>
            <a:r>
              <a:rPr lang="en-ID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ini</a:t>
            </a:r>
            <a:r>
              <a:rPr lang="en-ID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D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akan</a:t>
            </a:r>
            <a:r>
              <a:rPr lang="en-ID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dibahas</a:t>
            </a:r>
            <a:r>
              <a:rPr lang="en-ID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mengenai</a:t>
            </a:r>
            <a:r>
              <a:rPr lang="en-ID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pembuatan</a:t>
            </a:r>
            <a:r>
              <a:rPr lang="en-ID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GUI </a:t>
            </a:r>
            <a:r>
              <a:rPr lang="en-ID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kalkulator</a:t>
            </a:r>
            <a:r>
              <a:rPr lang="en-ID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konversi</a:t>
            </a:r>
            <a:r>
              <a:rPr lang="en-ID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satuan</a:t>
            </a:r>
            <a:r>
              <a:rPr lang="en-ID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waktu</a:t>
            </a:r>
            <a:r>
              <a:rPr lang="en-ID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3" y="2320925"/>
            <a:ext cx="8596312" cy="13208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ID" b="1" dirty="0"/>
              <a:t>PEMBUATAN GUI KALKULATOR  KONVERSI SATUAN WAKTU</a:t>
            </a:r>
            <a:br>
              <a:rPr lang="en-US" dirty="0"/>
            </a:b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0" y="354013"/>
            <a:ext cx="8596313" cy="79375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ID" b="1" dirty="0" err="1"/>
              <a:t>Membuka</a:t>
            </a:r>
            <a:r>
              <a:rPr lang="en-ID" b="1" dirty="0"/>
              <a:t> GUIDE MATLAB</a:t>
            </a:r>
            <a:br>
              <a:rPr lang="en-US" dirty="0"/>
            </a:br>
            <a:endParaRPr lang="en-US" dirty="0"/>
          </a:p>
        </p:txBody>
      </p:sp>
      <p:sp>
        <p:nvSpPr>
          <p:cNvPr id="8195" name="Rectangle 2"/>
          <p:cNvSpPr>
            <a:spLocks noChangeArrowheads="1"/>
          </p:cNvSpPr>
          <p:nvPr/>
        </p:nvSpPr>
        <p:spPr bwMode="auto">
          <a:xfrm>
            <a:off x="519113" y="833438"/>
            <a:ext cx="10614025" cy="96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algn="just" eaLnBrk="1" hangingPunct="1">
              <a:lnSpc>
                <a:spcPct val="150000"/>
              </a:lnSpc>
              <a:buFont typeface="Wingdings" pitchFamily="2" charset="2"/>
              <a:buChar char=""/>
              <a:tabLst>
                <a:tab pos="449263" algn="l"/>
              </a:tabLst>
            </a:pPr>
            <a:r>
              <a:rPr lang="en-ID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Buka </a:t>
            </a:r>
            <a:r>
              <a:rPr lang="en-ID" sz="2000" i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software</a:t>
            </a:r>
            <a:r>
              <a:rPr lang="en-ID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MATLAB yang sudah terinstal dan ketik guide di Command Windows, kemudian tekan tombol enter.</a:t>
            </a:r>
            <a:endParaRPr lang="en-US" sz="200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8196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56"/>
          <a:stretch/>
        </p:blipFill>
        <p:spPr bwMode="auto">
          <a:xfrm>
            <a:off x="1849438" y="1978025"/>
            <a:ext cx="7953375" cy="4392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644525" y="500063"/>
            <a:ext cx="1024255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algn="just" eaLnBrk="1" hangingPunct="1">
              <a:lnSpc>
                <a:spcPct val="150000"/>
              </a:lnSpc>
              <a:buFont typeface="Wingdings" pitchFamily="2" charset="2"/>
              <a:buChar char=""/>
            </a:pPr>
            <a:r>
              <a:rPr lang="en-ID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Setelah pengguna menekan tombol enter, akan muncul jendela seperti gambar berikut:</a:t>
            </a:r>
            <a:endParaRPr lang="en-US" sz="200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09" t="28825" r="27577" b="18150"/>
          <a:stretch>
            <a:fillRect/>
          </a:stretch>
        </p:blipFill>
        <p:spPr bwMode="auto">
          <a:xfrm>
            <a:off x="2105025" y="1601788"/>
            <a:ext cx="7974013" cy="420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ChangeArrowheads="1"/>
          </p:cNvSpPr>
          <p:nvPr/>
        </p:nvSpPr>
        <p:spPr bwMode="auto">
          <a:xfrm>
            <a:off x="603250" y="393700"/>
            <a:ext cx="107315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eaLnBrk="1" hangingPunct="1"/>
            <a:r>
              <a:rPr lang="en-ID" sz="2000">
                <a:latin typeface="Times New Roman" pitchFamily="18" charset="0"/>
                <a:cs typeface="Calibri" pitchFamily="34" charset="0"/>
              </a:rPr>
              <a:t>Untuk membuat GUI baru, pilih Create New GUI, kemudian bisa memilih salah satu GUIDE templates. Untuk pembuatan GUI kalkulator kali ini, akan dipilih Blank GUI (Default). Kemudian pada layar komputer/ laptop akan muncul tampilan seperti berikut:</a:t>
            </a:r>
            <a:endParaRPr lang="en-US" sz="2000"/>
          </a:p>
        </p:txBody>
      </p:sp>
      <p:pic>
        <p:nvPicPr>
          <p:cNvPr id="1024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07" t="17081" r="27777" b="5339"/>
          <a:stretch>
            <a:fillRect/>
          </a:stretch>
        </p:blipFill>
        <p:spPr bwMode="auto">
          <a:xfrm>
            <a:off x="765175" y="1600200"/>
            <a:ext cx="7294563" cy="488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8315325" y="2530475"/>
            <a:ext cx="3621088" cy="193833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9906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ID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Ini</a:t>
            </a:r>
            <a:r>
              <a:rPr lang="en-ID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adalah</a:t>
            </a:r>
            <a:r>
              <a:rPr lang="en-ID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tempat</a:t>
            </a:r>
            <a:r>
              <a:rPr lang="en-ID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pengguna</a:t>
            </a:r>
            <a:r>
              <a:rPr lang="en-ID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mendesain</a:t>
            </a:r>
            <a:r>
              <a:rPr lang="en-ID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GUI </a:t>
            </a:r>
            <a:r>
              <a:rPr lang="en-ID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sesuai</a:t>
            </a:r>
            <a:r>
              <a:rPr lang="en-ID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ID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keinginan</a:t>
            </a:r>
            <a:r>
              <a:rPr lang="en-ID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pengguna</a:t>
            </a:r>
            <a:r>
              <a:rPr lang="en-ID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Left Arrow 4"/>
          <p:cNvSpPr/>
          <p:nvPr/>
        </p:nvSpPr>
        <p:spPr>
          <a:xfrm>
            <a:off x="8059738" y="2955925"/>
            <a:ext cx="1147762" cy="108743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635000" y="269875"/>
            <a:ext cx="8596313" cy="814388"/>
          </a:xfrm>
        </p:spPr>
        <p:txBody>
          <a:bodyPr/>
          <a:lstStyle/>
          <a:p>
            <a:r>
              <a:rPr lang="en-US"/>
              <a:t>Mendesain GUI</a:t>
            </a:r>
          </a:p>
        </p:txBody>
      </p:sp>
      <p:sp>
        <p:nvSpPr>
          <p:cNvPr id="11267" name="Rectangle 2"/>
          <p:cNvSpPr>
            <a:spLocks noChangeArrowheads="1"/>
          </p:cNvSpPr>
          <p:nvPr/>
        </p:nvSpPr>
        <p:spPr bwMode="auto">
          <a:xfrm>
            <a:off x="209550" y="808038"/>
            <a:ext cx="7254875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57200" algn="just" eaLnBrk="1" hangingPunct="1">
              <a:lnSpc>
                <a:spcPct val="150000"/>
              </a:lnSpc>
            </a:pPr>
            <a:r>
              <a:rPr lang="en-ID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Desain GUI disesuaikan dengan keinginan pengguna. </a:t>
            </a:r>
            <a:endParaRPr lang="en-US" sz="200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126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87" t="21609" r="11438" b="12624"/>
          <a:stretch>
            <a:fillRect/>
          </a:stretch>
        </p:blipFill>
        <p:spPr bwMode="auto">
          <a:xfrm>
            <a:off x="871538" y="1362075"/>
            <a:ext cx="10207625" cy="518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24" t="2" r="49393" b="27589"/>
          <a:stretch>
            <a:fillRect/>
          </a:stretch>
        </p:blipFill>
        <p:spPr bwMode="auto">
          <a:xfrm>
            <a:off x="6124575" y="279400"/>
            <a:ext cx="4975225" cy="641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581025" y="927100"/>
            <a:ext cx="4565650" cy="51228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457200"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ID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ID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ID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mengatur</a:t>
            </a:r>
            <a:r>
              <a:rPr lang="en-ID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warna</a:t>
            </a:r>
            <a:r>
              <a:rPr lang="en-ID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tulisan</a:t>
            </a:r>
            <a:r>
              <a:rPr lang="en-ID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tag </a:t>
            </a:r>
            <a:r>
              <a:rPr lang="en-ID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dll</a:t>
            </a:r>
            <a:r>
              <a:rPr lang="en-ID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klik</a:t>
            </a:r>
            <a:r>
              <a:rPr lang="en-ID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 kali </a:t>
            </a:r>
            <a:r>
              <a:rPr lang="en-ID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pada</a:t>
            </a:r>
            <a:r>
              <a:rPr lang="en-ID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bagian</a:t>
            </a:r>
            <a:r>
              <a:rPr lang="en-ID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akan</a:t>
            </a:r>
            <a:r>
              <a:rPr lang="en-ID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diatur</a:t>
            </a:r>
            <a:r>
              <a:rPr lang="en-ID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ID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ID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ID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klik</a:t>
            </a:r>
            <a:r>
              <a:rPr lang="en-ID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kali </a:t>
            </a:r>
            <a:r>
              <a:rPr lang="en-ID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pada</a:t>
            </a:r>
            <a:r>
              <a:rPr lang="en-ID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bagian</a:t>
            </a:r>
            <a:r>
              <a:rPr lang="en-ID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akan</a:t>
            </a:r>
            <a:r>
              <a:rPr lang="en-ID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diatur</a:t>
            </a:r>
            <a:r>
              <a:rPr lang="en-ID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pilih</a:t>
            </a:r>
            <a:r>
              <a:rPr lang="en-ID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View, </a:t>
            </a:r>
            <a:r>
              <a:rPr lang="en-ID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kemudian</a:t>
            </a:r>
            <a:r>
              <a:rPr lang="en-ID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Property Inspector).</a:t>
            </a:r>
          </a:p>
          <a:p>
            <a:pPr marL="457200"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ID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ID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Penamaan</a:t>
            </a:r>
            <a:r>
              <a:rPr lang="en-ID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tag </a:t>
            </a:r>
            <a:r>
              <a:rPr lang="en-ID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harus</a:t>
            </a:r>
            <a:r>
              <a:rPr lang="en-ID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diingat</a:t>
            </a:r>
            <a:r>
              <a:rPr lang="en-ID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dan</a:t>
            </a:r>
            <a:r>
              <a:rPr lang="en-ID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tidak</a:t>
            </a:r>
            <a:r>
              <a:rPr lang="en-ID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boleh</a:t>
            </a:r>
            <a:r>
              <a:rPr lang="en-ID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sama</a:t>
            </a:r>
            <a:r>
              <a:rPr lang="en-ID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karena</a:t>
            </a:r>
            <a:r>
              <a:rPr lang="en-ID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akan</a:t>
            </a:r>
            <a:r>
              <a:rPr lang="en-ID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digunakan</a:t>
            </a:r>
            <a:r>
              <a:rPr lang="en-ID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pada</a:t>
            </a:r>
            <a:r>
              <a:rPr lang="en-ID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penulisan</a:t>
            </a:r>
            <a:r>
              <a:rPr lang="en-ID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sintak</a:t>
            </a:r>
            <a:r>
              <a:rPr lang="en-ID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program.</a:t>
            </a:r>
          </a:p>
          <a:p>
            <a:pPr marL="457200"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17525" y="1803400"/>
            <a:ext cx="3289300" cy="332263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457200"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ID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Untuk</a:t>
            </a:r>
            <a:r>
              <a:rPr lang="en-ID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penulisan</a:t>
            </a:r>
            <a:r>
              <a:rPr lang="en-ID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pilihan</a:t>
            </a:r>
            <a:r>
              <a:rPr lang="en-ID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case </a:t>
            </a:r>
            <a:r>
              <a:rPr lang="en-ID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pada</a:t>
            </a:r>
            <a:r>
              <a:rPr lang="en-ID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Pop-up Menu, </a:t>
            </a:r>
            <a:r>
              <a:rPr lang="en-ID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yaitu</a:t>
            </a:r>
            <a:r>
              <a:rPr lang="en-ID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pada</a:t>
            </a:r>
            <a:r>
              <a:rPr lang="en-ID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Property Inspector </a:t>
            </a:r>
            <a:r>
              <a:rPr lang="en-ID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pilih</a:t>
            </a:r>
            <a:r>
              <a:rPr lang="en-ID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string </a:t>
            </a:r>
            <a:r>
              <a:rPr lang="en-ID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kemudian</a:t>
            </a:r>
            <a:r>
              <a:rPr lang="en-ID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tulis</a:t>
            </a:r>
            <a:r>
              <a:rPr lang="en-ID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ID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pilihan</a:t>
            </a:r>
            <a:r>
              <a:rPr lang="en-ID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casenya</a:t>
            </a:r>
            <a:r>
              <a:rPr lang="en-ID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seperti</a:t>
            </a:r>
            <a:r>
              <a:rPr lang="en-ID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pada</a:t>
            </a:r>
            <a:r>
              <a:rPr lang="en-ID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gambar</a:t>
            </a:r>
            <a:r>
              <a:rPr lang="en-ID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berikut</a:t>
            </a:r>
            <a:r>
              <a:rPr lang="en-ID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28" r="35953" b="8739"/>
          <a:stretch>
            <a:fillRect/>
          </a:stretch>
        </p:blipFill>
        <p:spPr bwMode="auto">
          <a:xfrm>
            <a:off x="5969000" y="328613"/>
            <a:ext cx="4684713" cy="627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4614863" y="3082925"/>
            <a:ext cx="808037" cy="9366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68</TotalTime>
  <Words>871</Words>
  <Application>Microsoft Office PowerPoint</Application>
  <PresentationFormat>Widescreen</PresentationFormat>
  <Paragraphs>85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Calibri</vt:lpstr>
      <vt:lpstr>Courier New</vt:lpstr>
      <vt:lpstr>Times New Roman</vt:lpstr>
      <vt:lpstr>Trebuchet MS</vt:lpstr>
      <vt:lpstr>Wingdings</vt:lpstr>
      <vt:lpstr>Wingdings 3</vt:lpstr>
      <vt:lpstr>Facet</vt:lpstr>
      <vt:lpstr>PEMBUATAN GUI UNTUK MATERI BESARAN DAN SATUAN MENGGUNAKAN SOFTWARE MATLAB </vt:lpstr>
      <vt:lpstr>PENDAHULUAN</vt:lpstr>
      <vt:lpstr>PEMBUATAN GUI KALKULATOR  KONVERSI SATUAN WAKTU </vt:lpstr>
      <vt:lpstr>Membuka GUIDE MATLAB </vt:lpstr>
      <vt:lpstr>PowerPoint Presentation</vt:lpstr>
      <vt:lpstr>PowerPoint Presentation</vt:lpstr>
      <vt:lpstr>Mendesain GUI</vt:lpstr>
      <vt:lpstr>PowerPoint Presentation</vt:lpstr>
      <vt:lpstr>PowerPoint Presentation</vt:lpstr>
      <vt:lpstr>Menulis Sintak Program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Menjalankan Program</vt:lpstr>
      <vt:lpstr>PowerPoint Presentation</vt:lpstr>
      <vt:lpstr>Latihan Soal</vt:lpstr>
      <vt:lpstr>TERIMAKASIH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PEMBUATAN GUI UNTUK MATERI BESARAN DAN SATUAN MENGGUNAKAN SOFTWARE MATLAB</dc:title>
  <dc:creator>Microsoft account</dc:creator>
  <cp:lastModifiedBy>Hp</cp:lastModifiedBy>
  <cp:revision>10</cp:revision>
  <dcterms:created xsi:type="dcterms:W3CDTF">2020-07-29T16:32:39Z</dcterms:created>
  <dcterms:modified xsi:type="dcterms:W3CDTF">2020-10-13T05:52:05Z</dcterms:modified>
</cp:coreProperties>
</file>