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6" r:id="rId10"/>
    <p:sldId id="265" r:id="rId11"/>
    <p:sldId id="270" r:id="rId12"/>
    <p:sldId id="271" r:id="rId13"/>
    <p:sldId id="264" r:id="rId14"/>
    <p:sldId id="267" r:id="rId15"/>
    <p:sldId id="268"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9" d="100"/>
          <a:sy n="69" d="100"/>
        </p:scale>
        <p:origin x="-780" y="-31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8/3/2020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8800" dirty="0" err="1" smtClean="0"/>
              <a:t>Hukum</a:t>
            </a:r>
            <a:r>
              <a:rPr lang="en-US" sz="8800" dirty="0" smtClean="0"/>
              <a:t> Newton</a:t>
            </a:r>
            <a:endParaRPr lang="en-US" sz="8800" dirty="0"/>
          </a:p>
        </p:txBody>
      </p:sp>
      <p:sp>
        <p:nvSpPr>
          <p:cNvPr id="3" name="Subtitle 2"/>
          <p:cNvSpPr>
            <a:spLocks noGrp="1"/>
          </p:cNvSpPr>
          <p:nvPr>
            <p:ph type="subTitle" idx="1"/>
          </p:nvPr>
        </p:nvSpPr>
        <p:spPr/>
        <p:txBody>
          <a:bodyPr>
            <a:normAutofit/>
          </a:bodyPr>
          <a:lstStyle/>
          <a:p>
            <a:r>
              <a:rPr lang="en-US" sz="2800" dirty="0" err="1" smtClean="0"/>
              <a:t>Pertemuan</a:t>
            </a:r>
            <a:r>
              <a:rPr lang="en-US" sz="2800" dirty="0" smtClean="0"/>
              <a:t> </a:t>
            </a:r>
            <a:r>
              <a:rPr lang="en-US" sz="2800" dirty="0" err="1" smtClean="0"/>
              <a:t>ke</a:t>
            </a:r>
            <a:r>
              <a:rPr lang="en-US" sz="2800" dirty="0" smtClean="0"/>
              <a:t>-</a:t>
            </a:r>
            <a:r>
              <a:rPr lang="id-ID" sz="2800" dirty="0" smtClean="0"/>
              <a:t>9</a:t>
            </a:r>
            <a:endParaRPr lang="en-US" sz="2800" dirty="0"/>
          </a:p>
        </p:txBody>
      </p:sp>
    </p:spTree>
    <p:extLst>
      <p:ext uri="{BB962C8B-B14F-4D97-AF65-F5344CB8AC3E}">
        <p14:creationId xmlns:p14="http://schemas.microsoft.com/office/powerpoint/2010/main" val="16779415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0537" y="624110"/>
            <a:ext cx="8911687" cy="1280890"/>
          </a:xfrm>
        </p:spPr>
        <p:txBody>
          <a:bodyPr/>
          <a:lstStyle/>
          <a:p>
            <a:r>
              <a:rPr lang="id-ID" b="1" dirty="0" smtClean="0"/>
              <a:t>B</a:t>
            </a:r>
            <a:r>
              <a:rPr lang="id-ID" b="1" dirty="0"/>
              <a:t>. GAYA GESEK</a:t>
            </a:r>
            <a:r>
              <a:rPr lang="en-US" dirty="0"/>
              <a:t/>
            </a:r>
            <a:br>
              <a:rPr lang="en-US" dirty="0"/>
            </a:b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906824" y="1264555"/>
                <a:ext cx="8915400" cy="3777622"/>
              </a:xfrm>
            </p:spPr>
            <p:txBody>
              <a:bodyPr>
                <a:normAutofit lnSpcReduction="10000"/>
              </a:bodyPr>
              <a:lstStyle/>
              <a:p>
                <a:pPr marL="0" indent="0">
                  <a:buNone/>
                </a:pPr>
                <a:r>
                  <a:rPr lang="id-ID" dirty="0"/>
                  <a:t>Gaya gesek merupakan proyeksi gaya kontak yang sejajar bidang sentuh. Pada gerak translasi arah gaya ini akan menentang kecenderungan arah gerak sehingga dapat mempersulit gerak benda. </a:t>
                </a:r>
                <a:endParaRPr lang="en-US" dirty="0"/>
              </a:p>
              <a:p>
                <a:pPr marL="0" indent="0">
                  <a:buNone/>
                </a:pPr>
                <a:r>
                  <a:rPr lang="id-ID" dirty="0"/>
                  <a:t>Gaya gesekan yang bekerja pada dua permukaan benda yang bersentuhan, ketika benda tersebut belum bergerak disebut </a:t>
                </a:r>
                <a:r>
                  <a:rPr lang="id-ID" b="1" dirty="0"/>
                  <a:t>gaya gesek statik</a:t>
                </a:r>
                <a:r>
                  <a:rPr lang="id-ID" dirty="0"/>
                  <a:t> (lambangnya</a:t>
                </a:r>
                <a:r>
                  <a:rPr lang="id-ID" i="1" dirty="0"/>
                  <a:t> fs</a:t>
                </a:r>
                <a:r>
                  <a:rPr lang="id-ID" dirty="0"/>
                  <a:t>). Ketika benda telah bergerak, gaya gesekan masih bekerja pada permukaan benda yang bersentuhan tersebut. Gaya gesek yang bekerja ketika benda bergerak disebut </a:t>
                </a:r>
                <a:r>
                  <a:rPr lang="id-ID" b="1" dirty="0"/>
                  <a:t>gaya sesek kinetik</a:t>
                </a:r>
                <a:r>
                  <a:rPr lang="id-ID" dirty="0"/>
                  <a:t> (lambangnya </a:t>
                </a:r>
                <a:r>
                  <a:rPr lang="id-ID" i="1" dirty="0"/>
                  <a:t>fk</a:t>
                </a:r>
                <a:r>
                  <a:rPr lang="id-ID" dirty="0"/>
                  <a:t>). </a:t>
                </a:r>
                <a:endParaRPr lang="en-US" dirty="0"/>
              </a:p>
              <a:p>
                <a:pPr marL="0" indent="0">
                  <a:buNone/>
                </a:pPr>
                <a14:m>
                  <m:oMathPara xmlns:m="http://schemas.openxmlformats.org/officeDocument/2006/math">
                    <m:oMathParaPr>
                      <m:jc m:val="centerGroup"/>
                    </m:oMathParaPr>
                    <m:oMath xmlns:m="http://schemas.openxmlformats.org/officeDocument/2006/math">
                      <m:sSub>
                        <m:sSubPr>
                          <m:ctrlPr>
                            <a:rPr lang="en-US" b="1" i="1">
                              <a:latin typeface="Cambria Math"/>
                            </a:rPr>
                          </m:ctrlPr>
                        </m:sSubPr>
                        <m:e>
                          <m:r>
                            <a:rPr lang="id-ID" b="1" i="1">
                              <a:latin typeface="Cambria Math"/>
                            </a:rPr>
                            <m:t>𝒇</m:t>
                          </m:r>
                        </m:e>
                        <m:sub>
                          <m:r>
                            <a:rPr lang="id-ID" b="1" i="1">
                              <a:latin typeface="Cambria Math"/>
                            </a:rPr>
                            <m:t>𝒔</m:t>
                          </m:r>
                        </m:sub>
                      </m:sSub>
                      <m:r>
                        <a:rPr lang="id-ID" b="1" i="1">
                          <a:latin typeface="Cambria Math"/>
                        </a:rPr>
                        <m:t>≤</m:t>
                      </m:r>
                      <m:sSub>
                        <m:sSubPr>
                          <m:ctrlPr>
                            <a:rPr lang="en-US" b="1" i="1">
                              <a:latin typeface="Cambria Math"/>
                            </a:rPr>
                          </m:ctrlPr>
                        </m:sSubPr>
                        <m:e>
                          <m:r>
                            <a:rPr lang="id-ID" b="1" i="1">
                              <a:latin typeface="Cambria Math"/>
                            </a:rPr>
                            <m:t>𝝁</m:t>
                          </m:r>
                        </m:e>
                        <m:sub>
                          <m:r>
                            <a:rPr lang="id-ID" b="1" i="1">
                              <a:latin typeface="Cambria Math"/>
                            </a:rPr>
                            <m:t>𝒔</m:t>
                          </m:r>
                        </m:sub>
                      </m:sSub>
                      <m:r>
                        <a:rPr lang="id-ID" b="1" i="1">
                          <a:latin typeface="Cambria Math"/>
                        </a:rPr>
                        <m:t>∙</m:t>
                      </m:r>
                      <m:r>
                        <a:rPr lang="id-ID" b="1" i="1">
                          <a:latin typeface="Cambria Math"/>
                        </a:rPr>
                        <m:t>𝑵</m:t>
                      </m:r>
                    </m:oMath>
                  </m:oMathPara>
                </a14:m>
                <a:endParaRPr lang="en-US" dirty="0"/>
              </a:p>
              <a:p>
                <a:pPr marL="0" indent="0">
                  <a:buNone/>
                </a:pPr>
                <a14:m>
                  <m:oMathPara xmlns:m="http://schemas.openxmlformats.org/officeDocument/2006/math">
                    <m:oMathParaPr>
                      <m:jc m:val="centerGroup"/>
                    </m:oMathParaPr>
                    <m:oMath xmlns:m="http://schemas.openxmlformats.org/officeDocument/2006/math">
                      <m:sSub>
                        <m:sSubPr>
                          <m:ctrlPr>
                            <a:rPr lang="en-US" b="1" i="1">
                              <a:latin typeface="Cambria Math"/>
                            </a:rPr>
                          </m:ctrlPr>
                        </m:sSubPr>
                        <m:e>
                          <m:r>
                            <a:rPr lang="id-ID" b="1" i="1">
                              <a:latin typeface="Cambria Math"/>
                            </a:rPr>
                            <m:t>𝒇</m:t>
                          </m:r>
                        </m:e>
                        <m:sub>
                          <m:r>
                            <a:rPr lang="id-ID" b="1" i="1">
                              <a:latin typeface="Cambria Math"/>
                            </a:rPr>
                            <m:t>𝒌</m:t>
                          </m:r>
                        </m:sub>
                      </m:sSub>
                      <m:r>
                        <a:rPr lang="id-ID" b="1" i="1">
                          <a:latin typeface="Cambria Math"/>
                        </a:rPr>
                        <m:t>=</m:t>
                      </m:r>
                      <m:sSub>
                        <m:sSubPr>
                          <m:ctrlPr>
                            <a:rPr lang="en-US" b="1" i="1">
                              <a:latin typeface="Cambria Math"/>
                            </a:rPr>
                          </m:ctrlPr>
                        </m:sSubPr>
                        <m:e>
                          <m:r>
                            <a:rPr lang="id-ID" b="1" i="1">
                              <a:latin typeface="Cambria Math"/>
                            </a:rPr>
                            <m:t>𝝁</m:t>
                          </m:r>
                        </m:e>
                        <m:sub>
                          <m:r>
                            <a:rPr lang="id-ID" b="1" i="1">
                              <a:latin typeface="Cambria Math"/>
                            </a:rPr>
                            <m:t>𝒌</m:t>
                          </m:r>
                        </m:sub>
                      </m:sSub>
                      <m:r>
                        <a:rPr lang="id-ID" b="1" i="1">
                          <a:latin typeface="Cambria Math"/>
                        </a:rPr>
                        <m:t>∙</m:t>
                      </m:r>
                      <m:r>
                        <a:rPr lang="id-ID" b="1" i="1">
                          <a:latin typeface="Cambria Math"/>
                        </a:rPr>
                        <m:t>𝑵</m:t>
                      </m:r>
                    </m:oMath>
                  </m:oMathPara>
                </a14:m>
                <a:endParaRPr lang="en-US" dirty="0"/>
              </a:p>
              <a:p>
                <a:pPr marL="0" indent="0">
                  <a:buNone/>
                </a:pPr>
                <a:r>
                  <a:rPr lang="id-ID" dirty="0"/>
                  <a:t>Arah gaya normal dan gaya gesek selalu saling tegak lurus satu dengan yang lainnya, sebagaimana diperlihatkan pada gambar di bawah ini</a:t>
                </a:r>
                <a:r>
                  <a:rPr lang="id-ID" dirty="0" smtClean="0"/>
                  <a:t>:</a:t>
                </a:r>
                <a:r>
                  <a:rPr lang="en-US" dirty="0" smtClean="0"/>
                  <a:t> [Benda </a:t>
                </a:r>
                <a:r>
                  <a:rPr lang="en-US" dirty="0" err="1" smtClean="0"/>
                  <a:t>setimbang</a:t>
                </a:r>
                <a:r>
                  <a:rPr lang="en-US" dirty="0" smtClean="0"/>
                  <a:t> (</a:t>
                </a:r>
                <a:r>
                  <a:rPr lang="en-US" dirty="0" err="1" smtClean="0"/>
                  <a:t>kiri</a:t>
                </a:r>
                <a:r>
                  <a:rPr lang="en-US" dirty="0" smtClean="0"/>
                  <a:t>) </a:t>
                </a:r>
                <a:r>
                  <a:rPr lang="en-US" dirty="0" err="1" smtClean="0"/>
                  <a:t>dan</a:t>
                </a:r>
                <a:r>
                  <a:rPr lang="en-US" dirty="0" smtClean="0"/>
                  <a:t> </a:t>
                </a:r>
                <a:r>
                  <a:rPr lang="en-US" dirty="0" err="1" smtClean="0"/>
                  <a:t>benda</a:t>
                </a:r>
                <a:r>
                  <a:rPr lang="en-US" dirty="0" smtClean="0"/>
                  <a:t> </a:t>
                </a:r>
                <a:r>
                  <a:rPr lang="en-US" dirty="0" err="1" smtClean="0"/>
                  <a:t>bergerak</a:t>
                </a:r>
                <a:r>
                  <a:rPr lang="en-US" dirty="0" smtClean="0"/>
                  <a:t> (</a:t>
                </a:r>
                <a:r>
                  <a:rPr lang="en-US" dirty="0" err="1" smtClean="0"/>
                  <a:t>kanan</a:t>
                </a:r>
                <a:r>
                  <a:rPr lang="en-US" dirty="0" smtClean="0"/>
                  <a:t>)]</a:t>
                </a:r>
                <a:endParaRPr lang="en-US" dirty="0"/>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906824" y="1264555"/>
                <a:ext cx="8915400" cy="3777622"/>
              </a:xfrm>
              <a:blipFill rotWithShape="0">
                <a:blip r:embed="rId2"/>
                <a:stretch>
                  <a:fillRect l="-616" t="-1613" r="-1026"/>
                </a:stretch>
              </a:blipFill>
            </p:spPr>
            <p:txBody>
              <a:bodyPr/>
              <a:lstStyle/>
              <a:p>
                <a:r>
                  <a:rPr lang="en-US">
                    <a:noFill/>
                  </a:rPr>
                  <a:t> </a:t>
                </a:r>
              </a:p>
            </p:txBody>
          </p:sp>
        </mc:Fallback>
      </mc:AlternateContent>
      <p:pic>
        <p:nvPicPr>
          <p:cNvPr id="4" name="Picture 3"/>
          <p:cNvPicPr>
            <a:picLocks noChangeAspect="1"/>
          </p:cNvPicPr>
          <p:nvPr/>
        </p:nvPicPr>
        <p:blipFill>
          <a:blip r:embed="rId3"/>
          <a:stretch>
            <a:fillRect/>
          </a:stretch>
        </p:blipFill>
        <p:spPr>
          <a:xfrm>
            <a:off x="2885222" y="5042177"/>
            <a:ext cx="2190750" cy="1628775"/>
          </a:xfrm>
          <a:prstGeom prst="rect">
            <a:avLst/>
          </a:prstGeom>
        </p:spPr>
      </p:pic>
      <p:pic>
        <p:nvPicPr>
          <p:cNvPr id="5" name="Picture 4"/>
          <p:cNvPicPr>
            <a:picLocks noChangeAspect="1"/>
          </p:cNvPicPr>
          <p:nvPr/>
        </p:nvPicPr>
        <p:blipFill>
          <a:blip r:embed="rId4"/>
          <a:stretch>
            <a:fillRect/>
          </a:stretch>
        </p:blipFill>
        <p:spPr>
          <a:xfrm>
            <a:off x="6759052" y="5042177"/>
            <a:ext cx="2002811" cy="1590675"/>
          </a:xfrm>
          <a:prstGeom prst="rect">
            <a:avLst/>
          </a:prstGeom>
        </p:spPr>
      </p:pic>
    </p:spTree>
    <p:extLst>
      <p:ext uri="{BB962C8B-B14F-4D97-AF65-F5344CB8AC3E}">
        <p14:creationId xmlns:p14="http://schemas.microsoft.com/office/powerpoint/2010/main" val="23992056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Contoh soal 1</a:t>
            </a:r>
            <a:r>
              <a:rPr lang="en-US" dirty="0"/>
              <a:t/>
            </a:r>
            <a:br>
              <a:rPr lang="en-US" dirty="0"/>
            </a:br>
            <a:endParaRPr lang="en-US" dirty="0"/>
          </a:p>
        </p:txBody>
      </p:sp>
      <p:pic>
        <p:nvPicPr>
          <p:cNvPr id="4" name="Content Placeholder 3"/>
          <p:cNvPicPr>
            <a:picLocks noGrp="1" noChangeAspect="1"/>
          </p:cNvPicPr>
          <p:nvPr>
            <p:ph idx="1"/>
          </p:nvPr>
        </p:nvPicPr>
        <p:blipFill>
          <a:blip r:embed="rId2"/>
          <a:stretch>
            <a:fillRect/>
          </a:stretch>
        </p:blipFill>
        <p:spPr>
          <a:xfrm>
            <a:off x="1747562" y="1495567"/>
            <a:ext cx="8209879" cy="3289300"/>
          </a:xfrm>
          <a:prstGeom prst="rect">
            <a:avLst/>
          </a:prstGeom>
        </p:spPr>
      </p:pic>
    </p:spTree>
    <p:extLst>
      <p:ext uri="{BB962C8B-B14F-4D97-AF65-F5344CB8AC3E}">
        <p14:creationId xmlns:p14="http://schemas.microsoft.com/office/powerpoint/2010/main" val="12359722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Contoh soal 2</a:t>
            </a:r>
            <a:r>
              <a:rPr lang="en-US" dirty="0"/>
              <a:t/>
            </a:r>
            <a:br>
              <a:rPr lang="en-US" dirty="0"/>
            </a:br>
            <a:endParaRPr lang="en-US" dirty="0"/>
          </a:p>
        </p:txBody>
      </p:sp>
      <p:sp>
        <p:nvSpPr>
          <p:cNvPr id="3" name="Content Placeholder 2"/>
          <p:cNvSpPr>
            <a:spLocks noGrp="1"/>
          </p:cNvSpPr>
          <p:nvPr>
            <p:ph idx="1"/>
          </p:nvPr>
        </p:nvSpPr>
        <p:spPr>
          <a:xfrm>
            <a:off x="1988710" y="1264555"/>
            <a:ext cx="8915400" cy="3777622"/>
          </a:xfrm>
        </p:spPr>
        <p:txBody>
          <a:bodyPr/>
          <a:lstStyle/>
          <a:p>
            <a:pPr marL="0" indent="0">
              <a:buNone/>
            </a:pPr>
            <a:r>
              <a:rPr lang="id-ID" b="1" dirty="0"/>
              <a:t>Sebuah balok bermassa 10 kg diletakkan pada bidang miring sebagaimana tampak pada gambar di bawah ini. Jika sudut yang dibentuk antara bidang miring dengan permukaan lantai sebesar 30</a:t>
            </a:r>
            <a:r>
              <a:rPr lang="id-ID" b="1" baseline="30000" dirty="0"/>
              <a:t>o</a:t>
            </a:r>
            <a:r>
              <a:rPr lang="id-ID" b="1" dirty="0"/>
              <a:t> dan koefisien gesek kinetik adalah 0,4. Berapakah gaya gesek kinetik yang bekerja pada permukaan balok dan bidang miring?</a:t>
            </a:r>
            <a:endParaRPr lang="en-US" b="1" dirty="0"/>
          </a:p>
          <a:p>
            <a:pPr marL="0" indent="0">
              <a:buNone/>
            </a:pPr>
            <a:endParaRPr lang="en-US" b="1" dirty="0"/>
          </a:p>
        </p:txBody>
      </p:sp>
      <p:pic>
        <p:nvPicPr>
          <p:cNvPr id="4" name="Picture 3"/>
          <p:cNvPicPr>
            <a:picLocks noChangeAspect="1"/>
          </p:cNvPicPr>
          <p:nvPr/>
        </p:nvPicPr>
        <p:blipFill>
          <a:blip r:embed="rId2"/>
          <a:stretch>
            <a:fillRect/>
          </a:stretch>
        </p:blipFill>
        <p:spPr>
          <a:xfrm>
            <a:off x="2095215" y="2910847"/>
            <a:ext cx="4810551" cy="3653726"/>
          </a:xfrm>
          <a:prstGeom prst="rect">
            <a:avLst/>
          </a:prstGeom>
        </p:spPr>
      </p:pic>
    </p:spTree>
    <p:extLst>
      <p:ext uri="{BB962C8B-B14F-4D97-AF65-F5344CB8AC3E}">
        <p14:creationId xmlns:p14="http://schemas.microsoft.com/office/powerpoint/2010/main" val="27042632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Contoh</a:t>
            </a:r>
            <a:r>
              <a:rPr lang="en-US" dirty="0" smtClean="0"/>
              <a:t> MATLAB</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961415" y="1464860"/>
                <a:ext cx="8915400" cy="5072418"/>
              </a:xfrm>
            </p:spPr>
            <p:txBody>
              <a:bodyPr>
                <a:normAutofit/>
              </a:bodyPr>
              <a:lstStyle/>
              <a:p>
                <a:pPr marL="0" indent="0" algn="just">
                  <a:buNone/>
                </a:pPr>
                <a:r>
                  <a:rPr lang="en-US" dirty="0" err="1" smtClean="0"/>
                  <a:t>Seorang</a:t>
                </a:r>
                <a:r>
                  <a:rPr lang="en-US" dirty="0" smtClean="0"/>
                  <a:t> </a:t>
                </a:r>
                <a:r>
                  <a:rPr lang="en-US" dirty="0" err="1" smtClean="0"/>
                  <a:t>mahasiswa</a:t>
                </a:r>
                <a:r>
                  <a:rPr lang="en-US" dirty="0" smtClean="0"/>
                  <a:t> </a:t>
                </a:r>
                <a:r>
                  <a:rPr lang="en-US" dirty="0" err="1" smtClean="0"/>
                  <a:t>membuat</a:t>
                </a:r>
                <a:r>
                  <a:rPr lang="en-US" dirty="0" smtClean="0"/>
                  <a:t> </a:t>
                </a:r>
                <a:r>
                  <a:rPr lang="en-US" dirty="0" err="1" smtClean="0"/>
                  <a:t>aplikasi</a:t>
                </a:r>
                <a:r>
                  <a:rPr lang="en-US" dirty="0" smtClean="0"/>
                  <a:t> </a:t>
                </a:r>
                <a:r>
                  <a:rPr lang="en-US" dirty="0" err="1" smtClean="0"/>
                  <a:t>matlab</a:t>
                </a:r>
                <a:r>
                  <a:rPr lang="en-US" dirty="0" smtClean="0"/>
                  <a:t> </a:t>
                </a:r>
                <a:r>
                  <a:rPr lang="en-US" dirty="0" err="1" smtClean="0"/>
                  <a:t>untuk</a:t>
                </a:r>
                <a:r>
                  <a:rPr lang="en-US" dirty="0" smtClean="0"/>
                  <a:t> </a:t>
                </a:r>
                <a:r>
                  <a:rPr lang="en-US" dirty="0" err="1" smtClean="0"/>
                  <a:t>menganalisa</a:t>
                </a:r>
                <a:r>
                  <a:rPr lang="en-US" dirty="0" smtClean="0"/>
                  <a:t> </a:t>
                </a:r>
                <a:r>
                  <a:rPr lang="en-US" dirty="0" err="1" smtClean="0"/>
                  <a:t>gerak</a:t>
                </a:r>
                <a:r>
                  <a:rPr lang="en-US" dirty="0" smtClean="0"/>
                  <a:t> </a:t>
                </a:r>
                <a:r>
                  <a:rPr lang="en-US" dirty="0" err="1" smtClean="0"/>
                  <a:t>suatu</a:t>
                </a:r>
                <a:r>
                  <a:rPr lang="en-US" dirty="0" smtClean="0"/>
                  <a:t> </a:t>
                </a:r>
                <a:r>
                  <a:rPr lang="en-US" dirty="0" err="1" smtClean="0"/>
                  <a:t>benda</a:t>
                </a:r>
                <a:r>
                  <a:rPr lang="en-US" dirty="0" smtClean="0"/>
                  <a:t> </a:t>
                </a:r>
                <a:r>
                  <a:rPr lang="en-US" dirty="0" err="1" smtClean="0"/>
                  <a:t>pada</a:t>
                </a:r>
                <a:r>
                  <a:rPr lang="en-US" dirty="0" smtClean="0"/>
                  <a:t> </a:t>
                </a:r>
                <a:r>
                  <a:rPr lang="en-US" dirty="0" err="1" smtClean="0"/>
                  <a:t>bidang</a:t>
                </a:r>
                <a:r>
                  <a:rPr lang="en-US" dirty="0" smtClean="0"/>
                  <a:t> miring </a:t>
                </a:r>
                <a:r>
                  <a:rPr lang="en-US" dirty="0" err="1" smtClean="0"/>
                  <a:t>seperti</a:t>
                </a:r>
                <a:r>
                  <a:rPr lang="en-US" dirty="0" smtClean="0"/>
                  <a:t> </a:t>
                </a:r>
                <a:r>
                  <a:rPr lang="en-US" dirty="0" err="1" smtClean="0"/>
                  <a:t>contoh</a:t>
                </a:r>
                <a:r>
                  <a:rPr lang="en-US" dirty="0" smtClean="0"/>
                  <a:t> </a:t>
                </a:r>
                <a:r>
                  <a:rPr lang="en-US" dirty="0" err="1" smtClean="0"/>
                  <a:t>soal</a:t>
                </a:r>
                <a:r>
                  <a:rPr lang="en-US" dirty="0" smtClean="0"/>
                  <a:t> 2. </a:t>
                </a:r>
                <a:r>
                  <a:rPr lang="en-US" dirty="0" err="1" smtClean="0"/>
                  <a:t>Jika</a:t>
                </a:r>
                <a:r>
                  <a:rPr lang="en-US" dirty="0" smtClean="0"/>
                  <a:t> </a:t>
                </a:r>
                <a:r>
                  <a:rPr lang="en-US" dirty="0" err="1" smtClean="0"/>
                  <a:t>massa</a:t>
                </a:r>
                <a:r>
                  <a:rPr lang="en-US" dirty="0" smtClean="0"/>
                  <a:t> </a:t>
                </a:r>
                <a:r>
                  <a:rPr lang="en-US" dirty="0" err="1" smtClean="0"/>
                  <a:t>benda</a:t>
                </a:r>
                <a:r>
                  <a:rPr lang="en-US" dirty="0" smtClean="0"/>
                  <a:t>, </a:t>
                </a:r>
                <a:r>
                  <a:rPr lang="en-US" dirty="0" err="1" smtClean="0"/>
                  <a:t>koefisien</a:t>
                </a:r>
                <a:r>
                  <a:rPr lang="en-US" dirty="0" smtClean="0"/>
                  <a:t> </a:t>
                </a:r>
                <a:r>
                  <a:rPr lang="en-US" dirty="0" err="1" smtClean="0"/>
                  <a:t>gesek</a:t>
                </a:r>
                <a:r>
                  <a:rPr lang="en-US" dirty="0" smtClean="0"/>
                  <a:t> </a:t>
                </a:r>
                <a:r>
                  <a:rPr lang="en-US" dirty="0" err="1" smtClean="0"/>
                  <a:t>kinetik</a:t>
                </a:r>
                <a:r>
                  <a:rPr lang="en-US" dirty="0" smtClean="0"/>
                  <a:t>, </a:t>
                </a:r>
                <a:r>
                  <a:rPr lang="en-US" dirty="0" err="1" smtClean="0"/>
                  <a:t>dan</a:t>
                </a:r>
                <a:r>
                  <a:rPr lang="en-US" dirty="0" smtClean="0"/>
                  <a:t> </a:t>
                </a:r>
                <a:r>
                  <a:rPr lang="en-US" dirty="0" err="1" smtClean="0"/>
                  <a:t>sudut</a:t>
                </a:r>
                <a:r>
                  <a:rPr lang="en-US" dirty="0" smtClean="0"/>
                  <a:t> </a:t>
                </a:r>
                <a:r>
                  <a:rPr lang="en-US" dirty="0" err="1" smtClean="0"/>
                  <a:t>kemiringan</a:t>
                </a:r>
                <a:r>
                  <a:rPr lang="en-US" dirty="0"/>
                  <a:t> </a:t>
                </a:r>
                <a:r>
                  <a:rPr lang="en-US" dirty="0" err="1" smtClean="0"/>
                  <a:t>menjadi</a:t>
                </a:r>
                <a:r>
                  <a:rPr lang="en-US" dirty="0" smtClean="0"/>
                  <a:t> input </a:t>
                </a:r>
                <a:r>
                  <a:rPr lang="en-US" dirty="0" err="1" smtClean="0"/>
                  <a:t>dan</a:t>
                </a:r>
                <a:r>
                  <a:rPr lang="en-US" dirty="0" smtClean="0"/>
                  <a:t> </a:t>
                </a:r>
                <a:r>
                  <a:rPr lang="en-US" dirty="0" err="1" smtClean="0"/>
                  <a:t>besaran-besaran</a:t>
                </a:r>
                <a:r>
                  <a:rPr lang="en-US" dirty="0" smtClean="0"/>
                  <a:t> input </a:t>
                </a:r>
                <a:r>
                  <a:rPr lang="en-US" dirty="0" err="1" smtClean="0"/>
                  <a:t>tersebut</a:t>
                </a:r>
                <a:r>
                  <a:rPr lang="en-US" dirty="0" smtClean="0"/>
                  <a:t> </a:t>
                </a:r>
                <a:r>
                  <a:rPr lang="en-US" dirty="0" err="1" smtClean="0"/>
                  <a:t>akan</a:t>
                </a:r>
                <a:r>
                  <a:rPr lang="en-US" dirty="0" smtClean="0"/>
                  <a:t> </a:t>
                </a:r>
                <a:r>
                  <a:rPr lang="en-US" dirty="0" err="1" smtClean="0"/>
                  <a:t>dihitung</a:t>
                </a:r>
                <a:r>
                  <a:rPr lang="en-US" dirty="0" smtClean="0"/>
                  <a:t> </a:t>
                </a:r>
                <a:r>
                  <a:rPr lang="en-US" dirty="0" err="1" smtClean="0"/>
                  <a:t>dan</a:t>
                </a:r>
                <a:r>
                  <a:rPr lang="en-US" dirty="0" smtClean="0"/>
                  <a:t> </a:t>
                </a:r>
                <a:r>
                  <a:rPr lang="en-US" dirty="0" err="1" smtClean="0"/>
                  <a:t>akan</a:t>
                </a:r>
                <a:r>
                  <a:rPr lang="en-US" dirty="0" smtClean="0"/>
                  <a:t> </a:t>
                </a:r>
                <a:r>
                  <a:rPr lang="en-US" dirty="0" err="1" smtClean="0"/>
                  <a:t>menghasilkan</a:t>
                </a:r>
                <a:r>
                  <a:rPr lang="en-US" dirty="0" smtClean="0"/>
                  <a:t> </a:t>
                </a:r>
                <a:r>
                  <a:rPr lang="en-US" dirty="0" err="1" smtClean="0"/>
                  <a:t>besar</a:t>
                </a:r>
                <a:r>
                  <a:rPr lang="en-US" dirty="0" smtClean="0"/>
                  <a:t> </a:t>
                </a:r>
                <a:r>
                  <a:rPr lang="en-US" dirty="0" err="1" smtClean="0"/>
                  <a:t>gaya</a:t>
                </a:r>
                <a:r>
                  <a:rPr lang="en-US" dirty="0" smtClean="0"/>
                  <a:t> </a:t>
                </a:r>
                <a:r>
                  <a:rPr lang="en-US" dirty="0" err="1" smtClean="0"/>
                  <a:t>gesek</a:t>
                </a:r>
                <a:r>
                  <a:rPr lang="en-US" dirty="0" smtClean="0"/>
                  <a:t> </a:t>
                </a:r>
                <a:r>
                  <a:rPr lang="en-US" dirty="0" err="1" smtClean="0"/>
                  <a:t>dan</a:t>
                </a:r>
                <a:r>
                  <a:rPr lang="en-US" dirty="0" smtClean="0"/>
                  <a:t> </a:t>
                </a:r>
                <a:r>
                  <a:rPr lang="en-US" dirty="0" err="1" smtClean="0"/>
                  <a:t>percepatan</a:t>
                </a:r>
                <a:r>
                  <a:rPr lang="en-US" dirty="0" smtClean="0"/>
                  <a:t> yang </a:t>
                </a:r>
                <a:r>
                  <a:rPr lang="en-US" dirty="0" err="1" smtClean="0"/>
                  <a:t>dialami</a:t>
                </a:r>
                <a:r>
                  <a:rPr lang="en-US" dirty="0" smtClean="0"/>
                  <a:t> </a:t>
                </a:r>
                <a:r>
                  <a:rPr lang="en-US" dirty="0" err="1" smtClean="0"/>
                  <a:t>benda</a:t>
                </a:r>
                <a:r>
                  <a:rPr lang="en-US" dirty="0" smtClean="0"/>
                  <a:t>. </a:t>
                </a:r>
              </a:p>
              <a:p>
                <a:pPr marL="0" indent="0">
                  <a:buNone/>
                </a:pPr>
                <a:endParaRPr lang="en-US" b="1" dirty="0" smtClean="0"/>
              </a:p>
              <a:p>
                <a:pPr marL="0" indent="0">
                  <a:buNone/>
                </a:pPr>
                <a:endParaRPr lang="en-US" b="1" dirty="0"/>
              </a:p>
              <a:p>
                <a:pPr marL="0" indent="0">
                  <a:buNone/>
                </a:pPr>
                <a:r>
                  <a:rPr lang="en-US" b="1" dirty="0" err="1" smtClean="0"/>
                  <a:t>Rumus</a:t>
                </a:r>
                <a:r>
                  <a:rPr lang="en-US" b="1" dirty="0" smtClean="0"/>
                  <a:t> yang </a:t>
                </a:r>
                <a:r>
                  <a:rPr lang="en-US" b="1" dirty="0" err="1" smtClean="0"/>
                  <a:t>digunakan</a:t>
                </a:r>
                <a:r>
                  <a:rPr lang="en-US" b="1" dirty="0" smtClean="0"/>
                  <a:t> :</a:t>
                </a:r>
              </a:p>
              <a:p>
                <a:pPr marL="0" indent="0">
                  <a:buNone/>
                </a:pPr>
                <a14:m>
                  <m:oMathPara xmlns:m="http://schemas.openxmlformats.org/officeDocument/2006/math">
                    <m:oMathParaPr>
                      <m:jc m:val="left"/>
                    </m:oMathParaPr>
                    <m:oMath xmlns:m="http://schemas.openxmlformats.org/officeDocument/2006/math">
                      <m:sSub>
                        <m:sSubPr>
                          <m:ctrlPr>
                            <a:rPr lang="en-US" b="1" i="1">
                              <a:latin typeface="Cambria Math"/>
                            </a:rPr>
                          </m:ctrlPr>
                        </m:sSubPr>
                        <m:e>
                          <m:r>
                            <a:rPr lang="en-US" b="1" i="1">
                              <a:latin typeface="Cambria Math" panose="02040503050406030204" pitchFamily="18" charset="0"/>
                            </a:rPr>
                            <m:t>𝒇</m:t>
                          </m:r>
                        </m:e>
                        <m:sub>
                          <m:r>
                            <a:rPr lang="en-US" b="1" i="1">
                              <a:latin typeface="Cambria Math" panose="02040503050406030204" pitchFamily="18" charset="0"/>
                            </a:rPr>
                            <m:t>𝒌</m:t>
                          </m:r>
                        </m:sub>
                      </m:sSub>
                      <m:r>
                        <a:rPr lang="en-US" b="1" i="1">
                          <a:latin typeface="Cambria Math" panose="02040503050406030204" pitchFamily="18" charset="0"/>
                        </a:rPr>
                        <m:t>= </m:t>
                      </m:r>
                      <m:sSub>
                        <m:sSubPr>
                          <m:ctrlPr>
                            <a:rPr lang="en-US" b="1" i="1">
                              <a:latin typeface="Cambria Math"/>
                            </a:rPr>
                          </m:ctrlPr>
                        </m:sSubPr>
                        <m:e>
                          <m:r>
                            <a:rPr lang="en-US" b="1" i="1">
                              <a:latin typeface="Cambria Math" panose="02040503050406030204" pitchFamily="18" charset="0"/>
                              <a:ea typeface="Cambria Math" panose="02040503050406030204" pitchFamily="18" charset="0"/>
                            </a:rPr>
                            <m:t>𝝁</m:t>
                          </m:r>
                        </m:e>
                        <m:sub>
                          <m:r>
                            <a:rPr lang="en-US" b="1" i="1">
                              <a:latin typeface="Cambria Math" panose="02040503050406030204" pitchFamily="18" charset="0"/>
                            </a:rPr>
                            <m:t>𝒌</m:t>
                          </m:r>
                        </m:sub>
                      </m:sSub>
                      <m:r>
                        <a:rPr lang="en-US" b="1" i="1">
                          <a:latin typeface="Cambria Math" panose="02040503050406030204" pitchFamily="18" charset="0"/>
                        </a:rPr>
                        <m:t> </m:t>
                      </m:r>
                      <m:r>
                        <a:rPr lang="en-US" b="1" i="1">
                          <a:latin typeface="Cambria Math" panose="02040503050406030204" pitchFamily="18" charset="0"/>
                        </a:rPr>
                        <m:t>𝑵</m:t>
                      </m:r>
                      <m:r>
                        <a:rPr lang="en-US" b="1" i="1">
                          <a:latin typeface="Cambria Math" panose="02040503050406030204" pitchFamily="18" charset="0"/>
                        </a:rPr>
                        <m:t> </m:t>
                      </m:r>
                    </m:oMath>
                  </m:oMathPara>
                </a14:m>
                <a:endParaRPr lang="en-US" b="1" dirty="0"/>
              </a:p>
              <a:p>
                <a:pPr marL="0" indent="0">
                  <a:buNone/>
                </a:pPr>
                <a:r>
                  <a:rPr lang="en-US" b="1" dirty="0" err="1"/>
                  <a:t>Dengan</a:t>
                </a:r>
                <a:r>
                  <a:rPr lang="en-US" b="1" dirty="0"/>
                  <a:t> </a:t>
                </a:r>
                <a14:m>
                  <m:oMath xmlns:m="http://schemas.openxmlformats.org/officeDocument/2006/math">
                    <m:r>
                      <a:rPr lang="en-US" b="1" i="1">
                        <a:latin typeface="Cambria Math" panose="02040503050406030204" pitchFamily="18" charset="0"/>
                      </a:rPr>
                      <m:t>𝐍</m:t>
                    </m:r>
                    <m:r>
                      <a:rPr lang="en-US" b="1">
                        <a:latin typeface="Cambria Math" panose="02040503050406030204" pitchFamily="18" charset="0"/>
                      </a:rPr>
                      <m:t>= </m:t>
                    </m:r>
                    <m:r>
                      <a:rPr lang="en-US" b="1" i="1">
                        <a:latin typeface="Cambria Math" panose="02040503050406030204" pitchFamily="18" charset="0"/>
                      </a:rPr>
                      <m:t>𝒎</m:t>
                    </m:r>
                    <m:r>
                      <a:rPr lang="en-US" b="1" i="1">
                        <a:latin typeface="Cambria Math" panose="02040503050406030204" pitchFamily="18" charset="0"/>
                      </a:rPr>
                      <m:t> </m:t>
                    </m:r>
                    <m:r>
                      <a:rPr lang="en-US" b="1" i="1">
                        <a:latin typeface="Cambria Math" panose="02040503050406030204" pitchFamily="18" charset="0"/>
                      </a:rPr>
                      <m:t>𝒈</m:t>
                    </m:r>
                    <m:func>
                      <m:funcPr>
                        <m:ctrlPr>
                          <a:rPr lang="en-US" b="1" i="1">
                            <a:latin typeface="Cambria Math"/>
                          </a:rPr>
                        </m:ctrlPr>
                      </m:funcPr>
                      <m:fName>
                        <m:r>
                          <a:rPr lang="en-US" b="1" i="1">
                            <a:latin typeface="Cambria Math" panose="02040503050406030204" pitchFamily="18" charset="0"/>
                          </a:rPr>
                          <m:t>𝒄𝒐𝒔</m:t>
                        </m:r>
                      </m:fName>
                      <m:e>
                        <m:r>
                          <a:rPr lang="en-US" b="1" i="1">
                            <a:latin typeface="Cambria Math" panose="02040503050406030204" pitchFamily="18" charset="0"/>
                            <a:ea typeface="Cambria Math" panose="02040503050406030204" pitchFamily="18" charset="0"/>
                          </a:rPr>
                          <m:t>𝜽</m:t>
                        </m:r>
                      </m:e>
                    </m:func>
                  </m:oMath>
                </a14:m>
                <a:endParaRPr lang="en-US" b="1" dirty="0"/>
              </a:p>
              <a:p>
                <a:pPr marL="0" indent="0">
                  <a:buNone/>
                </a:pPr>
                <a:r>
                  <a:rPr lang="en-US" b="1" dirty="0"/>
                  <a:t>Dan </a:t>
                </a:r>
                <a14:m>
                  <m:oMath xmlns:m="http://schemas.openxmlformats.org/officeDocument/2006/math">
                    <m:r>
                      <a:rPr lang="en-US" b="1" i="1">
                        <a:latin typeface="Cambria Math" panose="02040503050406030204" pitchFamily="18" charset="0"/>
                      </a:rPr>
                      <m:t>𝒂</m:t>
                    </m:r>
                    <m:r>
                      <a:rPr lang="en-US" b="1" i="1">
                        <a:latin typeface="Cambria Math" panose="02040503050406030204" pitchFamily="18" charset="0"/>
                      </a:rPr>
                      <m:t>=(</m:t>
                    </m:r>
                    <m:r>
                      <a:rPr lang="en-US" b="1" i="1">
                        <a:latin typeface="Cambria Math" panose="02040503050406030204" pitchFamily="18" charset="0"/>
                      </a:rPr>
                      <m:t>𝒎</m:t>
                    </m:r>
                    <m:r>
                      <a:rPr lang="en-US" b="1" i="1">
                        <a:latin typeface="Cambria Math" panose="02040503050406030204" pitchFamily="18" charset="0"/>
                      </a:rPr>
                      <m:t> </m:t>
                    </m:r>
                    <m:r>
                      <a:rPr lang="en-US" b="1" i="1">
                        <a:latin typeface="Cambria Math" panose="02040503050406030204" pitchFamily="18" charset="0"/>
                      </a:rPr>
                      <m:t>𝒈</m:t>
                    </m:r>
                    <m:func>
                      <m:funcPr>
                        <m:ctrlPr>
                          <a:rPr lang="en-US" b="1" i="1">
                            <a:latin typeface="Cambria Math"/>
                          </a:rPr>
                        </m:ctrlPr>
                      </m:funcPr>
                      <m:fName>
                        <m:r>
                          <a:rPr lang="en-US" b="1" i="1">
                            <a:latin typeface="Cambria Math" panose="02040503050406030204" pitchFamily="18" charset="0"/>
                          </a:rPr>
                          <m:t>𝒔𝒊𝒏</m:t>
                        </m:r>
                      </m:fName>
                      <m:e>
                        <m:r>
                          <a:rPr lang="en-US" b="1" i="1">
                            <a:latin typeface="Cambria Math" panose="02040503050406030204" pitchFamily="18" charset="0"/>
                            <a:ea typeface="Cambria Math" panose="02040503050406030204" pitchFamily="18" charset="0"/>
                          </a:rPr>
                          <m:t>𝜽</m:t>
                        </m:r>
                        <m:r>
                          <a:rPr lang="en-US" b="1" i="1">
                            <a:latin typeface="Cambria Math" panose="02040503050406030204" pitchFamily="18" charset="0"/>
                            <a:ea typeface="Cambria Math" panose="02040503050406030204" pitchFamily="18" charset="0"/>
                          </a:rPr>
                          <m:t> −</m:t>
                        </m:r>
                        <m:sSub>
                          <m:sSubPr>
                            <m:ctrlPr>
                              <a:rPr lang="en-US" b="1" i="1">
                                <a:latin typeface="Cambria Math"/>
                              </a:rPr>
                            </m:ctrlPr>
                          </m:sSubPr>
                          <m:e>
                            <m:r>
                              <a:rPr lang="en-US" b="1" i="1">
                                <a:latin typeface="Cambria Math" panose="02040503050406030204" pitchFamily="18" charset="0"/>
                              </a:rPr>
                              <m:t>𝒇</m:t>
                            </m:r>
                          </m:e>
                          <m:sub>
                            <m:r>
                              <a:rPr lang="en-US" b="1" i="1">
                                <a:latin typeface="Cambria Math" panose="02040503050406030204" pitchFamily="18" charset="0"/>
                              </a:rPr>
                              <m:t>𝒌</m:t>
                            </m:r>
                          </m:sub>
                        </m:sSub>
                        <m:r>
                          <a:rPr lang="en-US" b="1" i="1">
                            <a:latin typeface="Cambria Math" panose="02040503050406030204" pitchFamily="18" charset="0"/>
                          </a:rPr>
                          <m:t>)/</m:t>
                        </m:r>
                        <m:r>
                          <a:rPr lang="en-US" b="1" i="1">
                            <a:latin typeface="Cambria Math" panose="02040503050406030204" pitchFamily="18" charset="0"/>
                          </a:rPr>
                          <m:t>𝒎</m:t>
                        </m:r>
                      </m:e>
                    </m:func>
                  </m:oMath>
                </a14:m>
                <a:endParaRPr lang="en-US" dirty="0" smtClean="0"/>
              </a:p>
              <a:p>
                <a:pPr marL="0" indent="0" algn="just">
                  <a:buNone/>
                </a:pPr>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961415" y="1464860"/>
                <a:ext cx="8915400" cy="5072418"/>
              </a:xfrm>
              <a:blipFill rotWithShape="0">
                <a:blip r:embed="rId2"/>
                <a:stretch>
                  <a:fillRect l="-616" t="-601" r="-547"/>
                </a:stretch>
              </a:blipFill>
            </p:spPr>
            <p:txBody>
              <a:bodyPr/>
              <a:lstStyle/>
              <a:p>
                <a:r>
                  <a:rPr lang="en-US">
                    <a:noFill/>
                  </a:rPr>
                  <a:t> </a:t>
                </a:r>
              </a:p>
            </p:txBody>
          </p:sp>
        </mc:Fallback>
      </mc:AlternateContent>
    </p:spTree>
    <p:extLst>
      <p:ext uri="{BB962C8B-B14F-4D97-AF65-F5344CB8AC3E}">
        <p14:creationId xmlns:p14="http://schemas.microsoft.com/office/powerpoint/2010/main" val="7938403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6638" y="569519"/>
            <a:ext cx="8911687" cy="1280890"/>
          </a:xfrm>
        </p:spPr>
        <p:txBody>
          <a:bodyPr/>
          <a:lstStyle/>
          <a:p>
            <a:r>
              <a:rPr lang="en-US" dirty="0" err="1" smtClean="0"/>
              <a:t>Tampilan</a:t>
            </a:r>
            <a:r>
              <a:rPr lang="en-US" dirty="0" smtClean="0"/>
              <a:t> GUI:</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1692322" y="1610436"/>
            <a:ext cx="9908275" cy="4926842"/>
          </a:xfrm>
          <a:prstGeom prst="rect">
            <a:avLst/>
          </a:prstGeom>
        </p:spPr>
      </p:pic>
    </p:spTree>
    <p:extLst>
      <p:ext uri="{BB962C8B-B14F-4D97-AF65-F5344CB8AC3E}">
        <p14:creationId xmlns:p14="http://schemas.microsoft.com/office/powerpoint/2010/main" val="28823100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6638" y="238560"/>
            <a:ext cx="8911687" cy="1280890"/>
          </a:xfrm>
        </p:spPr>
        <p:txBody>
          <a:bodyPr/>
          <a:lstStyle/>
          <a:p>
            <a:r>
              <a:rPr lang="en-US" dirty="0" err="1" smtClean="0"/>
              <a:t>Sintak</a:t>
            </a:r>
            <a:r>
              <a:rPr lang="en-US" dirty="0" smtClean="0"/>
              <a:t> </a:t>
            </a:r>
            <a:r>
              <a:rPr lang="en-US" dirty="0" err="1" smtClean="0"/>
              <a:t>tombol</a:t>
            </a:r>
            <a:r>
              <a:rPr lang="en-US" dirty="0" smtClean="0"/>
              <a:t> </a:t>
            </a:r>
            <a:r>
              <a:rPr lang="en-US" dirty="0" err="1" smtClean="0"/>
              <a:t>hitung</a:t>
            </a:r>
            <a:endParaRPr lang="en-US" dirty="0"/>
          </a:p>
        </p:txBody>
      </p:sp>
      <p:sp>
        <p:nvSpPr>
          <p:cNvPr id="3" name="Content Placeholder 2"/>
          <p:cNvSpPr>
            <a:spLocks noGrp="1"/>
          </p:cNvSpPr>
          <p:nvPr>
            <p:ph idx="1"/>
          </p:nvPr>
        </p:nvSpPr>
        <p:spPr>
          <a:xfrm>
            <a:off x="1756699" y="897201"/>
            <a:ext cx="8915400" cy="3777622"/>
          </a:xfrm>
        </p:spPr>
        <p:txBody>
          <a:bodyPr>
            <a:noAutofit/>
          </a:bodyPr>
          <a:lstStyle/>
          <a:p>
            <a:pPr marL="0" indent="0">
              <a:buNone/>
            </a:pPr>
            <a:r>
              <a:rPr lang="en-US" b="1" dirty="0" err="1">
                <a:latin typeface="Times New Roman" panose="02020603050405020304" pitchFamily="18" charset="0"/>
                <a:cs typeface="Times New Roman" panose="02020603050405020304" pitchFamily="18" charset="0"/>
              </a:rPr>
              <a:t>Sintak</a:t>
            </a:r>
            <a:r>
              <a:rPr lang="en-US" b="1" dirty="0">
                <a:latin typeface="Times New Roman" panose="02020603050405020304" pitchFamily="18" charset="0"/>
                <a:cs typeface="Times New Roman" panose="02020603050405020304" pitchFamily="18" charset="0"/>
              </a:rPr>
              <a:t> MATLAB </a:t>
            </a:r>
            <a:r>
              <a:rPr lang="en-US" b="1" dirty="0" err="1">
                <a:latin typeface="Times New Roman" panose="02020603050405020304" pitchFamily="18" charset="0"/>
                <a:cs typeface="Times New Roman" panose="02020603050405020304" pitchFamily="18" charset="0"/>
              </a:rPr>
              <a:t>pada</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tombol</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hitung</a:t>
            </a:r>
            <a:r>
              <a:rPr lang="en-US" b="1"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en-US" b="1" dirty="0">
                <a:latin typeface="Times New Roman" panose="02020603050405020304" pitchFamily="18" charset="0"/>
                <a:cs typeface="Times New Roman" panose="02020603050405020304" pitchFamily="18" charset="0"/>
              </a:rPr>
              <a:t>%</a:t>
            </a:r>
            <a:r>
              <a:rPr lang="en-US" b="1" dirty="0" err="1">
                <a:latin typeface="Times New Roman" panose="02020603050405020304" pitchFamily="18" charset="0"/>
                <a:cs typeface="Times New Roman" panose="02020603050405020304" pitchFamily="18" charset="0"/>
              </a:rPr>
              <a:t>mengambil</a:t>
            </a:r>
            <a:r>
              <a:rPr lang="en-US" b="1" dirty="0">
                <a:latin typeface="Times New Roman" panose="02020603050405020304" pitchFamily="18" charset="0"/>
                <a:cs typeface="Times New Roman" panose="02020603050405020304" pitchFamily="18" charset="0"/>
              </a:rPr>
              <a:t> input</a:t>
            </a:r>
          </a:p>
          <a:p>
            <a:pPr marL="0" indent="0">
              <a:buNone/>
            </a:pPr>
            <a:r>
              <a:rPr lang="en-US" dirty="0">
                <a:latin typeface="Times New Roman" panose="02020603050405020304" pitchFamily="18" charset="0"/>
                <a:cs typeface="Times New Roman" panose="02020603050405020304" pitchFamily="18" charset="0"/>
              </a:rPr>
              <a:t>m=str2double(get(handles.edit1,'string'));</a:t>
            </a:r>
          </a:p>
          <a:p>
            <a:pPr marL="0" indent="0">
              <a:buNone/>
            </a:pPr>
            <a:r>
              <a:rPr lang="en-US" dirty="0" err="1" smtClean="0">
                <a:latin typeface="Times New Roman" panose="02020603050405020304" pitchFamily="18" charset="0"/>
                <a:cs typeface="Times New Roman" panose="02020603050405020304" pitchFamily="18" charset="0"/>
              </a:rPr>
              <a:t>miu</a:t>
            </a:r>
            <a:r>
              <a:rPr lang="en-US" dirty="0" smtClean="0">
                <a:latin typeface="Times New Roman" panose="02020603050405020304" pitchFamily="18" charset="0"/>
                <a:cs typeface="Times New Roman" panose="02020603050405020304" pitchFamily="18" charset="0"/>
              </a:rPr>
              <a:t>=str2double(get(handles.edit2</a:t>
            </a:r>
            <a:r>
              <a:rPr lang="en-US" dirty="0">
                <a:latin typeface="Times New Roman" panose="02020603050405020304" pitchFamily="18" charset="0"/>
                <a:cs typeface="Times New Roman" panose="02020603050405020304" pitchFamily="18" charset="0"/>
              </a:rPr>
              <a:t>,'string'));</a:t>
            </a:r>
          </a:p>
          <a:p>
            <a:pPr marL="0" indent="0">
              <a:spcAft>
                <a:spcPts val="600"/>
              </a:spcAft>
              <a:buNone/>
            </a:pPr>
            <a:r>
              <a:rPr lang="en-US" dirty="0" err="1">
                <a:latin typeface="Times New Roman" panose="02020603050405020304" pitchFamily="18" charset="0"/>
                <a:cs typeface="Times New Roman" panose="02020603050405020304" pitchFamily="18" charset="0"/>
              </a:rPr>
              <a:t>sudut</a:t>
            </a:r>
            <a:r>
              <a:rPr lang="en-US" dirty="0">
                <a:latin typeface="Times New Roman" panose="02020603050405020304" pitchFamily="18" charset="0"/>
                <a:cs typeface="Times New Roman" panose="02020603050405020304" pitchFamily="18" charset="0"/>
              </a:rPr>
              <a:t>=str2double(get(handles.edit3,'string</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en-US" b="1" dirty="0">
                <a:latin typeface="Times New Roman" panose="02020603050405020304" pitchFamily="18" charset="0"/>
                <a:cs typeface="Times New Roman" panose="02020603050405020304" pitchFamily="18" charset="0"/>
              </a:rPr>
              <a:t>%</a:t>
            </a:r>
            <a:r>
              <a:rPr lang="en-US" b="1" dirty="0" err="1">
                <a:latin typeface="Times New Roman" panose="02020603050405020304" pitchFamily="18" charset="0"/>
                <a:cs typeface="Times New Roman" panose="02020603050405020304" pitchFamily="18" charset="0"/>
              </a:rPr>
              <a:t>mengolah</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inputan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sesuai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dengan</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rumus</a:t>
            </a:r>
            <a:r>
              <a:rPr lang="en-US" b="1" dirty="0">
                <a:latin typeface="Times New Roman" panose="02020603050405020304" pitchFamily="18" charset="0"/>
                <a:cs typeface="Times New Roman" panose="02020603050405020304" pitchFamily="18" charset="0"/>
              </a:rPr>
              <a:t> yang </a:t>
            </a:r>
            <a:r>
              <a:rPr lang="en-US" b="1" dirty="0" err="1">
                <a:latin typeface="Times New Roman" panose="02020603050405020304" pitchFamily="18" charset="0"/>
                <a:cs typeface="Times New Roman" panose="02020603050405020304" pitchFamily="18" charset="0"/>
              </a:rPr>
              <a:t>digunakan</a:t>
            </a:r>
            <a:endParaRPr lang="en-US" b="1"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g=10;</a:t>
            </a:r>
          </a:p>
          <a:p>
            <a:pPr marL="0" indent="0">
              <a:buNone/>
            </a:pPr>
            <a:r>
              <a:rPr lang="en-US" dirty="0">
                <a:latin typeface="Times New Roman" panose="02020603050405020304" pitchFamily="18" charset="0"/>
                <a:cs typeface="Times New Roman" panose="02020603050405020304" pitchFamily="18" charset="0"/>
              </a:rPr>
              <a:t>N = m*g*</a:t>
            </a:r>
            <a:r>
              <a:rPr lang="en-US" dirty="0" err="1">
                <a:latin typeface="Times New Roman" panose="02020603050405020304" pitchFamily="18" charset="0"/>
                <a:cs typeface="Times New Roman" panose="02020603050405020304" pitchFamily="18" charset="0"/>
              </a:rPr>
              <a:t>cosd</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sudut</a:t>
            </a:r>
            <a:r>
              <a:rPr lang="en-US" dirty="0">
                <a:latin typeface="Times New Roman" panose="02020603050405020304" pitchFamily="18" charset="0"/>
                <a:cs typeface="Times New Roman" panose="02020603050405020304" pitchFamily="18" charset="0"/>
              </a:rPr>
              <a:t>);</a:t>
            </a:r>
          </a:p>
          <a:p>
            <a:pPr marL="0" indent="0">
              <a:buNone/>
            </a:pPr>
            <a:r>
              <a:rPr lang="en-US" dirty="0" err="1">
                <a:latin typeface="Times New Roman" panose="02020603050405020304" pitchFamily="18" charset="0"/>
                <a:cs typeface="Times New Roman" panose="02020603050405020304" pitchFamily="18" charset="0"/>
              </a:rPr>
              <a:t>fk</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miu</a:t>
            </a:r>
            <a:r>
              <a:rPr lang="en-US" dirty="0">
                <a:latin typeface="Times New Roman" panose="02020603050405020304" pitchFamily="18" charset="0"/>
                <a:cs typeface="Times New Roman" panose="02020603050405020304" pitchFamily="18" charset="0"/>
              </a:rPr>
              <a:t>*N;</a:t>
            </a:r>
          </a:p>
          <a:p>
            <a:pPr marL="0" indent="0">
              <a:spcAft>
                <a:spcPts val="600"/>
              </a:spcAft>
              <a:buNone/>
            </a:pPr>
            <a:r>
              <a:rPr lang="en-US" dirty="0">
                <a:latin typeface="Times New Roman" panose="02020603050405020304" pitchFamily="18" charset="0"/>
                <a:cs typeface="Times New Roman" panose="02020603050405020304" pitchFamily="18" charset="0"/>
              </a:rPr>
              <a:t>a = (m*g*</a:t>
            </a:r>
            <a:r>
              <a:rPr lang="en-US" dirty="0" err="1">
                <a:latin typeface="Times New Roman" panose="02020603050405020304" pitchFamily="18" charset="0"/>
                <a:cs typeface="Times New Roman" panose="02020603050405020304" pitchFamily="18" charset="0"/>
              </a:rPr>
              <a:t>sind</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sudut</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fk</a:t>
            </a:r>
            <a:r>
              <a:rPr lang="en-US" dirty="0">
                <a:latin typeface="Times New Roman" panose="02020603050405020304" pitchFamily="18" charset="0"/>
                <a:cs typeface="Times New Roman" panose="02020603050405020304" pitchFamily="18" charset="0"/>
              </a:rPr>
              <a:t>)/m</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buNone/>
            </a:pPr>
            <a:r>
              <a:rPr lang="en-US" b="1" dirty="0">
                <a:latin typeface="Times New Roman" panose="02020603050405020304" pitchFamily="18" charset="0"/>
                <a:cs typeface="Times New Roman" panose="02020603050405020304" pitchFamily="18" charset="0"/>
              </a:rPr>
              <a:t>%</a:t>
            </a:r>
            <a:r>
              <a:rPr lang="en-US" b="1" dirty="0" err="1">
                <a:latin typeface="Times New Roman" panose="02020603050405020304" pitchFamily="18" charset="0"/>
                <a:cs typeface="Times New Roman" panose="02020603050405020304" pitchFamily="18" charset="0"/>
              </a:rPr>
              <a:t>menampilkan</a:t>
            </a:r>
            <a:r>
              <a:rPr lang="en-US" b="1" dirty="0">
                <a:latin typeface="Times New Roman" panose="02020603050405020304" pitchFamily="18" charset="0"/>
                <a:cs typeface="Times New Roman" panose="02020603050405020304" pitchFamily="18" charset="0"/>
              </a:rPr>
              <a:t> output</a:t>
            </a:r>
          </a:p>
          <a:p>
            <a:pPr marL="0" indent="0">
              <a:buNone/>
            </a:pPr>
            <a:r>
              <a:rPr lang="en-US" dirty="0">
                <a:latin typeface="Times New Roman" panose="02020603050405020304" pitchFamily="18" charset="0"/>
                <a:cs typeface="Times New Roman" panose="02020603050405020304" pitchFamily="18" charset="0"/>
              </a:rPr>
              <a:t>set(handles.edit4,’string’,fk);</a:t>
            </a:r>
          </a:p>
          <a:p>
            <a:pPr marL="0" indent="0">
              <a:buNone/>
            </a:pPr>
            <a:r>
              <a:rPr lang="en-US" dirty="0" smtClean="0">
                <a:latin typeface="Times New Roman" panose="02020603050405020304" pitchFamily="18" charset="0"/>
                <a:cs typeface="Times New Roman" panose="02020603050405020304" pitchFamily="18" charset="0"/>
              </a:rPr>
              <a:t>set(handles.edit5,</a:t>
            </a:r>
            <a:r>
              <a:rPr lang="en-US" dirty="0">
                <a:latin typeface="Times New Roman" panose="02020603050405020304" pitchFamily="18" charset="0"/>
                <a:cs typeface="Times New Roman" panose="02020603050405020304" pitchFamily="18" charset="0"/>
              </a:rPr>
              <a:t>’string’,a);</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22809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5845" y="260307"/>
            <a:ext cx="8911687" cy="1280890"/>
          </a:xfrm>
        </p:spPr>
        <p:txBody>
          <a:bodyPr/>
          <a:lstStyle/>
          <a:p>
            <a:r>
              <a:rPr lang="en-US" dirty="0" smtClean="0"/>
              <a:t>TUGAS</a:t>
            </a:r>
            <a:endParaRPr lang="en-US" dirty="0"/>
          </a:p>
        </p:txBody>
      </p:sp>
      <p:pic>
        <p:nvPicPr>
          <p:cNvPr id="5" name="Picture 4" descr="Screen Clippi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9242" y="919702"/>
            <a:ext cx="6739739" cy="5948975"/>
          </a:xfrm>
          <a:prstGeom prst="rect">
            <a:avLst/>
          </a:prstGeom>
        </p:spPr>
      </p:pic>
    </p:spTree>
    <p:extLst>
      <p:ext uri="{BB962C8B-B14F-4D97-AF65-F5344CB8AC3E}">
        <p14:creationId xmlns:p14="http://schemas.microsoft.com/office/powerpoint/2010/main" val="39037848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059" y="569519"/>
            <a:ext cx="8911687" cy="1280890"/>
          </a:xfrm>
        </p:spPr>
        <p:txBody>
          <a:bodyPr>
            <a:normAutofit/>
          </a:bodyPr>
          <a:lstStyle/>
          <a:p>
            <a:r>
              <a:rPr lang="en-US" sz="4400" dirty="0" smtClean="0"/>
              <a:t>A. </a:t>
            </a:r>
            <a:r>
              <a:rPr lang="en-US" sz="4400" dirty="0" err="1" smtClean="0"/>
              <a:t>Pendahuluan</a:t>
            </a:r>
            <a:endParaRPr lang="en-US" sz="4400" dirty="0"/>
          </a:p>
        </p:txBody>
      </p:sp>
      <p:sp>
        <p:nvSpPr>
          <p:cNvPr id="3" name="Content Placeholder 2"/>
          <p:cNvSpPr>
            <a:spLocks noGrp="1"/>
          </p:cNvSpPr>
          <p:nvPr>
            <p:ph idx="1"/>
          </p:nvPr>
        </p:nvSpPr>
        <p:spPr>
          <a:xfrm>
            <a:off x="1770346" y="1464859"/>
            <a:ext cx="8915400" cy="5113361"/>
          </a:xfrm>
        </p:spPr>
        <p:txBody>
          <a:bodyPr>
            <a:normAutofit fontScale="92500" lnSpcReduction="10000"/>
          </a:bodyPr>
          <a:lstStyle/>
          <a:p>
            <a:pPr marL="0" indent="0" algn="just">
              <a:buNone/>
            </a:pPr>
            <a:r>
              <a:rPr lang="id-ID" sz="2400" b="1" dirty="0"/>
              <a:t>Gerak adalah perubahan suatu posisi benda dari suatu tempat ke tempat yang lain. Gerak dalam fisika dapat ditinjau dari yang menyebabkan gerak (dinamika) dan tanpa meninjau yang menyebabkan gerak (kinematika), serta gabungan keduanya yang disebut mekanika. </a:t>
            </a:r>
            <a:r>
              <a:rPr lang="id-ID" sz="2400" b="1" u="sng" dirty="0"/>
              <a:t>Dasar-dasar pada ilmu mekanika adalah Hukum Newton (1645 – 1727), dimana yang dipelajari adalah penyebab perubahan posisi suatu benda yaitu gaya (</a:t>
            </a:r>
            <a:r>
              <a:rPr lang="id-ID" sz="2400" b="1" i="1" u="sng" dirty="0"/>
              <a:t>Force</a:t>
            </a:r>
            <a:r>
              <a:rPr lang="id-ID" sz="2400" b="1" u="sng" dirty="0" smtClean="0"/>
              <a:t>).</a:t>
            </a:r>
            <a:endParaRPr lang="en-US" sz="2400" b="1" u="sng" dirty="0" smtClean="0"/>
          </a:p>
          <a:p>
            <a:pPr marL="0" indent="0" algn="just">
              <a:buNone/>
            </a:pPr>
            <a:endParaRPr lang="en-US" sz="2400" b="1" u="sng" dirty="0"/>
          </a:p>
          <a:p>
            <a:pPr marL="0" indent="0" algn="just">
              <a:buNone/>
            </a:pPr>
            <a:endParaRPr lang="en-US" sz="2400" b="1" u="sng" dirty="0" smtClean="0"/>
          </a:p>
          <a:p>
            <a:pPr marL="0" indent="0" algn="just">
              <a:buNone/>
            </a:pPr>
            <a:r>
              <a:rPr lang="en-US" sz="2400" b="1" dirty="0" err="1" smtClean="0"/>
              <a:t>Hk</a:t>
            </a:r>
            <a:r>
              <a:rPr lang="en-US" sz="2400" b="1" dirty="0" smtClean="0"/>
              <a:t> Newton </a:t>
            </a:r>
            <a:r>
              <a:rPr lang="en-US" sz="2400" b="1" dirty="0" err="1" smtClean="0"/>
              <a:t>dibagi</a:t>
            </a:r>
            <a:r>
              <a:rPr lang="en-US" sz="2400" b="1" dirty="0" smtClean="0"/>
              <a:t> </a:t>
            </a:r>
            <a:r>
              <a:rPr lang="en-US" sz="2400" b="1" dirty="0" err="1" smtClean="0"/>
              <a:t>menjadi</a:t>
            </a:r>
            <a:r>
              <a:rPr lang="en-US" sz="2400" b="1" dirty="0" smtClean="0"/>
              <a:t> </a:t>
            </a:r>
            <a:r>
              <a:rPr lang="en-US" sz="2400" b="1" dirty="0" err="1" smtClean="0"/>
              <a:t>tiga</a:t>
            </a:r>
            <a:r>
              <a:rPr lang="en-US" sz="2400" b="1" dirty="0" smtClean="0"/>
              <a:t> </a:t>
            </a:r>
            <a:r>
              <a:rPr lang="en-US" sz="2400" b="1" dirty="0" err="1" smtClean="0"/>
              <a:t>bagian</a:t>
            </a:r>
            <a:r>
              <a:rPr lang="en-US" sz="2400" b="1" dirty="0" smtClean="0"/>
              <a:t>:</a:t>
            </a:r>
          </a:p>
          <a:p>
            <a:pPr marL="0" indent="0" algn="just">
              <a:buNone/>
            </a:pPr>
            <a:r>
              <a:rPr lang="en-US" sz="2400" b="1" dirty="0" err="1" smtClean="0"/>
              <a:t>Hk</a:t>
            </a:r>
            <a:r>
              <a:rPr lang="en-US" sz="2400" b="1" dirty="0" smtClean="0"/>
              <a:t> </a:t>
            </a:r>
            <a:r>
              <a:rPr lang="en-US" sz="2400" b="1" dirty="0" err="1" smtClean="0"/>
              <a:t>Pertama</a:t>
            </a:r>
            <a:r>
              <a:rPr lang="en-US" sz="2400" b="1" dirty="0" smtClean="0"/>
              <a:t> Newton (</a:t>
            </a:r>
            <a:r>
              <a:rPr lang="en-US" sz="2400" b="1" dirty="0" err="1" smtClean="0"/>
              <a:t>Kelembaman-Kesetimbangan</a:t>
            </a:r>
            <a:r>
              <a:rPr lang="en-US" sz="2400" b="1" dirty="0" smtClean="0"/>
              <a:t>)</a:t>
            </a:r>
          </a:p>
          <a:p>
            <a:pPr marL="0" indent="0" algn="just">
              <a:buNone/>
            </a:pPr>
            <a:r>
              <a:rPr lang="en-US" sz="2400" b="1" dirty="0" err="1" smtClean="0"/>
              <a:t>Hk</a:t>
            </a:r>
            <a:r>
              <a:rPr lang="en-US" sz="2400" b="1" dirty="0" smtClean="0"/>
              <a:t> </a:t>
            </a:r>
            <a:r>
              <a:rPr lang="en-US" sz="2400" b="1" dirty="0" err="1" smtClean="0"/>
              <a:t>Kedua</a:t>
            </a:r>
            <a:r>
              <a:rPr lang="en-US" sz="2400" b="1" dirty="0" smtClean="0"/>
              <a:t> Newton </a:t>
            </a:r>
          </a:p>
          <a:p>
            <a:pPr marL="0" indent="0" algn="just">
              <a:buNone/>
            </a:pPr>
            <a:r>
              <a:rPr lang="en-US" sz="2400" b="1" dirty="0" err="1" smtClean="0"/>
              <a:t>Hk</a:t>
            </a:r>
            <a:r>
              <a:rPr lang="en-US" sz="2400" b="1" dirty="0" smtClean="0"/>
              <a:t> </a:t>
            </a:r>
            <a:r>
              <a:rPr lang="en-US" sz="2400" b="1" dirty="0" err="1" smtClean="0"/>
              <a:t>Ketiga</a:t>
            </a:r>
            <a:r>
              <a:rPr lang="en-US" sz="2400" b="1" dirty="0" smtClean="0"/>
              <a:t> Newton (</a:t>
            </a:r>
            <a:r>
              <a:rPr lang="en-US" sz="2400" b="1" dirty="0" err="1"/>
              <a:t>A</a:t>
            </a:r>
            <a:r>
              <a:rPr lang="en-US" sz="2400" b="1" dirty="0" err="1" smtClean="0"/>
              <a:t>ksi-reaksi</a:t>
            </a:r>
            <a:r>
              <a:rPr lang="en-US" sz="2400" b="1" dirty="0" smtClean="0"/>
              <a:t>)</a:t>
            </a:r>
            <a:endParaRPr lang="en-US" sz="2400" b="1" dirty="0"/>
          </a:p>
        </p:txBody>
      </p:sp>
    </p:spTree>
    <p:extLst>
      <p:ext uri="{BB962C8B-B14F-4D97-AF65-F5344CB8AC3E}">
        <p14:creationId xmlns:p14="http://schemas.microsoft.com/office/powerpoint/2010/main" val="1432219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5695" y="624110"/>
            <a:ext cx="8911687" cy="1280890"/>
          </a:xfrm>
        </p:spPr>
        <p:txBody>
          <a:bodyPr>
            <a:normAutofit fontScale="90000"/>
          </a:bodyPr>
          <a:lstStyle/>
          <a:p>
            <a:pPr lvl="0"/>
            <a:r>
              <a:rPr lang="id-ID" b="1" dirty="0"/>
              <a:t>Hukum Pertama Newton (</a:t>
            </a:r>
            <a:r>
              <a:rPr lang="id-ID" b="1" dirty="0" smtClean="0"/>
              <a:t>Kelembama</a:t>
            </a:r>
            <a:r>
              <a:rPr lang="en-US" b="1" dirty="0" smtClean="0"/>
              <a:t>n</a:t>
            </a:r>
            <a:r>
              <a:rPr lang="id-ID" b="1" dirty="0" smtClean="0"/>
              <a:t>)</a:t>
            </a:r>
            <a:r>
              <a:rPr lang="en-US" dirty="0"/>
              <a:t/>
            </a:r>
            <a:br>
              <a:rPr lang="en-US" dirty="0"/>
            </a:b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555695" y="1264555"/>
                <a:ext cx="10144151" cy="3525809"/>
              </a:xfrm>
            </p:spPr>
            <p:txBody>
              <a:bodyPr>
                <a:normAutofit lnSpcReduction="10000"/>
              </a:bodyPr>
              <a:lstStyle/>
              <a:p>
                <a:pPr marL="0" indent="0" algn="just">
                  <a:buNone/>
                </a:pPr>
                <a:r>
                  <a:rPr lang="id-ID" sz="1400" b="1" dirty="0"/>
                  <a:t>“Apabila sebuah benda dalam keadaan diam atau bergerak dengan kecepatan yang tetap, maka resultan gaya-gaya yang bekerja pada benda tersebut sama dengan nol”. Dirumuskan </a:t>
                </a:r>
                <a:endParaRPr lang="en-US" sz="1400" b="1" dirty="0"/>
              </a:p>
              <a:p>
                <a:pPr marL="0" indent="0" algn="just">
                  <a:buNone/>
                </a:pPr>
                <a14:m>
                  <m:oMathPara xmlns:m="http://schemas.openxmlformats.org/officeDocument/2006/math">
                    <m:oMathParaPr>
                      <m:jc m:val="centerGroup"/>
                    </m:oMathParaPr>
                    <m:oMath xmlns:m="http://schemas.openxmlformats.org/officeDocument/2006/math">
                      <m:nary>
                        <m:naryPr>
                          <m:chr m:val="∑"/>
                          <m:limLoc m:val="undOvr"/>
                          <m:subHide m:val="on"/>
                          <m:supHide m:val="on"/>
                          <m:ctrlPr>
                            <a:rPr lang="en-US" sz="1400" b="1" i="1">
                              <a:latin typeface="Cambria Math"/>
                            </a:rPr>
                          </m:ctrlPr>
                        </m:naryPr>
                        <m:sub/>
                        <m:sup/>
                        <m:e>
                          <m:r>
                            <a:rPr lang="id-ID" sz="1400" b="1" i="1">
                              <a:latin typeface="Cambria Math"/>
                            </a:rPr>
                            <m:t>𝑭</m:t>
                          </m:r>
                        </m:e>
                      </m:nary>
                      <m:r>
                        <a:rPr lang="id-ID" sz="1400" b="1" i="1">
                          <a:latin typeface="Cambria Math"/>
                        </a:rPr>
                        <m:t>=</m:t>
                      </m:r>
                      <m:r>
                        <a:rPr lang="id-ID" sz="1400" b="1" i="1">
                          <a:latin typeface="Cambria Math"/>
                        </a:rPr>
                        <m:t>𝟎</m:t>
                      </m:r>
                    </m:oMath>
                  </m:oMathPara>
                </a14:m>
                <a:endParaRPr lang="en-US" sz="1400" b="1" dirty="0"/>
              </a:p>
              <a:p>
                <a:pPr marL="0" indent="0" algn="just">
                  <a:buNone/>
                </a:pPr>
                <a:r>
                  <a:rPr lang="id-ID" sz="1400" b="1" dirty="0"/>
                  <a:t>Pada hukum pertamanya ini Newton menjelaskan keadaan benda jika tidak dipengaruhi gaya. Menurut Newton benda dapat mempertahankan keadaan jika tidak dipengaruhi gaya. Mempertahankan keadaan berarti benda yang diam akan tetap diam dan benda yang bergerak dengan kecepatan yang tetap akan tetap bergerak dengan kecepatan yang tetap. Mempertahankan keadaan ini disebut dengan inersia atau lembam. Oleh karena itu Hukum I Newton ini dinamakan juga Hukum Inersia atau Hukum Kelembaman.</a:t>
                </a:r>
                <a:endParaRPr lang="en-US" sz="1400" b="1" dirty="0"/>
              </a:p>
              <a:p>
                <a:pPr marL="0" indent="0" algn="just">
                  <a:buNone/>
                </a:pPr>
                <a:r>
                  <a:rPr lang="id-ID" sz="1400" b="1" dirty="0"/>
                  <a:t>Maksud dari kelembamam sendiri adalah kecenderungan mempertahankan posisi awal benda. Contoh benda yang digelindingkan pada bidang miring yang bagian dasarnya datar dan licin, maka benda itu akan mempertahankan geraknya.</a:t>
                </a:r>
                <a:endParaRPr lang="en-US" sz="1400" b="1" dirty="0"/>
              </a:p>
              <a:p>
                <a:pPr marL="0" indent="0" algn="just">
                  <a:buNone/>
                </a:pPr>
                <a:r>
                  <a:rPr lang="id-ID" sz="1400" b="1" dirty="0"/>
                  <a:t>Sebagai ilustrasi lain jika sebuah bola digantungkan pada atap dinding </a:t>
                </a:r>
                <a:r>
                  <a:rPr lang="id-ID" sz="1400" b="1" dirty="0" smtClean="0"/>
                  <a:t>gamba, </a:t>
                </a:r>
                <a:r>
                  <a:rPr lang="id-ID" sz="1400" b="1" dirty="0"/>
                  <a:t>jika benda tersebut diam maka gaya-gaya yang bekerja pada benda tersebut = 0.</a:t>
                </a:r>
                <a:endParaRPr lang="en-US" sz="1400" b="1" dirty="0"/>
              </a:p>
              <a:p>
                <a:pPr marL="0" indent="0" algn="just">
                  <a:buNone/>
                </a:pPr>
                <a:endParaRPr lang="en-US" sz="14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555695" y="1264555"/>
                <a:ext cx="10144151" cy="3525809"/>
              </a:xfrm>
              <a:blipFill rotWithShape="0">
                <a:blip r:embed="rId2"/>
                <a:stretch>
                  <a:fillRect l="-180" t="-9326" r="-180"/>
                </a:stretch>
              </a:blipFill>
            </p:spPr>
            <p:txBody>
              <a:bodyPr/>
              <a:lstStyle/>
              <a:p>
                <a:r>
                  <a:rPr lang="en-US">
                    <a:noFill/>
                  </a:rPr>
                  <a:t> </a:t>
                </a:r>
              </a:p>
            </p:txBody>
          </p:sp>
        </mc:Fallback>
      </mc:AlternateContent>
      <p:pic>
        <p:nvPicPr>
          <p:cNvPr id="4" name="Picture 3"/>
          <p:cNvPicPr>
            <a:picLocks noChangeAspect="1"/>
          </p:cNvPicPr>
          <p:nvPr/>
        </p:nvPicPr>
        <p:blipFill>
          <a:blip r:embed="rId3"/>
          <a:stretch>
            <a:fillRect/>
          </a:stretch>
        </p:blipFill>
        <p:spPr>
          <a:xfrm>
            <a:off x="9161983" y="4692555"/>
            <a:ext cx="1838325" cy="1676400"/>
          </a:xfrm>
          <a:prstGeom prst="rect">
            <a:avLst/>
          </a:prstGeom>
        </p:spPr>
      </p:pic>
    </p:spTree>
    <p:extLst>
      <p:ext uri="{BB962C8B-B14F-4D97-AF65-F5344CB8AC3E}">
        <p14:creationId xmlns:p14="http://schemas.microsoft.com/office/powerpoint/2010/main" val="36055454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64878" y="296564"/>
            <a:ext cx="8911687" cy="1280890"/>
          </a:xfrm>
        </p:spPr>
        <p:txBody>
          <a:bodyPr/>
          <a:lstStyle/>
          <a:p>
            <a:r>
              <a:rPr lang="id-ID" b="1" dirty="0" smtClean="0"/>
              <a:t>Contoh</a:t>
            </a:r>
            <a:r>
              <a:rPr lang="en-US" b="1" dirty="0"/>
              <a:t> </a:t>
            </a:r>
            <a:r>
              <a:rPr lang="en-US" b="1" dirty="0" err="1" smtClean="0"/>
              <a:t>lainnnya</a:t>
            </a:r>
            <a:r>
              <a:rPr lang="en-US" b="1" dirty="0" smtClean="0"/>
              <a:t> </a:t>
            </a:r>
            <a:r>
              <a:rPr lang="en-US" b="1" dirty="0" err="1" smtClean="0"/>
              <a:t>untuk</a:t>
            </a:r>
            <a:r>
              <a:rPr lang="en-US" b="1" dirty="0" smtClean="0"/>
              <a:t> </a:t>
            </a:r>
            <a:r>
              <a:rPr lang="en-US" b="1" dirty="0" err="1" smtClean="0"/>
              <a:t>sistem</a:t>
            </a:r>
            <a:r>
              <a:rPr lang="en-US" b="1" dirty="0"/>
              <a:t> </a:t>
            </a:r>
            <a:r>
              <a:rPr lang="en-US" b="1" dirty="0" err="1" smtClean="0"/>
              <a:t>dalam</a:t>
            </a:r>
            <a:r>
              <a:rPr lang="en-US" b="1" dirty="0" smtClean="0"/>
              <a:t> </a:t>
            </a:r>
            <a:r>
              <a:rPr lang="en-US" b="1" dirty="0" err="1" smtClean="0"/>
              <a:t>keadaan</a:t>
            </a:r>
            <a:r>
              <a:rPr lang="en-US" b="1" dirty="0" smtClean="0"/>
              <a:t> </a:t>
            </a:r>
            <a:r>
              <a:rPr lang="en-US" b="1" dirty="0" err="1" smtClean="0"/>
              <a:t>setimbang</a:t>
            </a:r>
            <a:endParaRPr lang="en-US" b="1" dirty="0"/>
          </a:p>
        </p:txBody>
      </p:sp>
      <p:pic>
        <p:nvPicPr>
          <p:cNvPr id="4" name="Picture 3"/>
          <p:cNvPicPr>
            <a:picLocks noChangeAspect="1"/>
          </p:cNvPicPr>
          <p:nvPr/>
        </p:nvPicPr>
        <p:blipFill>
          <a:blip r:embed="rId2"/>
          <a:stretch>
            <a:fillRect/>
          </a:stretch>
        </p:blipFill>
        <p:spPr>
          <a:xfrm>
            <a:off x="1664877" y="1470332"/>
            <a:ext cx="7274407" cy="5124034"/>
          </a:xfrm>
          <a:prstGeom prst="rect">
            <a:avLst/>
          </a:prstGeom>
        </p:spPr>
      </p:pic>
    </p:spTree>
    <p:extLst>
      <p:ext uri="{BB962C8B-B14F-4D97-AF65-F5344CB8AC3E}">
        <p14:creationId xmlns:p14="http://schemas.microsoft.com/office/powerpoint/2010/main" val="889190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624085" y="713107"/>
            <a:ext cx="6369310" cy="4100146"/>
          </a:xfrm>
          <a:prstGeom prst="rect">
            <a:avLst/>
          </a:prstGeom>
        </p:spPr>
      </p:pic>
    </p:spTree>
    <p:extLst>
      <p:ext uri="{BB962C8B-B14F-4D97-AF65-F5344CB8AC3E}">
        <p14:creationId xmlns:p14="http://schemas.microsoft.com/office/powerpoint/2010/main" val="24446031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6638" y="651406"/>
            <a:ext cx="8911687" cy="1280890"/>
          </a:xfrm>
        </p:spPr>
        <p:txBody>
          <a:bodyPr/>
          <a:lstStyle/>
          <a:p>
            <a:pPr lvl="0"/>
            <a:r>
              <a:rPr lang="id-ID" b="1" dirty="0"/>
              <a:t>Hukum Kedua Newton</a:t>
            </a:r>
            <a:r>
              <a:rPr lang="en-US" dirty="0"/>
              <a:t/>
            </a:r>
            <a:br>
              <a:rPr lang="en-US" dirty="0"/>
            </a:b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596638" y="1437564"/>
                <a:ext cx="8915400" cy="3777622"/>
              </a:xfrm>
            </p:spPr>
            <p:txBody>
              <a:bodyPr>
                <a:normAutofit/>
              </a:bodyPr>
              <a:lstStyle/>
              <a:p>
                <a:pPr marL="0" indent="0" algn="just">
                  <a:buNone/>
                </a:pPr>
                <a:r>
                  <a:rPr lang="id-ID" sz="2400" b="1" dirty="0"/>
                  <a:t>Hukum kedua Newton menerangkan jika resultan gaya-gaya tidak sama dengan nol maka gaya sama dengan massa dikalikan percepatan. Sebuah benda dengan massa </a:t>
                </a:r>
                <a:r>
                  <a:rPr lang="id-ID" sz="2400" b="1" i="1" dirty="0"/>
                  <a:t>m</a:t>
                </a:r>
                <a:r>
                  <a:rPr lang="id-ID" sz="2400" b="1" dirty="0"/>
                  <a:t> mengalami resultan gaya sebesar </a:t>
                </a:r>
                <a:r>
                  <a:rPr lang="id-ID" sz="2400" b="1" i="1" dirty="0"/>
                  <a:t>F</a:t>
                </a:r>
                <a:r>
                  <a:rPr lang="id-ID" sz="2400" b="1" dirty="0"/>
                  <a:t> akan mengalami percepatan </a:t>
                </a:r>
                <a:r>
                  <a:rPr lang="id-ID" sz="2400" b="1" i="1" dirty="0"/>
                  <a:t>a</a:t>
                </a:r>
                <a:r>
                  <a:rPr lang="id-ID" sz="2400" b="1" dirty="0"/>
                  <a:t> yang arahnya sama dengan arah gaya, dan besarnya berbanding lurus dengan </a:t>
                </a:r>
                <a:r>
                  <a:rPr lang="id-ID" sz="2400" b="1" i="1" dirty="0"/>
                  <a:t>F</a:t>
                </a:r>
                <a:r>
                  <a:rPr lang="id-ID" sz="2400" b="1" dirty="0"/>
                  <a:t> dan berbanding terbalik terhadap </a:t>
                </a:r>
                <a:r>
                  <a:rPr lang="id-ID" sz="2400" b="1" i="1" dirty="0"/>
                  <a:t>m</a:t>
                </a:r>
                <a:r>
                  <a:rPr lang="id-ID" sz="2400" b="1" dirty="0"/>
                  <a:t>, secara sistematis ditulis</a:t>
                </a:r>
                <a:endParaRPr lang="en-US" sz="2400" b="1" dirty="0"/>
              </a:p>
              <a:p>
                <a:pPr marL="0" indent="0" algn="just">
                  <a:buNone/>
                </a:pPr>
                <a14:m>
                  <m:oMathPara xmlns:m="http://schemas.openxmlformats.org/officeDocument/2006/math">
                    <m:oMathParaPr>
                      <m:jc m:val="centerGroup"/>
                    </m:oMathParaPr>
                    <m:oMath xmlns:m="http://schemas.openxmlformats.org/officeDocument/2006/math">
                      <m:nary>
                        <m:naryPr>
                          <m:chr m:val="∑"/>
                          <m:limLoc m:val="undOvr"/>
                          <m:subHide m:val="on"/>
                          <m:supHide m:val="on"/>
                          <m:ctrlPr>
                            <a:rPr lang="en-US" sz="2400" b="1" i="1">
                              <a:latin typeface="Cambria Math"/>
                            </a:rPr>
                          </m:ctrlPr>
                        </m:naryPr>
                        <m:sub/>
                        <m:sup/>
                        <m:e>
                          <m:r>
                            <a:rPr lang="id-ID" sz="2400" b="1" i="1">
                              <a:latin typeface="Cambria Math"/>
                            </a:rPr>
                            <m:t>𝑭</m:t>
                          </m:r>
                        </m:e>
                      </m:nary>
                      <m:r>
                        <a:rPr lang="id-ID" sz="2400" b="1" i="1">
                          <a:latin typeface="Cambria Math"/>
                        </a:rPr>
                        <m:t>=</m:t>
                      </m:r>
                      <m:r>
                        <a:rPr lang="id-ID" sz="2400" b="1" i="1">
                          <a:latin typeface="Cambria Math"/>
                        </a:rPr>
                        <m:t>𝒎</m:t>
                      </m:r>
                      <m:r>
                        <a:rPr lang="id-ID" sz="2400" b="1" i="1">
                          <a:latin typeface="Cambria Math"/>
                        </a:rPr>
                        <m:t>∙</m:t>
                      </m:r>
                      <m:r>
                        <a:rPr lang="id-ID" sz="2400" b="1" i="1">
                          <a:latin typeface="Cambria Math"/>
                        </a:rPr>
                        <m:t>𝒂</m:t>
                      </m:r>
                    </m:oMath>
                  </m:oMathPara>
                </a14:m>
                <a:endParaRPr lang="en-US" sz="2400" b="1" dirty="0"/>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596638" y="1437564"/>
                <a:ext cx="8915400" cy="3777622"/>
              </a:xfrm>
              <a:blipFill rotWithShape="0">
                <a:blip r:embed="rId2"/>
                <a:stretch>
                  <a:fillRect l="-1094" t="-1290" r="-1026"/>
                </a:stretch>
              </a:blipFill>
            </p:spPr>
            <p:txBody>
              <a:bodyPr/>
              <a:lstStyle/>
              <a:p>
                <a:r>
                  <a:rPr lang="en-US">
                    <a:noFill/>
                  </a:rPr>
                  <a:t> </a:t>
                </a:r>
              </a:p>
            </p:txBody>
          </p:sp>
        </mc:Fallback>
      </mc:AlternateContent>
    </p:spTree>
    <p:extLst>
      <p:ext uri="{BB962C8B-B14F-4D97-AF65-F5344CB8AC3E}">
        <p14:creationId xmlns:p14="http://schemas.microsoft.com/office/powerpoint/2010/main" val="22853774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Contoh</a:t>
            </a:r>
            <a:r>
              <a:rPr lang="en-US" dirty="0" smtClean="0"/>
              <a:t> 1</a:t>
            </a:r>
            <a:br>
              <a:rPr lang="en-US" dirty="0" smtClean="0"/>
            </a:br>
            <a:endParaRPr lang="en-US" dirty="0"/>
          </a:p>
        </p:txBody>
      </p:sp>
      <p:pic>
        <p:nvPicPr>
          <p:cNvPr id="6" name="Content Placeholder 5"/>
          <p:cNvPicPr>
            <a:picLocks noGrp="1" noChangeAspect="1"/>
          </p:cNvPicPr>
          <p:nvPr>
            <p:ph idx="1"/>
          </p:nvPr>
        </p:nvPicPr>
        <p:blipFill>
          <a:blip r:embed="rId2"/>
          <a:stretch>
            <a:fillRect/>
          </a:stretch>
        </p:blipFill>
        <p:spPr>
          <a:xfrm>
            <a:off x="1602541" y="1392072"/>
            <a:ext cx="8133976" cy="3472478"/>
          </a:xfrm>
          <a:prstGeom prst="rect">
            <a:avLst/>
          </a:prstGeom>
        </p:spPr>
      </p:pic>
    </p:spTree>
    <p:extLst>
      <p:ext uri="{BB962C8B-B14F-4D97-AF65-F5344CB8AC3E}">
        <p14:creationId xmlns:p14="http://schemas.microsoft.com/office/powerpoint/2010/main" val="8427893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Contoh</a:t>
            </a:r>
            <a:r>
              <a:rPr lang="en-US" dirty="0" smtClean="0"/>
              <a:t> 2</a:t>
            </a:r>
            <a:endParaRPr lang="en-US" dirty="0"/>
          </a:p>
        </p:txBody>
      </p:sp>
      <p:pic>
        <p:nvPicPr>
          <p:cNvPr id="4" name="Content Placeholder 3"/>
          <p:cNvPicPr>
            <a:picLocks noGrp="1" noChangeAspect="1"/>
          </p:cNvPicPr>
          <p:nvPr>
            <p:ph idx="1"/>
          </p:nvPr>
        </p:nvPicPr>
        <p:blipFill>
          <a:blip r:embed="rId2"/>
          <a:stretch>
            <a:fillRect/>
          </a:stretch>
        </p:blipFill>
        <p:spPr>
          <a:xfrm>
            <a:off x="2280483" y="1678675"/>
            <a:ext cx="9109972" cy="2507468"/>
          </a:xfrm>
          <a:prstGeom prst="rect">
            <a:avLst/>
          </a:prstGeom>
        </p:spPr>
      </p:pic>
    </p:spTree>
    <p:extLst>
      <p:ext uri="{BB962C8B-B14F-4D97-AF65-F5344CB8AC3E}">
        <p14:creationId xmlns:p14="http://schemas.microsoft.com/office/powerpoint/2010/main" val="2438718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83994" y="569519"/>
            <a:ext cx="8911687" cy="1280890"/>
          </a:xfrm>
        </p:spPr>
        <p:txBody>
          <a:bodyPr/>
          <a:lstStyle/>
          <a:p>
            <a:pPr lvl="0"/>
            <a:r>
              <a:rPr lang="id-ID" b="1" dirty="0"/>
              <a:t>Hukum Ketiga Newton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783994" y="1560394"/>
                <a:ext cx="8915400" cy="3777622"/>
              </a:xfrm>
            </p:spPr>
            <p:txBody>
              <a:bodyPr/>
              <a:lstStyle/>
              <a:p>
                <a:pPr marL="0" indent="0" algn="just">
                  <a:buNone/>
                </a:pPr>
                <a:r>
                  <a:rPr lang="id-ID" sz="2000" b="1" dirty="0"/>
                  <a:t>Gaya aksi dan reaksi dari dua benda memiliki besar yang sama, dengan arah yang berlawanan dalam satu garis. Artinya jika ada benda A yang memberi gaya sebesar F pada benda B, maka benda B akan memberi gaya sebesar – F kepada benda A. </a:t>
                </a:r>
                <a:endParaRPr lang="en-US" sz="2000" b="1" dirty="0"/>
              </a:p>
              <a:p>
                <a:pPr marL="0" indent="0" algn="just">
                  <a:buNone/>
                </a:pPr>
                <a:r>
                  <a:rPr lang="id-ID" sz="2000" b="1" dirty="0"/>
                  <a:t>F dan – F memiliki besar yang sama namun arahnya berbeda. Hukum ini terkenal dengan hukum aksi – reaksi, dengan F disebut aksi dan – F adalah reaksinya. Secara matematis</a:t>
                </a:r>
                <a:endParaRPr lang="en-US" sz="2000" b="1" dirty="0"/>
              </a:p>
              <a:p>
                <a:pPr marL="0" indent="0" algn="just">
                  <a:buNone/>
                </a:pPr>
                <a14:m>
                  <m:oMathPara xmlns:m="http://schemas.openxmlformats.org/officeDocument/2006/math">
                    <m:oMathParaPr>
                      <m:jc m:val="centerGroup"/>
                    </m:oMathParaPr>
                    <m:oMath xmlns:m="http://schemas.openxmlformats.org/officeDocument/2006/math">
                      <m:nary>
                        <m:naryPr>
                          <m:chr m:val="∑"/>
                          <m:limLoc m:val="undOvr"/>
                          <m:subHide m:val="on"/>
                          <m:supHide m:val="on"/>
                          <m:ctrlPr>
                            <a:rPr lang="en-US" sz="2000" b="1" i="1">
                              <a:latin typeface="Cambria Math"/>
                            </a:rPr>
                          </m:ctrlPr>
                        </m:naryPr>
                        <m:sub/>
                        <m:sup/>
                        <m:e>
                          <m:sSub>
                            <m:sSubPr>
                              <m:ctrlPr>
                                <a:rPr lang="en-US" sz="2000" b="1" i="1">
                                  <a:latin typeface="Cambria Math"/>
                                </a:rPr>
                              </m:ctrlPr>
                            </m:sSubPr>
                            <m:e>
                              <m:r>
                                <a:rPr lang="id-ID" sz="2000" b="1" i="1">
                                  <a:latin typeface="Cambria Math"/>
                                </a:rPr>
                                <m:t>𝑭</m:t>
                              </m:r>
                            </m:e>
                            <m:sub>
                              <m:r>
                                <a:rPr lang="id-ID" sz="2000" b="1" i="1">
                                  <a:latin typeface="Cambria Math"/>
                                </a:rPr>
                                <m:t>𝒂𝒌𝒔𝒊</m:t>
                              </m:r>
                            </m:sub>
                          </m:sSub>
                        </m:e>
                      </m:nary>
                      <m:r>
                        <a:rPr lang="id-ID" sz="2000" b="1" i="1">
                          <a:latin typeface="Cambria Math"/>
                        </a:rPr>
                        <m:t>=−</m:t>
                      </m:r>
                      <m:nary>
                        <m:naryPr>
                          <m:chr m:val="∑"/>
                          <m:limLoc m:val="undOvr"/>
                          <m:subHide m:val="on"/>
                          <m:supHide m:val="on"/>
                          <m:ctrlPr>
                            <a:rPr lang="en-US" sz="2000" b="1" i="1">
                              <a:latin typeface="Cambria Math"/>
                            </a:rPr>
                          </m:ctrlPr>
                        </m:naryPr>
                        <m:sub/>
                        <m:sup/>
                        <m:e>
                          <m:sSub>
                            <m:sSubPr>
                              <m:ctrlPr>
                                <a:rPr lang="en-US" sz="2000" b="1" i="1">
                                  <a:latin typeface="Cambria Math"/>
                                </a:rPr>
                              </m:ctrlPr>
                            </m:sSubPr>
                            <m:e>
                              <m:r>
                                <a:rPr lang="id-ID" sz="2000" b="1" i="1">
                                  <a:latin typeface="Cambria Math"/>
                                </a:rPr>
                                <m:t>𝑭</m:t>
                              </m:r>
                            </m:e>
                            <m:sub>
                              <m:r>
                                <a:rPr lang="id-ID" sz="2000" b="1" i="1">
                                  <a:latin typeface="Cambria Math"/>
                                </a:rPr>
                                <m:t>𝒓𝒆𝒂𝒌𝒔𝒊</m:t>
                              </m:r>
                            </m:sub>
                          </m:sSub>
                        </m:e>
                      </m:nary>
                    </m:oMath>
                  </m:oMathPara>
                </a14:m>
                <a:endParaRPr lang="en-US" b="1" dirty="0"/>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783994" y="1560394"/>
                <a:ext cx="8915400" cy="3777622"/>
              </a:xfrm>
              <a:blipFill rotWithShape="0">
                <a:blip r:embed="rId2"/>
                <a:stretch>
                  <a:fillRect l="-752" t="-968" r="-684"/>
                </a:stretch>
              </a:blipFill>
            </p:spPr>
            <p:txBody>
              <a:bodyPr/>
              <a:lstStyle/>
              <a:p>
                <a:r>
                  <a:rPr lang="en-US">
                    <a:noFill/>
                  </a:rPr>
                  <a:t> </a:t>
                </a:r>
              </a:p>
            </p:txBody>
          </p:sp>
        </mc:Fallback>
      </mc:AlternateContent>
    </p:spTree>
    <p:extLst>
      <p:ext uri="{BB962C8B-B14F-4D97-AF65-F5344CB8AC3E}">
        <p14:creationId xmlns:p14="http://schemas.microsoft.com/office/powerpoint/2010/main" val="1239775579"/>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81</TotalTime>
  <Words>801</Words>
  <Application>Microsoft Office PowerPoint</Application>
  <PresentationFormat>Custom</PresentationFormat>
  <Paragraphs>59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Wisp</vt:lpstr>
      <vt:lpstr>Hukum Newton</vt:lpstr>
      <vt:lpstr>A. Pendahuluan</vt:lpstr>
      <vt:lpstr>Hukum Pertama Newton (Kelembaman) </vt:lpstr>
      <vt:lpstr>Contoh lainnnya untuk sistem dalam keadaan setimbang</vt:lpstr>
      <vt:lpstr>PowerPoint Presentation</vt:lpstr>
      <vt:lpstr>Hukum Kedua Newton </vt:lpstr>
      <vt:lpstr>Contoh 1 </vt:lpstr>
      <vt:lpstr>Contoh 2</vt:lpstr>
      <vt:lpstr>Hukum Ketiga Newton</vt:lpstr>
      <vt:lpstr>B. GAYA GESEK </vt:lpstr>
      <vt:lpstr>Contoh soal 1 </vt:lpstr>
      <vt:lpstr>Contoh soal 2 </vt:lpstr>
      <vt:lpstr>Contoh MATLAB</vt:lpstr>
      <vt:lpstr>Tampilan GUI:</vt:lpstr>
      <vt:lpstr>Sintak tombol hitung</vt:lpstr>
      <vt:lpstr>TUGAS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Hukum Newton</dc:title>
  <dc:creator>alpi</dc:creator>
  <cp:lastModifiedBy>LENOVO</cp:lastModifiedBy>
  <cp:revision>17</cp:revision>
  <dcterms:created xsi:type="dcterms:W3CDTF">2020-07-29T13:56:48Z</dcterms:created>
  <dcterms:modified xsi:type="dcterms:W3CDTF">2020-08-03T12:21:25Z</dcterms:modified>
</cp:coreProperties>
</file>