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27"/>
  </p:notesMasterIdLst>
  <p:sldIdLst>
    <p:sldId id="256" r:id="rId5"/>
    <p:sldId id="257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59" r:id="rId15"/>
    <p:sldId id="272" r:id="rId16"/>
    <p:sldId id="274" r:id="rId17"/>
    <p:sldId id="275" r:id="rId18"/>
    <p:sldId id="276" r:id="rId19"/>
    <p:sldId id="273" r:id="rId20"/>
    <p:sldId id="277" r:id="rId21"/>
    <p:sldId id="281" r:id="rId22"/>
    <p:sldId id="282" r:id="rId23"/>
    <p:sldId id="283" r:id="rId24"/>
    <p:sldId id="278" r:id="rId25"/>
    <p:sldId id="280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3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62" autoAdjust="0"/>
    <p:restoredTop sz="93184" autoAdjust="0"/>
  </p:normalViewPr>
  <p:slideViewPr>
    <p:cSldViewPr snapToGrid="0">
      <p:cViewPr>
        <p:scale>
          <a:sx n="68" d="100"/>
          <a:sy n="68" d="100"/>
        </p:scale>
        <p:origin x="-536" y="-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F9B0E6-B9BF-4E2D-AE08-8C7EBB196A2E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53816F-A1CF-4485-B308-1B9F14B36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839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923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9612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9900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9102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980C5E7-B1A1-4648-89D2-17B0F1E7F5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5D140298-3E00-4E73-B947-697E692828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6BB99EB-0E86-4FEA-A9C4-501D4E755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8/4/2020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731F536-58DF-4935-AE3B-7A08C0312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E995127-BE30-42B7-9BE5-B83CC6A2E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751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6AAE108-9C7F-4CDC-AD71-B576580A1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A103746-779A-435F-995A-5BF82C86C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984E866-B322-455F-AC32-8C164B8CD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8/4/2020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C0D61E0-F80F-48E7-A817-F1CECBEE9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BF34AFC-4299-43F1-A312-79EF0102C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746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B1E1D3E-E4B6-4EAA-BFB4-25A0557A6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6F7E0856-45A8-4EAD-A9D6-8A993968A1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90EEBE1-2BAF-4C94-8403-6E8454F9B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8/4/2020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3358F46-E931-4D79-94A5-037AFD073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5130D95-EF5F-4A0A-93BD-73AEE2C2F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256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1BABEC0-6253-4360-B586-B9D20933D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946E20B-8661-4C60-84FB-4892E8B486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5132BE45-79E4-479B-BD2F-46CCB0BEE6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0589105E-DF25-4F38-BDE2-9B00C2C44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8/4/2020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B1D9C4A8-7467-4BAD-98A2-0B63CAC19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BC5C5C0-08E4-4F7B-9E80-8925539D2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407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47FF641-A5CC-4263-A394-2112D623A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24D6865-C632-473C-AEC8-8D3F71562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D9FDBD19-4D33-4F6A-9938-6A04B3888E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51697E46-CE4D-480E-A997-2B53B2DF55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8B8B7E36-823F-4FD4-B826-E450A12480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8DBB3B14-C886-4F84-9FD5-11C8320E1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8/4/2020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DF9AF591-4BBF-4BF2-9EF7-F8B114DFA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352B1A04-B244-4AE3-8997-9B075B105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44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05408F1-BB29-4C6F-91C9-653A730BE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2F54FEF9-8D09-4091-BE99-B6264EBD3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8/4/2020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0B5F49AA-83D5-4063-9CDE-AA7763048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B2A2B27C-3C99-4208-B425-775413C53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03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042A62B2-A6D1-4A6F-8B20-80606F478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8/4/2020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C02E4958-7A46-4331-B2D8-2C31D8FCB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45C8548B-339B-46B2-BF01-1EE3DDC72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661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8EF408F-8083-4F07-9628-074C7AFE4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70477E0-A333-439D-A531-30B39A813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D5D59501-D187-414C-AACE-F838720036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1235F890-BB8A-49E1-880A-924FD6FE4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8/4/2020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51CA38FE-429A-41E7-942D-ECCE639D3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2401D9BC-0038-4041-AE2C-657BF99D4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561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7956CFD-7F35-482C-A50F-B3D43ACB0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7FD7F3EF-0FE9-46C4-A116-5DA6E26B0D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D10B4041-0F17-42D8-AF16-AB099A39FF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8BAF67FF-F8F1-4B22-A471-9317ED3A2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8/4/2020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A73D6993-98F8-4234-B24A-02D4DB41C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F2A34037-0E7D-4379-ACA0-98611B2F7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197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E645B175-C851-453B-B2A0-9A5CFCADC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E65F4A2-0E4F-4E49-A0BF-BEEC722033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328AA27-3F13-4BFD-B949-21CF319108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3F5E9-5DAC-4C4A-9DF5-C2B87276BCC8}" type="datetimeFigureOut">
              <a:rPr lang="en-US" smtClean="0"/>
              <a:t>8/4/2020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EEE99A2-0FED-42D4-9FBD-08CC1C3F81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F2468D4-5440-4CE2-BAB3-61D83F628C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2039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12.sv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image" Target="../media/image8.svg"/><Relationship Id="rId1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16.sv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26.png"/><Relationship Id="rId4" Type="http://schemas.openxmlformats.org/officeDocument/2006/relationships/image" Target="../media/image8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png"/><Relationship Id="rId4" Type="http://schemas.openxmlformats.org/officeDocument/2006/relationships/image" Target="../media/image8.sv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png"/><Relationship Id="rId4" Type="http://schemas.openxmlformats.org/officeDocument/2006/relationships/image" Target="../media/image8.sv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6.png"/><Relationship Id="rId4" Type="http://schemas.openxmlformats.org/officeDocument/2006/relationships/image" Target="../media/image8.sv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7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31.sv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svg"/><Relationship Id="rId4" Type="http://schemas.openxmlformats.org/officeDocument/2006/relationships/image" Target="../media/image8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svg"/><Relationship Id="rId5" Type="http://schemas.openxmlformats.org/officeDocument/2006/relationships/image" Target="../media/image8.png"/><Relationship Id="rId4" Type="http://schemas.openxmlformats.org/officeDocument/2006/relationships/image" Target="../media/image2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svg"/><Relationship Id="rId5" Type="http://schemas.openxmlformats.org/officeDocument/2006/relationships/image" Target="../media/image8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16.sv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9.png"/><Relationship Id="rId4" Type="http://schemas.openxmlformats.org/officeDocument/2006/relationships/image" Target="../media/image2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svg"/><Relationship Id="rId5" Type="http://schemas.openxmlformats.org/officeDocument/2006/relationships/image" Target="../media/image8.png"/><Relationship Id="rId4" Type="http://schemas.openxmlformats.org/officeDocument/2006/relationships/image" Target="../media/image2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svg"/><Relationship Id="rId5" Type="http://schemas.openxmlformats.org/officeDocument/2006/relationships/image" Target="../media/image8.png"/><Relationship Id="rId4" Type="http://schemas.openxmlformats.org/officeDocument/2006/relationships/image" Target="../media/image2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2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16.sv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16.sv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="" xmlns:a16="http://schemas.microsoft.com/office/drawing/2014/main" id="{AA65E432-C1E6-4C36-BF8E-2DA25E65DC3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/>
        </p:nvCxnSpPr>
        <p:spPr>
          <a:xfrm>
            <a:off x="3579677" y="3278339"/>
            <a:ext cx="49149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D05F6415-1E7C-453D-B6B7-DBF76BDA6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331882"/>
            <a:ext cx="9144000" cy="1655762"/>
          </a:xfrm>
        </p:spPr>
        <p:txBody>
          <a:bodyPr>
            <a:normAutofit/>
          </a:bodyPr>
          <a:lstStyle/>
          <a:p>
            <a:r>
              <a:rPr lang="id-ID" sz="28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Pertemuan </a:t>
            </a:r>
            <a:r>
              <a:rPr lang="id-ID" sz="28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11</a:t>
            </a:r>
            <a:endParaRPr lang="en-US" sz="28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5" name="Graphic 14" descr="Clipboard">
            <a:extLst>
              <a:ext uri="{FF2B5EF4-FFF2-40B4-BE49-F238E27FC236}">
                <a16:creationId xmlns="" xmlns:a16="http://schemas.microsoft.com/office/drawing/2014/main" id="{2A123BD8-A09C-49C0-98E8-54B55610A9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631394">
            <a:off x="3790715" y="4482751"/>
            <a:ext cx="3194131" cy="3194131"/>
          </a:xfrm>
          <a:prstGeom prst="rect">
            <a:avLst/>
          </a:prstGeom>
        </p:spPr>
      </p:pic>
      <p:pic>
        <p:nvPicPr>
          <p:cNvPr id="11" name="Graphic 10" descr="Microscope">
            <a:extLst>
              <a:ext uri="{FF2B5EF4-FFF2-40B4-BE49-F238E27FC236}">
                <a16:creationId xmlns="" xmlns:a16="http://schemas.microsoft.com/office/drawing/2014/main" id="{3CB00449-E308-4DF3-9CFD-9A7D30B672D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338607" flipH="1">
            <a:off x="-587261" y="1663257"/>
            <a:ext cx="2684499" cy="2684499"/>
          </a:xfrm>
          <a:prstGeom prst="rect">
            <a:avLst/>
          </a:prstGeom>
        </p:spPr>
      </p:pic>
      <p:pic>
        <p:nvPicPr>
          <p:cNvPr id="13" name="Graphic 12" descr="Test tubes">
            <a:extLst>
              <a:ext uri="{FF2B5EF4-FFF2-40B4-BE49-F238E27FC236}">
                <a16:creationId xmlns="" xmlns:a16="http://schemas.microsoft.com/office/drawing/2014/main" id="{6A56DF0C-1331-406E-AEE6-06E0E59FB9A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21078969">
            <a:off x="1920309" y="4797205"/>
            <a:ext cx="2453456" cy="2453456"/>
          </a:xfrm>
          <a:prstGeom prst="rect">
            <a:avLst/>
          </a:prstGeom>
        </p:spPr>
      </p:pic>
      <p:pic>
        <p:nvPicPr>
          <p:cNvPr id="7" name="Graphic 6" descr="Beaker">
            <a:extLst>
              <a:ext uri="{FF2B5EF4-FFF2-40B4-BE49-F238E27FC236}">
                <a16:creationId xmlns="" xmlns:a16="http://schemas.microsoft.com/office/drawing/2014/main" id="{88D22565-F42F-439B-A6A4-CF161165E6B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rot="1213697">
            <a:off x="-491837" y="3688628"/>
            <a:ext cx="3245427" cy="3245427"/>
          </a:xfrm>
          <a:prstGeom prst="rect">
            <a:avLst/>
          </a:prstGeom>
        </p:spPr>
      </p:pic>
      <p:pic>
        <p:nvPicPr>
          <p:cNvPr id="9" name="Graphic 8" descr="Flask">
            <a:extLst>
              <a:ext uri="{FF2B5EF4-FFF2-40B4-BE49-F238E27FC236}">
                <a16:creationId xmlns="" xmlns:a16="http://schemas.microsoft.com/office/drawing/2014/main" id="{B46E3E84-D1E6-4422-AA93-3EE98A821B98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20451125">
            <a:off x="8514237" y="-118161"/>
            <a:ext cx="3005286" cy="3005286"/>
          </a:xfrm>
          <a:prstGeom prst="rect">
            <a:avLst/>
          </a:prstGeom>
        </p:spPr>
      </p:pic>
      <p:pic>
        <p:nvPicPr>
          <p:cNvPr id="19" name="Graphic 18" descr="Ruler">
            <a:extLst>
              <a:ext uri="{FF2B5EF4-FFF2-40B4-BE49-F238E27FC236}">
                <a16:creationId xmlns="" xmlns:a16="http://schemas.microsoft.com/office/drawing/2014/main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>
            <a:extLst>
              <a:ext uri="{FF2B5EF4-FFF2-40B4-BE49-F238E27FC236}">
                <a16:creationId xmlns="" xmlns:a16="http://schemas.microsoft.com/office/drawing/2014/main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F4B5F415-7490-4054-85B4-10F7AE6D3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52207"/>
            <a:ext cx="9144000" cy="2387600"/>
          </a:xfrm>
        </p:spPr>
        <p:txBody>
          <a:bodyPr>
            <a:normAutofit/>
          </a:bodyPr>
          <a:lstStyle/>
          <a:p>
            <a:r>
              <a:rPr lang="id-ID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ENERGI DAN USAHA</a:t>
            </a:r>
            <a:endParaRPr lang="en-US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63970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="" xmlns:a16="http://schemas.microsoft.com/office/drawing/2014/main" id="{E918C454-62E3-416E-9F25-B4BE836C53C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009186" y="0"/>
            <a:ext cx="3668917" cy="6941127"/>
            <a:chOff x="9009186" y="0"/>
            <a:chExt cx="3668917" cy="6941127"/>
          </a:xfrm>
        </p:grpSpPr>
        <p:grpSp>
          <p:nvGrpSpPr>
            <p:cNvPr id="5" name="Group 4">
              <a:extLst>
                <a:ext uri="{FF2B5EF4-FFF2-40B4-BE49-F238E27FC236}">
                  <a16:creationId xmlns="" xmlns:a16="http://schemas.microsoft.com/office/drawing/2014/main" id="{24CA0875-0C43-4ABA-92AB-C6D659199EFD}"/>
                </a:ext>
              </a:extLst>
            </p:cNvPr>
            <p:cNvGrpSpPr/>
            <p:nvPr/>
          </p:nvGrpSpPr>
          <p:grpSpPr>
            <a:xfrm>
              <a:off x="9055676" y="0"/>
              <a:ext cx="3136324" cy="6858000"/>
              <a:chOff x="9055676" y="0"/>
              <a:chExt cx="3136324" cy="6858000"/>
            </a:xfrm>
          </p:grpSpPr>
          <p:sp>
            <p:nvSpPr>
              <p:cNvPr id="7" name="Rectangle 6">
                <a:extLst>
                  <a:ext uri="{FF2B5EF4-FFF2-40B4-BE49-F238E27FC236}">
                    <a16:creationId xmlns="" xmlns:a16="http://schemas.microsoft.com/office/drawing/2014/main" id="{4BE70896-6AA1-447D-B0FA-B077BB5C99ED}"/>
                  </a:ext>
                </a:extLst>
              </p:cNvPr>
              <p:cNvSpPr/>
              <p:nvPr/>
            </p:nvSpPr>
            <p:spPr>
              <a:xfrm>
                <a:off x="9221932" y="0"/>
                <a:ext cx="2970068" cy="6858000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="" xmlns:a16="http://schemas.microsoft.com/office/drawing/2014/main" id="{DBD57C98-23E4-49BB-8F71-8E4AC90464B8}"/>
                  </a:ext>
                </a:extLst>
              </p:cNvPr>
              <p:cNvSpPr/>
              <p:nvPr/>
            </p:nvSpPr>
            <p:spPr>
              <a:xfrm>
                <a:off x="9055676" y="0"/>
                <a:ext cx="166255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="" xmlns:a16="http://schemas.microsoft.com/office/drawing/2014/main" id="{C4EBE808-CCE7-4ECE-9341-06AB4ECB9520}"/>
                  </a:ext>
                </a:extLst>
              </p:cNvPr>
              <p:cNvSpPr/>
              <p:nvPr/>
            </p:nvSpPr>
            <p:spPr>
              <a:xfrm>
                <a:off x="9221932" y="0"/>
                <a:ext cx="114301" cy="6858000"/>
              </a:xfrm>
              <a:prstGeom prst="rect">
                <a:avLst/>
              </a:prstGeom>
              <a:solidFill>
                <a:srgbClr val="FFD3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="" xmlns:a16="http://schemas.microsoft.com/office/drawing/2014/main" id="{AC518AD1-0F86-43C5-8FA4-584982B7DD15}"/>
                  </a:ext>
                </a:extLst>
              </p:cNvPr>
              <p:cNvSpPr/>
              <p:nvPr/>
            </p:nvSpPr>
            <p:spPr>
              <a:xfrm>
                <a:off x="9336233" y="0"/>
                <a:ext cx="150667" cy="6858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="" xmlns:a16="http://schemas.microsoft.com/office/drawing/2014/main" id="{8E6D2AC6-3655-4B3B-BA23-187849C48777}"/>
                  </a:ext>
                </a:extLst>
              </p:cNvPr>
              <p:cNvSpPr/>
              <p:nvPr/>
            </p:nvSpPr>
            <p:spPr>
              <a:xfrm>
                <a:off x="9336233" y="0"/>
                <a:ext cx="57150" cy="685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pic>
          <p:nvPicPr>
            <p:cNvPr id="6" name="Graphic 5" descr="Clipboard">
              <a:extLst>
                <a:ext uri="{FF2B5EF4-FFF2-40B4-BE49-F238E27FC236}">
                  <a16:creationId xmlns="" xmlns:a16="http://schemas.microsoft.com/office/drawing/2014/main" id="{E99854A0-AF66-43EA-905B-1AFB1AEB90A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9009186" y="3272210"/>
              <a:ext cx="3668917" cy="3668917"/>
            </a:xfrm>
            <a:prstGeom prst="rect">
              <a:avLst/>
            </a:prstGeom>
          </p:spPr>
        </p:pic>
      </p:grpSp>
      <p:grpSp>
        <p:nvGrpSpPr>
          <p:cNvPr id="13" name="Group 12">
            <a:extLst>
              <a:ext uri="{FF2B5EF4-FFF2-40B4-BE49-F238E27FC236}">
                <a16:creationId xmlns="" xmlns:a16="http://schemas.microsoft.com/office/drawing/2014/main" id="{E0C7262C-10EE-44B8-80B0-2AB47A11AF3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009186" y="0"/>
            <a:ext cx="3668917" cy="6941127"/>
            <a:chOff x="9009186" y="0"/>
            <a:chExt cx="3668917" cy="6941127"/>
          </a:xfrm>
        </p:grpSpPr>
        <p:grpSp>
          <p:nvGrpSpPr>
            <p:cNvPr id="14" name="Group 13">
              <a:extLst>
                <a:ext uri="{FF2B5EF4-FFF2-40B4-BE49-F238E27FC236}">
                  <a16:creationId xmlns="" xmlns:a16="http://schemas.microsoft.com/office/drawing/2014/main" id="{E433D409-B468-4F60-847E-0A82CF7EB39A}"/>
                </a:ext>
              </a:extLst>
            </p:cNvPr>
            <p:cNvGrpSpPr/>
            <p:nvPr/>
          </p:nvGrpSpPr>
          <p:grpSpPr>
            <a:xfrm>
              <a:off x="9055676" y="0"/>
              <a:ext cx="3136324" cy="6858000"/>
              <a:chOff x="9055676" y="0"/>
              <a:chExt cx="3136324" cy="6858000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="" xmlns:a16="http://schemas.microsoft.com/office/drawing/2014/main" id="{7D71F624-61D6-4699-9AA9-6F9D31172CE7}"/>
                  </a:ext>
                </a:extLst>
              </p:cNvPr>
              <p:cNvSpPr/>
              <p:nvPr/>
            </p:nvSpPr>
            <p:spPr>
              <a:xfrm>
                <a:off x="9221932" y="0"/>
                <a:ext cx="2970068" cy="6858000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="" xmlns:a16="http://schemas.microsoft.com/office/drawing/2014/main" id="{328FF5F0-ABD1-46FE-8679-7C82D495B622}"/>
                  </a:ext>
                </a:extLst>
              </p:cNvPr>
              <p:cNvSpPr/>
              <p:nvPr/>
            </p:nvSpPr>
            <p:spPr>
              <a:xfrm>
                <a:off x="9055676" y="0"/>
                <a:ext cx="166255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="" xmlns:a16="http://schemas.microsoft.com/office/drawing/2014/main" id="{A5FF694E-E178-4611-AF10-FCB1E46939D7}"/>
                  </a:ext>
                </a:extLst>
              </p:cNvPr>
              <p:cNvSpPr/>
              <p:nvPr/>
            </p:nvSpPr>
            <p:spPr>
              <a:xfrm>
                <a:off x="9221932" y="0"/>
                <a:ext cx="114301" cy="6858000"/>
              </a:xfrm>
              <a:prstGeom prst="rect">
                <a:avLst/>
              </a:prstGeom>
              <a:solidFill>
                <a:srgbClr val="FFD3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="" xmlns:a16="http://schemas.microsoft.com/office/drawing/2014/main" id="{8D6B2006-14D9-4F4E-8967-9F8E9312A7C7}"/>
                  </a:ext>
                </a:extLst>
              </p:cNvPr>
              <p:cNvSpPr/>
              <p:nvPr/>
            </p:nvSpPr>
            <p:spPr>
              <a:xfrm>
                <a:off x="9336233" y="0"/>
                <a:ext cx="150667" cy="6858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="" xmlns:a16="http://schemas.microsoft.com/office/drawing/2014/main" id="{91EE8EB9-6C35-4F54-A313-8C2C0786D891}"/>
                  </a:ext>
                </a:extLst>
              </p:cNvPr>
              <p:cNvSpPr/>
              <p:nvPr/>
            </p:nvSpPr>
            <p:spPr>
              <a:xfrm>
                <a:off x="9336233" y="0"/>
                <a:ext cx="57150" cy="685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pic>
          <p:nvPicPr>
            <p:cNvPr id="15" name="Graphic 14" descr="Clipboard">
              <a:extLst>
                <a:ext uri="{FF2B5EF4-FFF2-40B4-BE49-F238E27FC236}">
                  <a16:creationId xmlns="" xmlns:a16="http://schemas.microsoft.com/office/drawing/2014/main" id="{977FB6F1-4DD2-4A4A-ABCA-BDDCBD22A0A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9009186" y="3272210"/>
              <a:ext cx="3668917" cy="3668917"/>
            </a:xfrm>
            <a:prstGeom prst="rect">
              <a:avLst/>
            </a:prstGeom>
          </p:spPr>
        </p:pic>
      </p:grpSp>
      <p:pic>
        <p:nvPicPr>
          <p:cNvPr id="21" name="Graphic 20" descr="Pencil">
            <a:extLst>
              <a:ext uri="{FF2B5EF4-FFF2-40B4-BE49-F238E27FC236}">
                <a16:creationId xmlns="" xmlns:a16="http://schemas.microsoft.com/office/drawing/2014/main" id="{0E7610F4-AAC2-42B5-97A6-02F7440B89E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20520790">
            <a:off x="10188806" y="3527141"/>
            <a:ext cx="1488402" cy="148840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3" name="Content Placeholder 2">
                <a:extLst>
                  <a:ext uri="{FF2B5EF4-FFF2-40B4-BE49-F238E27FC236}">
                    <a16:creationId xmlns="" xmlns:a16="http://schemas.microsoft.com/office/drawing/2014/main" id="{D5F5D5DA-42A3-4B8F-A751-47356EDE69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80388" y="318052"/>
                <a:ext cx="8160326" cy="585891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id-ID" dirty="0">
                    <a:solidFill>
                      <a:schemeClr val="tx2"/>
                    </a:solidFill>
                    <a:latin typeface="Cambria Math" panose="02040503050406030204" pitchFamily="18" charset="0"/>
                  </a:rPr>
                  <a:t>Jawab: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id-ID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d-ID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𝐹𝑠</m:t>
                      </m:r>
                      <m:func>
                        <m:funcPr>
                          <m:ctrlPr>
                            <a:rPr lang="id-ID" b="0" i="1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id-ID" b="0" i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id-ID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id-ID" b="0" dirty="0">
                  <a:solidFill>
                    <a:schemeClr val="tx2"/>
                  </a:solidFill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id-ID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𝑊</m:t>
                    </m:r>
                    <m:r>
                      <a:rPr lang="id-ID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=50⋅4⋅</m:t>
                    </m:r>
                    <m:func>
                      <m:funcPr>
                        <m:ctrlPr>
                          <a:rPr lang="id-ID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id-ID" b="0" i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id-ID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60</m:t>
                        </m:r>
                        <m:r>
                          <a:rPr lang="id-ID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e>
                    </m:func>
                  </m:oMath>
                </a14:m>
                <a:r>
                  <a:rPr lang="id-ID" dirty="0">
                    <a:solidFill>
                      <a:schemeClr val="tx2"/>
                    </a:solidFill>
                    <a:latin typeface="Cambria Math" panose="02040503050406030204" pitchFamily="18" charset="0"/>
                  </a:rPr>
                  <a:t>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id-ID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𝑊</m:t>
                    </m:r>
                    <m:r>
                      <a:rPr lang="id-ID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=200⋅</m:t>
                    </m:r>
                    <m:f>
                      <m:fPr>
                        <m:ctrlPr>
                          <a:rPr lang="id-ID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id-ID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id-ID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id-ID" dirty="0">
                    <a:solidFill>
                      <a:schemeClr val="tx2"/>
                    </a:solidFill>
                    <a:latin typeface="Cambria Math" panose="02040503050406030204" pitchFamily="18" charset="0"/>
                  </a:rPr>
                  <a:t>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id-ID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𝑊</m:t>
                    </m:r>
                    <m:r>
                      <a:rPr lang="id-ID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=100 </m:t>
                    </m:r>
                    <m:r>
                      <a:rPr lang="id-ID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𝑗𝑜𝑢𝑙𝑒</m:t>
                    </m:r>
                  </m:oMath>
                </a14:m>
                <a:r>
                  <a:rPr lang="id-ID" dirty="0">
                    <a:solidFill>
                      <a:schemeClr val="tx2"/>
                    </a:solidFill>
                    <a:latin typeface="Cambria Math" panose="020405030504060302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23" name="Content Placeholder 2">
                <a:extLst>
                  <a:ext uri="{FF2B5EF4-FFF2-40B4-BE49-F238E27FC236}">
                    <a16:creationId xmlns:a16="http://schemas.microsoft.com/office/drawing/2014/main" id="{D5F5D5DA-42A3-4B8F-A751-47356EDE69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388" y="318052"/>
                <a:ext cx="8160326" cy="5858911"/>
              </a:xfrm>
              <a:prstGeom prst="rect">
                <a:avLst/>
              </a:prstGeom>
              <a:blipFill>
                <a:blip r:embed="rId6"/>
                <a:stretch>
                  <a:fillRect l="-1570" t="-17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776421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0742257-3980-4551-868A-26DC3CB82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84" y="365125"/>
            <a:ext cx="8378529" cy="1027257"/>
          </a:xfrm>
        </p:spPr>
        <p:txBody>
          <a:bodyPr/>
          <a:lstStyle/>
          <a:p>
            <a:r>
              <a:rPr lang="id-ID" dirty="0">
                <a:solidFill>
                  <a:schemeClr val="accent5">
                    <a:lumMod val="50000"/>
                  </a:schemeClr>
                </a:solidFill>
                <a:latin typeface="Rockwell" panose="02060603020205020403" pitchFamily="18" charset="0"/>
              </a:rPr>
              <a:t>Hubungan Energi dan Usaha</a:t>
            </a:r>
            <a:endParaRPr lang="en-US" dirty="0">
              <a:solidFill>
                <a:schemeClr val="accent5">
                  <a:lumMod val="50000"/>
                </a:schemeClr>
              </a:solidFill>
              <a:latin typeface="Rockwell" panose="02060603020205020403" pitchFamily="18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="" xmlns:a16="http://schemas.microsoft.com/office/drawing/2014/main" id="{AEA098C1-E19E-4D03-9A35-14569BC7C14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899813" y="0"/>
            <a:ext cx="3884322" cy="6858000"/>
            <a:chOff x="8899813" y="0"/>
            <a:chExt cx="3884322" cy="6858000"/>
          </a:xfrm>
        </p:grpSpPr>
        <p:grpSp>
          <p:nvGrpSpPr>
            <p:cNvPr id="10" name="Group 9">
              <a:extLst>
                <a:ext uri="{FF2B5EF4-FFF2-40B4-BE49-F238E27FC236}">
                  <a16:creationId xmlns="" xmlns:a16="http://schemas.microsoft.com/office/drawing/2014/main" id="{D4EF09CF-3362-453A-9463-F6669A9D3E01}"/>
                </a:ext>
              </a:extLst>
            </p:cNvPr>
            <p:cNvGrpSpPr/>
            <p:nvPr/>
          </p:nvGrpSpPr>
          <p:grpSpPr>
            <a:xfrm>
              <a:off x="9055676" y="0"/>
              <a:ext cx="3136324" cy="6858000"/>
              <a:chOff x="9055676" y="0"/>
              <a:chExt cx="3136324" cy="6858000"/>
            </a:xfrm>
          </p:grpSpPr>
          <p:sp>
            <p:nvSpPr>
              <p:cNvPr id="4" name="Rectangle 3">
                <a:extLst>
                  <a:ext uri="{FF2B5EF4-FFF2-40B4-BE49-F238E27FC236}">
                    <a16:creationId xmlns="" xmlns:a16="http://schemas.microsoft.com/office/drawing/2014/main" id="{403AE892-EBD6-40F1-851B-FEADBD59429F}"/>
                  </a:ext>
                </a:extLst>
              </p:cNvPr>
              <p:cNvSpPr/>
              <p:nvPr/>
            </p:nvSpPr>
            <p:spPr>
              <a:xfrm>
                <a:off x="9221932" y="0"/>
                <a:ext cx="2970068" cy="6858000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" name="Rectangle 4">
                <a:extLst>
                  <a:ext uri="{FF2B5EF4-FFF2-40B4-BE49-F238E27FC236}">
                    <a16:creationId xmlns="" xmlns:a16="http://schemas.microsoft.com/office/drawing/2014/main" id="{54318653-1A38-442C-BA0F-F2C51149BCFF}"/>
                  </a:ext>
                </a:extLst>
              </p:cNvPr>
              <p:cNvSpPr/>
              <p:nvPr/>
            </p:nvSpPr>
            <p:spPr>
              <a:xfrm>
                <a:off x="9055676" y="0"/>
                <a:ext cx="166255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="" xmlns:a16="http://schemas.microsoft.com/office/drawing/2014/main" id="{C25D63D1-E9CE-42BF-BD4D-374FD0293155}"/>
                  </a:ext>
                </a:extLst>
              </p:cNvPr>
              <p:cNvSpPr/>
              <p:nvPr/>
            </p:nvSpPr>
            <p:spPr>
              <a:xfrm>
                <a:off x="9221932" y="0"/>
                <a:ext cx="114301" cy="6858000"/>
              </a:xfrm>
              <a:prstGeom prst="rect">
                <a:avLst/>
              </a:prstGeom>
              <a:solidFill>
                <a:srgbClr val="FFD3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="" xmlns:a16="http://schemas.microsoft.com/office/drawing/2014/main" id="{BA4EE865-9F0D-4531-A737-E13A557C0277}"/>
                  </a:ext>
                </a:extLst>
              </p:cNvPr>
              <p:cNvSpPr/>
              <p:nvPr/>
            </p:nvSpPr>
            <p:spPr>
              <a:xfrm>
                <a:off x="9336233" y="0"/>
                <a:ext cx="150667" cy="6858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="" xmlns:a16="http://schemas.microsoft.com/office/drawing/2014/main" id="{6A1183CB-C5B0-498A-A49C-4180134C74B0}"/>
                  </a:ext>
                </a:extLst>
              </p:cNvPr>
              <p:cNvSpPr/>
              <p:nvPr/>
            </p:nvSpPr>
            <p:spPr>
              <a:xfrm>
                <a:off x="9336233" y="0"/>
                <a:ext cx="57150" cy="685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pic>
          <p:nvPicPr>
            <p:cNvPr id="13" name="Graphic 12" descr="Beaker">
              <a:extLst>
                <a:ext uri="{FF2B5EF4-FFF2-40B4-BE49-F238E27FC236}">
                  <a16:creationId xmlns="" xmlns:a16="http://schemas.microsoft.com/office/drawing/2014/main" id="{BF2CC76A-FBA9-49E0-9F1C-2C5299495F4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99813" y="2973678"/>
              <a:ext cx="3884322" cy="3884322"/>
            </a:xfrm>
            <a:prstGeom prst="rect">
              <a:avLst/>
            </a:prstGeom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13">
                <a:extLst>
                  <a:ext uri="{FF2B5EF4-FFF2-40B4-BE49-F238E27FC236}">
                    <a16:creationId xmlns="" xmlns:a16="http://schemas.microsoft.com/office/drawing/2014/main" id="{459B2983-9EC9-4E8E-9D1C-AEF1374173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36104" y="1825625"/>
                <a:ext cx="8263709" cy="4351338"/>
              </a:xfrm>
            </p:spPr>
            <p:txBody>
              <a:bodyPr/>
              <a:lstStyle/>
              <a:p>
                <a:r>
                  <a:rPr lang="id-ID" dirty="0"/>
                  <a:t>Energi Potensial dan Usaha</a:t>
                </a:r>
              </a:p>
              <a:p>
                <a:endParaRPr lang="id-ID" dirty="0"/>
              </a:p>
              <a:p>
                <a:endParaRPr lang="id-ID" dirty="0"/>
              </a:p>
              <a:p>
                <a:endParaRPr lang="id-ID" dirty="0"/>
              </a:p>
              <a:p>
                <a:endParaRPr lang="id-ID" dirty="0"/>
              </a:p>
              <a:p>
                <a:endParaRPr lang="id-ID" dirty="0"/>
              </a:p>
              <a:p>
                <a:pPr marL="0" indent="0">
                  <a:buNone/>
                </a:pPr>
                <a:r>
                  <a:rPr lang="id-ID" dirty="0"/>
                  <a:t>Usaha yang dilakukan oleh gaya berat (</a:t>
                </a:r>
                <a14:m>
                  <m:oMath xmlns:m="http://schemas.openxmlformats.org/officeDocument/2006/math">
                    <m:r>
                      <a:rPr lang="id-ID" b="0" i="1" smtClean="0">
                        <a:latin typeface="Cambria Math" panose="02040503050406030204" pitchFamily="18" charset="0"/>
                      </a:rPr>
                      <m:t>𝑊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𝑚𝑔</m:t>
                    </m:r>
                  </m:oMath>
                </a14:m>
                <a:r>
                  <a:rPr lang="id-ID" dirty="0"/>
                  <a:t>)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d-ID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id-ID" b="0" i="1" smtClean="0"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id-ID" b="0" i="1" smtClean="0">
                              <a:latin typeface="Cambria Math" panose="02040503050406030204" pitchFamily="18" charset="0"/>
                            </a:rPr>
                            <m:t>𝑊</m:t>
                          </m:r>
                        </m:sub>
                      </m:sSub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⋅(</m:t>
                      </m:r>
                      <m:sSub>
                        <m:sSubPr>
                          <m:ctrlPr>
                            <a:rPr lang="id-ID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id-ID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id-ID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id-ID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id-ID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id-ID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id-ID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d-ID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id-ID" b="0" i="1" smtClean="0"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id-ID" b="0" i="1" smtClean="0">
                              <a:latin typeface="Cambria Math" panose="02040503050406030204" pitchFamily="18" charset="0"/>
                            </a:rPr>
                            <m:t>𝑊</m:t>
                          </m:r>
                        </m:sub>
                      </m:sSub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𝑚𝑔</m:t>
                      </m:r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id-ID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id-ID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id-ID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id-ID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id-ID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id-ID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id-ID" dirty="0"/>
              </a:p>
              <a:p>
                <a:endParaRPr lang="id-ID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14" name="Content Placeholder 13">
                <a:extLst>
                  <a:ext uri="{FF2B5EF4-FFF2-40B4-BE49-F238E27FC236}">
                    <a16:creationId xmlns:a16="http://schemas.microsoft.com/office/drawing/2014/main" id="{459B2983-9EC9-4E8E-9D1C-AEF1374173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36104" y="1825625"/>
                <a:ext cx="8263709" cy="4351338"/>
              </a:xfrm>
              <a:blipFill>
                <a:blip r:embed="rId5"/>
                <a:stretch>
                  <a:fillRect l="-1475" t="-2241" b="-15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5" name="Picture 14">
            <a:extLst>
              <a:ext uri="{FF2B5EF4-FFF2-40B4-BE49-F238E27FC236}">
                <a16:creationId xmlns="" xmlns:a16="http://schemas.microsoft.com/office/drawing/2014/main" id="{28D52973-AA5E-4DAB-BACF-E827897958E3}"/>
              </a:ext>
            </a:extLst>
          </p:cNvPr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84700" y="2295318"/>
            <a:ext cx="1922187" cy="246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975064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="" xmlns:a16="http://schemas.microsoft.com/office/drawing/2014/main" id="{AEA098C1-E19E-4D03-9A35-14569BC7C14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899813" y="0"/>
            <a:ext cx="3884322" cy="6858000"/>
            <a:chOff x="8899813" y="0"/>
            <a:chExt cx="3884322" cy="6858000"/>
          </a:xfrm>
        </p:grpSpPr>
        <p:grpSp>
          <p:nvGrpSpPr>
            <p:cNvPr id="10" name="Group 9">
              <a:extLst>
                <a:ext uri="{FF2B5EF4-FFF2-40B4-BE49-F238E27FC236}">
                  <a16:creationId xmlns="" xmlns:a16="http://schemas.microsoft.com/office/drawing/2014/main" id="{D4EF09CF-3362-453A-9463-F6669A9D3E01}"/>
                </a:ext>
              </a:extLst>
            </p:cNvPr>
            <p:cNvGrpSpPr/>
            <p:nvPr/>
          </p:nvGrpSpPr>
          <p:grpSpPr>
            <a:xfrm>
              <a:off x="9055676" y="0"/>
              <a:ext cx="3136324" cy="6858000"/>
              <a:chOff x="9055676" y="0"/>
              <a:chExt cx="3136324" cy="6858000"/>
            </a:xfrm>
          </p:grpSpPr>
          <p:sp>
            <p:nvSpPr>
              <p:cNvPr id="4" name="Rectangle 3">
                <a:extLst>
                  <a:ext uri="{FF2B5EF4-FFF2-40B4-BE49-F238E27FC236}">
                    <a16:creationId xmlns="" xmlns:a16="http://schemas.microsoft.com/office/drawing/2014/main" id="{403AE892-EBD6-40F1-851B-FEADBD59429F}"/>
                  </a:ext>
                </a:extLst>
              </p:cNvPr>
              <p:cNvSpPr/>
              <p:nvPr/>
            </p:nvSpPr>
            <p:spPr>
              <a:xfrm>
                <a:off x="9221932" y="0"/>
                <a:ext cx="2970068" cy="6858000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" name="Rectangle 4">
                <a:extLst>
                  <a:ext uri="{FF2B5EF4-FFF2-40B4-BE49-F238E27FC236}">
                    <a16:creationId xmlns="" xmlns:a16="http://schemas.microsoft.com/office/drawing/2014/main" id="{54318653-1A38-442C-BA0F-F2C51149BCFF}"/>
                  </a:ext>
                </a:extLst>
              </p:cNvPr>
              <p:cNvSpPr/>
              <p:nvPr/>
            </p:nvSpPr>
            <p:spPr>
              <a:xfrm>
                <a:off x="9055676" y="0"/>
                <a:ext cx="166255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="" xmlns:a16="http://schemas.microsoft.com/office/drawing/2014/main" id="{C25D63D1-E9CE-42BF-BD4D-374FD0293155}"/>
                  </a:ext>
                </a:extLst>
              </p:cNvPr>
              <p:cNvSpPr/>
              <p:nvPr/>
            </p:nvSpPr>
            <p:spPr>
              <a:xfrm>
                <a:off x="9221932" y="0"/>
                <a:ext cx="114301" cy="6858000"/>
              </a:xfrm>
              <a:prstGeom prst="rect">
                <a:avLst/>
              </a:prstGeom>
              <a:solidFill>
                <a:srgbClr val="FFD3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="" xmlns:a16="http://schemas.microsoft.com/office/drawing/2014/main" id="{BA4EE865-9F0D-4531-A737-E13A557C0277}"/>
                  </a:ext>
                </a:extLst>
              </p:cNvPr>
              <p:cNvSpPr/>
              <p:nvPr/>
            </p:nvSpPr>
            <p:spPr>
              <a:xfrm>
                <a:off x="9336233" y="0"/>
                <a:ext cx="150667" cy="6858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="" xmlns:a16="http://schemas.microsoft.com/office/drawing/2014/main" id="{6A1183CB-C5B0-498A-A49C-4180134C74B0}"/>
                  </a:ext>
                </a:extLst>
              </p:cNvPr>
              <p:cNvSpPr/>
              <p:nvPr/>
            </p:nvSpPr>
            <p:spPr>
              <a:xfrm>
                <a:off x="9336233" y="0"/>
                <a:ext cx="57150" cy="685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pic>
          <p:nvPicPr>
            <p:cNvPr id="13" name="Graphic 12" descr="Beaker">
              <a:extLst>
                <a:ext uri="{FF2B5EF4-FFF2-40B4-BE49-F238E27FC236}">
                  <a16:creationId xmlns="" xmlns:a16="http://schemas.microsoft.com/office/drawing/2014/main" id="{BF2CC76A-FBA9-49E0-9F1C-2C5299495F4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99813" y="2973678"/>
              <a:ext cx="3884322" cy="3884322"/>
            </a:xfrm>
            <a:prstGeom prst="rect">
              <a:avLst/>
            </a:prstGeom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13">
                <a:extLst>
                  <a:ext uri="{FF2B5EF4-FFF2-40B4-BE49-F238E27FC236}">
                    <a16:creationId xmlns="" xmlns:a16="http://schemas.microsoft.com/office/drawing/2014/main" id="{459B2983-9EC9-4E8E-9D1C-AEF1374173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36104" y="365125"/>
                <a:ext cx="8263709" cy="5811838"/>
              </a:xfrm>
            </p:spPr>
            <p:txBody>
              <a:bodyPr/>
              <a:lstStyle/>
              <a:p>
                <a:r>
                  <a:rPr lang="id-ID" dirty="0"/>
                  <a:t>Sehingga dapat ditulis: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d-ID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id-ID" b="0" i="1" smtClean="0"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id-ID" b="0" i="1" smtClean="0">
                              <a:latin typeface="Cambria Math" panose="02040503050406030204" pitchFamily="18" charset="0"/>
                            </a:rPr>
                            <m:t>𝑊</m:t>
                          </m:r>
                        </m:sub>
                      </m:sSub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𝑚𝑔</m:t>
                      </m:r>
                      <m:sSub>
                        <m:sSubPr>
                          <m:ctrlPr>
                            <a:rPr lang="id-ID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id-ID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id-ID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𝑚𝑔</m:t>
                      </m:r>
                      <m:sSub>
                        <m:sSubPr>
                          <m:ctrlPr>
                            <a:rPr lang="id-ID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id-ID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id-ID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id-ID" dirty="0"/>
              </a:p>
              <a:p>
                <a:pPr marL="0" indent="0">
                  <a:buNone/>
                </a:pPr>
                <a:r>
                  <a:rPr lang="id-ID" dirty="0"/>
                  <a:t>Karena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id-ID" dirty="0"/>
                  <a:t> lebih tinggi maka hasil di atas adalah negatif, dan dari konsep usaha yang dilakukan sistem harus positif maka: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d-ID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id-ID" b="0" i="1" smtClean="0"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id-ID" b="0" i="1" smtClean="0">
                              <a:latin typeface="Cambria Math" panose="02040503050406030204" pitchFamily="18" charset="0"/>
                            </a:rPr>
                            <m:t>𝑊</m:t>
                          </m:r>
                        </m:sub>
                      </m:sSub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=−(</m:t>
                      </m:r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𝑚𝑔</m:t>
                      </m:r>
                      <m:sSub>
                        <m:sSubPr>
                          <m:ctrlPr>
                            <a:rPr lang="id-ID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id-ID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id-ID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𝑚𝑔</m:t>
                      </m:r>
                      <m:sSub>
                        <m:sSubPr>
                          <m:ctrlPr>
                            <a:rPr lang="id-ID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id-ID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id-ID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id-ID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d-ID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id-ID" b="0" i="1" smtClean="0"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id-ID" b="0" i="1" smtClean="0">
                              <a:latin typeface="Cambria Math" panose="02040503050406030204" pitchFamily="18" charset="0"/>
                            </a:rPr>
                            <m:t>𝑊</m:t>
                          </m:r>
                        </m:sub>
                      </m:sSub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=−</m:t>
                      </m:r>
                      <m:d>
                        <m:dPr>
                          <m:ctrlPr>
                            <a:rPr lang="id-ID" b="0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id-ID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id-ID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id-ID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  <m:r>
                                <a:rPr lang="id-ID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id-ID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id-ID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id-ID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id-ID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  <m:r>
                                <a:rPr lang="id-ID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id-ID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d-ID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id-ID" b="0" i="1" smtClean="0"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id-ID" b="0" i="1" smtClean="0">
                              <a:latin typeface="Cambria Math" panose="02040503050406030204" pitchFamily="18" charset="0"/>
                            </a:rPr>
                            <m:t>𝑊</m:t>
                          </m:r>
                        </m:sub>
                      </m:sSub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m:rPr>
                          <m:sty m:val="p"/>
                        </m:rPr>
                        <a:rPr lang="id-ID" b="0" i="0" smtClean="0">
                          <a:latin typeface="Cambria Math" panose="02040503050406030204" pitchFamily="18" charset="0"/>
                        </a:rPr>
                        <m:t>Δ</m:t>
                      </m:r>
                      <m:sSub>
                        <m:sSubPr>
                          <m:ctrlPr>
                            <a:rPr lang="id-ID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id-ID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id-ID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</m:oMath>
                  </m:oMathPara>
                </a14:m>
                <a:endParaRPr lang="id-ID" dirty="0"/>
              </a:p>
              <a:p>
                <a:pPr marL="0" indent="0">
                  <a:buNone/>
                </a:pPr>
                <a:r>
                  <a:rPr lang="id-ID" dirty="0"/>
                  <a:t>Yang kita tau bahwa perubahan </a:t>
                </a:r>
                <a14:m>
                  <m:oMath xmlns:m="http://schemas.openxmlformats.org/officeDocument/2006/math">
                    <m:r>
                      <a:rPr lang="id-ID" b="0" i="0" smtClean="0">
                        <a:latin typeface="Cambria Math" panose="02040503050406030204" pitchFamily="18" charset="0"/>
                      </a:rPr>
                      <m:t>(</m:t>
                    </m:r>
                    <m:r>
                      <m:rPr>
                        <m:sty m:val="p"/>
                      </m:rPr>
                      <a:rPr lang="id-ID" b="0" i="0" smtClean="0">
                        <a:latin typeface="Cambria Math" panose="02040503050406030204" pitchFamily="18" charset="0"/>
                      </a:rPr>
                      <m:t>Δ</m:t>
                    </m:r>
                    <m:r>
                      <a:rPr lang="id-ID" b="0" i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id-ID" dirty="0"/>
                  <a:t> merupakan nilai akhir dikurangi nilai awal. </a:t>
                </a:r>
              </a:p>
              <a:p>
                <a:endParaRPr lang="id-ID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14" name="Content Placeholder 13">
                <a:extLst>
                  <a:ext uri="{FF2B5EF4-FFF2-40B4-BE49-F238E27FC236}">
                    <a16:creationId xmlns:a16="http://schemas.microsoft.com/office/drawing/2014/main" id="{459B2983-9EC9-4E8E-9D1C-AEF1374173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36104" y="365125"/>
                <a:ext cx="8263709" cy="5811838"/>
              </a:xfrm>
              <a:blipFill>
                <a:blip r:embed="rId5"/>
                <a:stretch>
                  <a:fillRect l="-1475" t="-1784" r="-6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B3DC8A9B-FDC6-4B00-BB70-2AD63499645A}"/>
              </a:ext>
            </a:extLst>
          </p:cNvPr>
          <p:cNvSpPr/>
          <p:nvPr/>
        </p:nvSpPr>
        <p:spPr>
          <a:xfrm>
            <a:off x="3591339" y="3193774"/>
            <a:ext cx="2305878" cy="47707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3553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="" xmlns:a16="http://schemas.microsoft.com/office/drawing/2014/main" id="{AEA098C1-E19E-4D03-9A35-14569BC7C14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899813" y="0"/>
            <a:ext cx="3884322" cy="6858000"/>
            <a:chOff x="8899813" y="0"/>
            <a:chExt cx="3884322" cy="6858000"/>
          </a:xfrm>
        </p:grpSpPr>
        <p:grpSp>
          <p:nvGrpSpPr>
            <p:cNvPr id="10" name="Group 9">
              <a:extLst>
                <a:ext uri="{FF2B5EF4-FFF2-40B4-BE49-F238E27FC236}">
                  <a16:creationId xmlns="" xmlns:a16="http://schemas.microsoft.com/office/drawing/2014/main" id="{D4EF09CF-3362-453A-9463-F6669A9D3E01}"/>
                </a:ext>
              </a:extLst>
            </p:cNvPr>
            <p:cNvGrpSpPr/>
            <p:nvPr/>
          </p:nvGrpSpPr>
          <p:grpSpPr>
            <a:xfrm>
              <a:off x="9055676" y="0"/>
              <a:ext cx="3136324" cy="6858000"/>
              <a:chOff x="9055676" y="0"/>
              <a:chExt cx="3136324" cy="6858000"/>
            </a:xfrm>
          </p:grpSpPr>
          <p:sp>
            <p:nvSpPr>
              <p:cNvPr id="4" name="Rectangle 3">
                <a:extLst>
                  <a:ext uri="{FF2B5EF4-FFF2-40B4-BE49-F238E27FC236}">
                    <a16:creationId xmlns="" xmlns:a16="http://schemas.microsoft.com/office/drawing/2014/main" id="{403AE892-EBD6-40F1-851B-FEADBD59429F}"/>
                  </a:ext>
                </a:extLst>
              </p:cNvPr>
              <p:cNvSpPr/>
              <p:nvPr/>
            </p:nvSpPr>
            <p:spPr>
              <a:xfrm>
                <a:off x="9221932" y="0"/>
                <a:ext cx="2970068" cy="6858000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" name="Rectangle 4">
                <a:extLst>
                  <a:ext uri="{FF2B5EF4-FFF2-40B4-BE49-F238E27FC236}">
                    <a16:creationId xmlns="" xmlns:a16="http://schemas.microsoft.com/office/drawing/2014/main" id="{54318653-1A38-442C-BA0F-F2C51149BCFF}"/>
                  </a:ext>
                </a:extLst>
              </p:cNvPr>
              <p:cNvSpPr/>
              <p:nvPr/>
            </p:nvSpPr>
            <p:spPr>
              <a:xfrm>
                <a:off x="9055676" y="0"/>
                <a:ext cx="166255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="" xmlns:a16="http://schemas.microsoft.com/office/drawing/2014/main" id="{C25D63D1-E9CE-42BF-BD4D-374FD0293155}"/>
                  </a:ext>
                </a:extLst>
              </p:cNvPr>
              <p:cNvSpPr/>
              <p:nvPr/>
            </p:nvSpPr>
            <p:spPr>
              <a:xfrm>
                <a:off x="9221932" y="0"/>
                <a:ext cx="114301" cy="6858000"/>
              </a:xfrm>
              <a:prstGeom prst="rect">
                <a:avLst/>
              </a:prstGeom>
              <a:solidFill>
                <a:srgbClr val="FFD3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="" xmlns:a16="http://schemas.microsoft.com/office/drawing/2014/main" id="{BA4EE865-9F0D-4531-A737-E13A557C0277}"/>
                  </a:ext>
                </a:extLst>
              </p:cNvPr>
              <p:cNvSpPr/>
              <p:nvPr/>
            </p:nvSpPr>
            <p:spPr>
              <a:xfrm>
                <a:off x="9336233" y="0"/>
                <a:ext cx="150667" cy="6858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="" xmlns:a16="http://schemas.microsoft.com/office/drawing/2014/main" id="{6A1183CB-C5B0-498A-A49C-4180134C74B0}"/>
                  </a:ext>
                </a:extLst>
              </p:cNvPr>
              <p:cNvSpPr/>
              <p:nvPr/>
            </p:nvSpPr>
            <p:spPr>
              <a:xfrm>
                <a:off x="9336233" y="0"/>
                <a:ext cx="57150" cy="685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pic>
          <p:nvPicPr>
            <p:cNvPr id="13" name="Graphic 12" descr="Beaker">
              <a:extLst>
                <a:ext uri="{FF2B5EF4-FFF2-40B4-BE49-F238E27FC236}">
                  <a16:creationId xmlns="" xmlns:a16="http://schemas.microsoft.com/office/drawing/2014/main" id="{BF2CC76A-FBA9-49E0-9F1C-2C5299495F4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99813" y="2973678"/>
              <a:ext cx="3884322" cy="3884322"/>
            </a:xfrm>
            <a:prstGeom prst="rect">
              <a:avLst/>
            </a:prstGeom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13">
                <a:extLst>
                  <a:ext uri="{FF2B5EF4-FFF2-40B4-BE49-F238E27FC236}">
                    <a16:creationId xmlns="" xmlns:a16="http://schemas.microsoft.com/office/drawing/2014/main" id="{459B2983-9EC9-4E8E-9D1C-AEF1374173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36104" y="365125"/>
                <a:ext cx="8263709" cy="5811838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id-ID" dirty="0"/>
                  <a:t>Contoh</a:t>
                </a:r>
              </a:p>
              <a:p>
                <a:pPr marL="0" indent="0">
                  <a:buNone/>
                </a:pPr>
                <a:r>
                  <a:rPr lang="id-ID" dirty="0"/>
                  <a:t>Sebuah benda bermassa </a:t>
                </a:r>
                <a14:m>
                  <m:oMath xmlns:m="http://schemas.openxmlformats.org/officeDocument/2006/math">
                    <m:r>
                      <a:rPr lang="id-ID" i="1">
                        <a:latin typeface="Cambria Math"/>
                      </a:rPr>
                      <m:t>2 </m:t>
                    </m:r>
                    <m:r>
                      <a:rPr lang="id-ID" i="1">
                        <a:latin typeface="Cambria Math"/>
                      </a:rPr>
                      <m:t>𝑘𝑔</m:t>
                    </m:r>
                  </m:oMath>
                </a14:m>
                <a:r>
                  <a:rPr lang="id-ID" dirty="0"/>
                  <a:t> jatuh bebas dari ketinggian </a:t>
                </a:r>
                <a14:m>
                  <m:oMath xmlns:m="http://schemas.openxmlformats.org/officeDocument/2006/math">
                    <m:r>
                      <a:rPr lang="id-ID" i="1">
                        <a:latin typeface="Cambria Math"/>
                      </a:rPr>
                      <m:t>20 </m:t>
                    </m:r>
                    <m:r>
                      <a:rPr lang="id-ID" i="1">
                        <a:latin typeface="Cambria Math"/>
                      </a:rPr>
                      <m:t>𝑚</m:t>
                    </m:r>
                  </m:oMath>
                </a14:m>
                <a:r>
                  <a:rPr lang="id-ID" dirty="0"/>
                  <a:t> dari atas tanah. Hitunglah:</a:t>
                </a:r>
                <a:endParaRPr lang="en-US" dirty="0"/>
              </a:p>
              <a:p>
                <a:pPr marL="0" indent="0">
                  <a:buNone/>
                </a:pPr>
                <a:r>
                  <a:rPr lang="id-ID" dirty="0"/>
                  <a:t>a. Energi potensial setelah benda bergerak </a:t>
                </a:r>
                <a14:m>
                  <m:oMath xmlns:m="http://schemas.openxmlformats.org/officeDocument/2006/math">
                    <m:r>
                      <a:rPr lang="id-ID" i="1">
                        <a:latin typeface="Cambria Math"/>
                      </a:rPr>
                      <m:t>1 </m:t>
                    </m:r>
                    <m:r>
                      <a:rPr lang="id-ID" i="1">
                        <a:latin typeface="Cambria Math"/>
                      </a:rPr>
                      <m:t>𝑠𝑒𝑘𝑜𝑛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id-ID" dirty="0"/>
                  <a:t>b. Usaha yang dilakukan gaya berat pada saatketinggian benda </a:t>
                </a:r>
                <a14:m>
                  <m:oMath xmlns:m="http://schemas.openxmlformats.org/officeDocument/2006/math">
                    <m:r>
                      <a:rPr lang="id-ID" i="1">
                        <a:latin typeface="Cambria Math"/>
                      </a:rPr>
                      <m:t>10 </m:t>
                    </m:r>
                    <m:r>
                      <a:rPr lang="id-ID" i="1">
                        <a:latin typeface="Cambria Math"/>
                      </a:rPr>
                      <m:t>𝑚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id-ID" dirty="0"/>
                  <a:t>Penyelesaian:</a:t>
                </a:r>
              </a:p>
              <a:p>
                <a:pPr marL="0" indent="0">
                  <a:buNone/>
                </a:pPr>
                <a:r>
                  <a:rPr lang="id-ID" dirty="0"/>
                  <a:t>Diketahui: </a:t>
                </a:r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id-ID" i="1">
                        <a:latin typeface="Cambria Math"/>
                      </a:rPr>
                      <m:t>𝑚</m:t>
                    </m:r>
                    <m:r>
                      <a:rPr lang="id-ID" i="1">
                        <a:latin typeface="Cambria Math"/>
                      </a:rPr>
                      <m:t>= 2 </m:t>
                    </m:r>
                    <m:r>
                      <a:rPr lang="id-ID" i="1">
                        <a:latin typeface="Cambria Math"/>
                      </a:rPr>
                      <m:t>𝑘𝑔</m:t>
                    </m:r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id-ID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id-ID" i="1"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a:rPr lang="id-ID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id-ID" i="1">
                        <a:latin typeface="Cambria Math"/>
                      </a:rPr>
                      <m:t>= 20 </m:t>
                    </m:r>
                    <m:r>
                      <a:rPr lang="id-ID" i="1">
                        <a:latin typeface="Cambria Math"/>
                      </a:rPr>
                      <m:t>𝑚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id-ID" dirty="0"/>
                  <a:t>Ditanya:</a:t>
                </a:r>
                <a:endParaRPr lang="en-US" dirty="0"/>
              </a:p>
              <a:p>
                <a:pPr marL="0" indent="0">
                  <a:buNone/>
                </a:pPr>
                <a:r>
                  <a:rPr lang="id-ID" dirty="0"/>
                  <a:t> a) </a:t>
                </a:r>
                <a14:m>
                  <m:oMath xmlns:m="http://schemas.openxmlformats.org/officeDocument/2006/math">
                    <m:r>
                      <a:rPr lang="id-ID" i="1">
                        <a:latin typeface="Cambria Math"/>
                      </a:rPr>
                      <m:t>𝐸𝑃</m:t>
                    </m:r>
                    <m:r>
                      <a:rPr lang="id-ID" i="1">
                        <a:latin typeface="Cambria Math"/>
                      </a:rPr>
                      <m:t>2</m:t>
                    </m:r>
                  </m:oMath>
                </a14:m>
                <a:r>
                  <a:rPr lang="id-ID" dirty="0"/>
                  <a:t> = …….saat  </a:t>
                </a:r>
                <a14:m>
                  <m:oMath xmlns:m="http://schemas.openxmlformats.org/officeDocument/2006/math">
                    <m:r>
                      <a:rPr lang="id-ID" i="1">
                        <a:latin typeface="Cambria Math"/>
                      </a:rPr>
                      <m:t> </m:t>
                    </m:r>
                    <m:r>
                      <a:rPr lang="id-ID" i="1">
                        <a:latin typeface="Cambria Math"/>
                      </a:rPr>
                      <m:t>𝑡</m:t>
                    </m:r>
                    <m:r>
                      <a:rPr lang="id-ID" i="1">
                        <a:latin typeface="Cambria Math"/>
                      </a:rPr>
                      <m:t> = 1 </m:t>
                    </m:r>
                    <m:r>
                      <a:rPr lang="id-ID" i="1">
                        <a:latin typeface="Cambria Math"/>
                      </a:rPr>
                      <m:t>𝑠</m:t>
                    </m:r>
                    <m:r>
                      <a:rPr lang="id-ID" i="1">
                        <a:latin typeface="Cambria Math"/>
                      </a:rPr>
                      <m:t> </m:t>
                    </m:r>
                  </m:oMath>
                </a14:m>
                <a:r>
                  <a:rPr lang="id-ID" dirty="0"/>
                  <a:t>?</a:t>
                </a:r>
                <a:endParaRPr lang="en-US" dirty="0"/>
              </a:p>
              <a:p>
                <a:pPr marL="0" indent="0">
                  <a:buNone/>
                </a:pPr>
                <a:r>
                  <a:rPr lang="id-ID" dirty="0"/>
                  <a:t> b) </a:t>
                </a:r>
                <a14:m>
                  <m:oMath xmlns:m="http://schemas.openxmlformats.org/officeDocument/2006/math">
                    <m:r>
                      <a:rPr lang="id-ID" i="1">
                        <a:latin typeface="Cambria Math"/>
                      </a:rPr>
                      <m:t>𝑊</m:t>
                    </m:r>
                  </m:oMath>
                </a14:m>
                <a:r>
                  <a:rPr lang="id-ID" dirty="0"/>
                  <a:t> = …….. saat </a:t>
                </a:r>
                <a14:m>
                  <m:oMath xmlns:m="http://schemas.openxmlformats.org/officeDocument/2006/math">
                    <m:r>
                      <a:rPr lang="id-ID" i="1">
                        <a:latin typeface="Cambria Math"/>
                      </a:rPr>
                      <m:t>h</m:t>
                    </m:r>
                    <m:r>
                      <a:rPr lang="id-ID" i="1">
                        <a:latin typeface="Cambria Math"/>
                      </a:rPr>
                      <m:t>2 = 10 </m:t>
                    </m:r>
                    <m:r>
                      <a:rPr lang="id-ID" i="1">
                        <a:latin typeface="Cambria Math"/>
                      </a:rPr>
                      <m:t>𝑚</m:t>
                    </m:r>
                    <m:r>
                      <a:rPr lang="id-ID" i="1">
                        <a:latin typeface="Cambria Math"/>
                      </a:rPr>
                      <m:t> </m:t>
                    </m:r>
                  </m:oMath>
                </a14:m>
                <a:r>
                  <a:rPr lang="id-ID" dirty="0"/>
                  <a:t>?</a:t>
                </a:r>
                <a:endParaRPr lang="en-US" dirty="0"/>
              </a:p>
              <a:p>
                <a:pPr marL="0" indent="0">
                  <a:buNone/>
                </a:pPr>
                <a:endParaRPr lang="id-ID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14" name="Content Placeholder 13">
                <a:extLst>
                  <a:ext uri="{FF2B5EF4-FFF2-40B4-BE49-F238E27FC236}">
                    <a16:creationId xmlns:a16="http://schemas.microsoft.com/office/drawing/2014/main" id="{459B2983-9EC9-4E8E-9D1C-AEF1374173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36104" y="365125"/>
                <a:ext cx="8263709" cy="5811838"/>
              </a:xfrm>
              <a:blipFill>
                <a:blip r:embed="rId5"/>
                <a:stretch>
                  <a:fillRect l="-1327" t="-20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76302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="" xmlns:a16="http://schemas.microsoft.com/office/drawing/2014/main" id="{78875ED7-30C7-4E74-A622-A2CB6B20ACB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899813" y="0"/>
            <a:ext cx="3884322" cy="6858000"/>
            <a:chOff x="8899813" y="0"/>
            <a:chExt cx="3884322" cy="6858000"/>
          </a:xfrm>
        </p:grpSpPr>
        <p:grpSp>
          <p:nvGrpSpPr>
            <p:cNvPr id="5" name="Group 4">
              <a:extLst>
                <a:ext uri="{FF2B5EF4-FFF2-40B4-BE49-F238E27FC236}">
                  <a16:creationId xmlns="" xmlns:a16="http://schemas.microsoft.com/office/drawing/2014/main" id="{9DBDED08-7BE3-482C-880A-FEAF97C06835}"/>
                </a:ext>
              </a:extLst>
            </p:cNvPr>
            <p:cNvGrpSpPr/>
            <p:nvPr/>
          </p:nvGrpSpPr>
          <p:grpSpPr>
            <a:xfrm>
              <a:off x="9055676" y="0"/>
              <a:ext cx="3136324" cy="6858000"/>
              <a:chOff x="9055676" y="0"/>
              <a:chExt cx="3136324" cy="6858000"/>
            </a:xfrm>
          </p:grpSpPr>
          <p:sp>
            <p:nvSpPr>
              <p:cNvPr id="7" name="Rectangle 6">
                <a:extLst>
                  <a:ext uri="{FF2B5EF4-FFF2-40B4-BE49-F238E27FC236}">
                    <a16:creationId xmlns="" xmlns:a16="http://schemas.microsoft.com/office/drawing/2014/main" id="{05350CBC-DA8B-4B3A-858D-9C495706358A}"/>
                  </a:ext>
                </a:extLst>
              </p:cNvPr>
              <p:cNvSpPr/>
              <p:nvPr/>
            </p:nvSpPr>
            <p:spPr>
              <a:xfrm>
                <a:off x="9221932" y="0"/>
                <a:ext cx="2970068" cy="6858000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="" xmlns:a16="http://schemas.microsoft.com/office/drawing/2014/main" id="{BD40B023-0A1C-4D18-9D3C-FC2FFE4A238B}"/>
                  </a:ext>
                </a:extLst>
              </p:cNvPr>
              <p:cNvSpPr/>
              <p:nvPr/>
            </p:nvSpPr>
            <p:spPr>
              <a:xfrm>
                <a:off x="9055676" y="0"/>
                <a:ext cx="166255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="" xmlns:a16="http://schemas.microsoft.com/office/drawing/2014/main" id="{D7BB177D-5720-4DEB-9EF0-47E89BC8C893}"/>
                  </a:ext>
                </a:extLst>
              </p:cNvPr>
              <p:cNvSpPr/>
              <p:nvPr/>
            </p:nvSpPr>
            <p:spPr>
              <a:xfrm>
                <a:off x="9221932" y="0"/>
                <a:ext cx="114301" cy="6858000"/>
              </a:xfrm>
              <a:prstGeom prst="rect">
                <a:avLst/>
              </a:prstGeom>
              <a:solidFill>
                <a:srgbClr val="FFD3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="" xmlns:a16="http://schemas.microsoft.com/office/drawing/2014/main" id="{908329AC-B595-4332-9144-036E00A4140D}"/>
                  </a:ext>
                </a:extLst>
              </p:cNvPr>
              <p:cNvSpPr/>
              <p:nvPr/>
            </p:nvSpPr>
            <p:spPr>
              <a:xfrm>
                <a:off x="9336233" y="0"/>
                <a:ext cx="150667" cy="6858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="" xmlns:a16="http://schemas.microsoft.com/office/drawing/2014/main" id="{8B6DBE66-79C4-4BAB-BCDA-89717F97892E}"/>
                  </a:ext>
                </a:extLst>
              </p:cNvPr>
              <p:cNvSpPr/>
              <p:nvPr/>
            </p:nvSpPr>
            <p:spPr>
              <a:xfrm>
                <a:off x="9336233" y="0"/>
                <a:ext cx="57150" cy="685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pic>
          <p:nvPicPr>
            <p:cNvPr id="6" name="Graphic 5" descr="Beaker">
              <a:extLst>
                <a:ext uri="{FF2B5EF4-FFF2-40B4-BE49-F238E27FC236}">
                  <a16:creationId xmlns="" xmlns:a16="http://schemas.microsoft.com/office/drawing/2014/main" id="{751465E8-F8BA-4FAA-8563-41E19098704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899813" y="2973678"/>
              <a:ext cx="3884322" cy="3884322"/>
            </a:xfrm>
            <a:prstGeom prst="rect">
              <a:avLst/>
            </a:prstGeom>
          </p:spPr>
        </p:pic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931" y="1311366"/>
            <a:ext cx="6782963" cy="4482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60466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="" xmlns:a16="http://schemas.microsoft.com/office/drawing/2014/main" id="{78875ED7-30C7-4E74-A622-A2CB6B20ACB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899813" y="0"/>
            <a:ext cx="3884322" cy="6858000"/>
            <a:chOff x="8899813" y="0"/>
            <a:chExt cx="3884322" cy="6858000"/>
          </a:xfrm>
        </p:grpSpPr>
        <p:grpSp>
          <p:nvGrpSpPr>
            <p:cNvPr id="5" name="Group 4">
              <a:extLst>
                <a:ext uri="{FF2B5EF4-FFF2-40B4-BE49-F238E27FC236}">
                  <a16:creationId xmlns="" xmlns:a16="http://schemas.microsoft.com/office/drawing/2014/main" id="{9DBDED08-7BE3-482C-880A-FEAF97C06835}"/>
                </a:ext>
              </a:extLst>
            </p:cNvPr>
            <p:cNvGrpSpPr/>
            <p:nvPr/>
          </p:nvGrpSpPr>
          <p:grpSpPr>
            <a:xfrm>
              <a:off x="9055676" y="0"/>
              <a:ext cx="3136324" cy="6858000"/>
              <a:chOff x="9055676" y="0"/>
              <a:chExt cx="3136324" cy="6858000"/>
            </a:xfrm>
          </p:grpSpPr>
          <p:sp>
            <p:nvSpPr>
              <p:cNvPr id="7" name="Rectangle 6">
                <a:extLst>
                  <a:ext uri="{FF2B5EF4-FFF2-40B4-BE49-F238E27FC236}">
                    <a16:creationId xmlns="" xmlns:a16="http://schemas.microsoft.com/office/drawing/2014/main" id="{05350CBC-DA8B-4B3A-858D-9C495706358A}"/>
                  </a:ext>
                </a:extLst>
              </p:cNvPr>
              <p:cNvSpPr/>
              <p:nvPr/>
            </p:nvSpPr>
            <p:spPr>
              <a:xfrm>
                <a:off x="9221932" y="0"/>
                <a:ext cx="2970068" cy="6858000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="" xmlns:a16="http://schemas.microsoft.com/office/drawing/2014/main" id="{BD40B023-0A1C-4D18-9D3C-FC2FFE4A238B}"/>
                  </a:ext>
                </a:extLst>
              </p:cNvPr>
              <p:cNvSpPr/>
              <p:nvPr/>
            </p:nvSpPr>
            <p:spPr>
              <a:xfrm>
                <a:off x="9055676" y="0"/>
                <a:ext cx="166255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="" xmlns:a16="http://schemas.microsoft.com/office/drawing/2014/main" id="{D7BB177D-5720-4DEB-9EF0-47E89BC8C893}"/>
                  </a:ext>
                </a:extLst>
              </p:cNvPr>
              <p:cNvSpPr/>
              <p:nvPr/>
            </p:nvSpPr>
            <p:spPr>
              <a:xfrm>
                <a:off x="9221932" y="0"/>
                <a:ext cx="114301" cy="6858000"/>
              </a:xfrm>
              <a:prstGeom prst="rect">
                <a:avLst/>
              </a:prstGeom>
              <a:solidFill>
                <a:srgbClr val="FFD3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="" xmlns:a16="http://schemas.microsoft.com/office/drawing/2014/main" id="{908329AC-B595-4332-9144-036E00A4140D}"/>
                  </a:ext>
                </a:extLst>
              </p:cNvPr>
              <p:cNvSpPr/>
              <p:nvPr/>
            </p:nvSpPr>
            <p:spPr>
              <a:xfrm>
                <a:off x="9336233" y="0"/>
                <a:ext cx="150667" cy="6858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="" xmlns:a16="http://schemas.microsoft.com/office/drawing/2014/main" id="{8B6DBE66-79C4-4BAB-BCDA-89717F97892E}"/>
                  </a:ext>
                </a:extLst>
              </p:cNvPr>
              <p:cNvSpPr/>
              <p:nvPr/>
            </p:nvSpPr>
            <p:spPr>
              <a:xfrm>
                <a:off x="9336233" y="0"/>
                <a:ext cx="57150" cy="685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pic>
          <p:nvPicPr>
            <p:cNvPr id="6" name="Graphic 5" descr="Beaker">
              <a:extLst>
                <a:ext uri="{FF2B5EF4-FFF2-40B4-BE49-F238E27FC236}">
                  <a16:creationId xmlns="" xmlns:a16="http://schemas.microsoft.com/office/drawing/2014/main" id="{751465E8-F8BA-4FAA-8563-41E19098704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899813" y="2973678"/>
              <a:ext cx="3884322" cy="3884322"/>
            </a:xfrm>
            <a:prstGeom prst="rect">
              <a:avLst/>
            </a:prstGeom>
          </p:spPr>
        </p:pic>
      </p:grp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0407" y="1375391"/>
            <a:ext cx="5114925" cy="2371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373535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="" xmlns:a16="http://schemas.microsoft.com/office/drawing/2014/main" id="{AEA098C1-E19E-4D03-9A35-14569BC7C14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899813" y="0"/>
            <a:ext cx="3884322" cy="6858000"/>
            <a:chOff x="8899813" y="0"/>
            <a:chExt cx="3884322" cy="6858000"/>
          </a:xfrm>
        </p:grpSpPr>
        <p:grpSp>
          <p:nvGrpSpPr>
            <p:cNvPr id="10" name="Group 9">
              <a:extLst>
                <a:ext uri="{FF2B5EF4-FFF2-40B4-BE49-F238E27FC236}">
                  <a16:creationId xmlns="" xmlns:a16="http://schemas.microsoft.com/office/drawing/2014/main" id="{D4EF09CF-3362-453A-9463-F6669A9D3E01}"/>
                </a:ext>
              </a:extLst>
            </p:cNvPr>
            <p:cNvGrpSpPr/>
            <p:nvPr/>
          </p:nvGrpSpPr>
          <p:grpSpPr>
            <a:xfrm>
              <a:off x="9055676" y="0"/>
              <a:ext cx="3136324" cy="6858000"/>
              <a:chOff x="9055676" y="0"/>
              <a:chExt cx="3136324" cy="6858000"/>
            </a:xfrm>
          </p:grpSpPr>
          <p:sp>
            <p:nvSpPr>
              <p:cNvPr id="4" name="Rectangle 3">
                <a:extLst>
                  <a:ext uri="{FF2B5EF4-FFF2-40B4-BE49-F238E27FC236}">
                    <a16:creationId xmlns="" xmlns:a16="http://schemas.microsoft.com/office/drawing/2014/main" id="{403AE892-EBD6-40F1-851B-FEADBD59429F}"/>
                  </a:ext>
                </a:extLst>
              </p:cNvPr>
              <p:cNvSpPr/>
              <p:nvPr/>
            </p:nvSpPr>
            <p:spPr>
              <a:xfrm>
                <a:off x="9221932" y="0"/>
                <a:ext cx="2970068" cy="6858000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" name="Rectangle 4">
                <a:extLst>
                  <a:ext uri="{FF2B5EF4-FFF2-40B4-BE49-F238E27FC236}">
                    <a16:creationId xmlns="" xmlns:a16="http://schemas.microsoft.com/office/drawing/2014/main" id="{54318653-1A38-442C-BA0F-F2C51149BCFF}"/>
                  </a:ext>
                </a:extLst>
              </p:cNvPr>
              <p:cNvSpPr/>
              <p:nvPr/>
            </p:nvSpPr>
            <p:spPr>
              <a:xfrm>
                <a:off x="9055676" y="0"/>
                <a:ext cx="166255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="" xmlns:a16="http://schemas.microsoft.com/office/drawing/2014/main" id="{C25D63D1-E9CE-42BF-BD4D-374FD0293155}"/>
                  </a:ext>
                </a:extLst>
              </p:cNvPr>
              <p:cNvSpPr/>
              <p:nvPr/>
            </p:nvSpPr>
            <p:spPr>
              <a:xfrm>
                <a:off x="9221932" y="0"/>
                <a:ext cx="114301" cy="6858000"/>
              </a:xfrm>
              <a:prstGeom prst="rect">
                <a:avLst/>
              </a:prstGeom>
              <a:solidFill>
                <a:srgbClr val="FFD3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="" xmlns:a16="http://schemas.microsoft.com/office/drawing/2014/main" id="{BA4EE865-9F0D-4531-A737-E13A557C0277}"/>
                  </a:ext>
                </a:extLst>
              </p:cNvPr>
              <p:cNvSpPr/>
              <p:nvPr/>
            </p:nvSpPr>
            <p:spPr>
              <a:xfrm>
                <a:off x="9336233" y="0"/>
                <a:ext cx="150667" cy="6858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="" xmlns:a16="http://schemas.microsoft.com/office/drawing/2014/main" id="{6A1183CB-C5B0-498A-A49C-4180134C74B0}"/>
                  </a:ext>
                </a:extLst>
              </p:cNvPr>
              <p:cNvSpPr/>
              <p:nvPr/>
            </p:nvSpPr>
            <p:spPr>
              <a:xfrm>
                <a:off x="9336233" y="0"/>
                <a:ext cx="57150" cy="685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pic>
          <p:nvPicPr>
            <p:cNvPr id="13" name="Graphic 12" descr="Beaker">
              <a:extLst>
                <a:ext uri="{FF2B5EF4-FFF2-40B4-BE49-F238E27FC236}">
                  <a16:creationId xmlns="" xmlns:a16="http://schemas.microsoft.com/office/drawing/2014/main" id="{BF2CC76A-FBA9-49E0-9F1C-2C5299495F4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99813" y="2973678"/>
              <a:ext cx="3884322" cy="3884322"/>
            </a:xfrm>
            <a:prstGeom prst="rect">
              <a:avLst/>
            </a:prstGeom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13">
                <a:extLst>
                  <a:ext uri="{FF2B5EF4-FFF2-40B4-BE49-F238E27FC236}">
                    <a16:creationId xmlns="" xmlns:a16="http://schemas.microsoft.com/office/drawing/2014/main" id="{459B2983-9EC9-4E8E-9D1C-AEF1374173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36104" y="304800"/>
                <a:ext cx="8263709" cy="5872163"/>
              </a:xfrm>
            </p:spPr>
            <p:txBody>
              <a:bodyPr/>
              <a:lstStyle/>
              <a:p>
                <a:r>
                  <a:rPr lang="id-ID" dirty="0"/>
                  <a:t>Energi Kinetik dan Usaha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id-ID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𝑚𝑎</m:t>
                      </m:r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id-ID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𝑎𝑠</m:t>
                      </m:r>
                    </m:oMath>
                  </m:oMathPara>
                </a14:m>
                <a:endParaRPr lang="id-ID" dirty="0"/>
              </a:p>
              <a:p>
                <a:pPr marL="0" indent="0">
                  <a:buNone/>
                </a:pPr>
                <a:r>
                  <a:rPr lang="id-ID" dirty="0"/>
                  <a:t>Ingat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p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b="0" i="1" smtClean="0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id-ID" b="0" i="1" smtClean="0">
                            <a:latin typeface="Cambria Math"/>
                          </a:rPr>
                        </m:ctrlPr>
                      </m:sSubSup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id-ID" b="0" i="1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𝑎𝑠</m:t>
                    </m:r>
                  </m:oMath>
                </a14:m>
                <a:r>
                  <a:rPr lang="id-ID" dirty="0"/>
                  <a:t> </a:t>
                </a:r>
                <a:r>
                  <a:rPr lang="id-ID" dirty="0"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r>
                      <a:rPr lang="id-ID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𝑎𝑠</m:t>
                    </m:r>
                    <m:r>
                      <a:rPr lang="id-ID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f>
                      <m:fPr>
                        <m:ctrlPr>
                          <a:rPr lang="id-ID" b="0" i="1" smtClean="0">
                            <a:latin typeface="Cambria Math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id-ID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</m:t>
                        </m:r>
                      </m:num>
                      <m:den>
                        <m:r>
                          <a:rPr lang="id-ID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den>
                    </m:f>
                    <m:r>
                      <a:rPr lang="id-ID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(</m:t>
                    </m:r>
                    <m:sSup>
                      <m:sSupPr>
                        <m:ctrlPr>
                          <a:rPr lang="id-ID" b="0" i="1" smtClean="0">
                            <a:latin typeface="Cambria Math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𝑣</m:t>
                        </m:r>
                      </m:e>
                      <m:sup>
                        <m:r>
                          <a:rPr lang="id-ID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  <m:r>
                      <a:rPr lang="id-ID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</m:t>
                    </m:r>
                    <m:sSubSup>
                      <m:sSubSupPr>
                        <m:ctrlPr>
                          <a:rPr lang="id-ID" b="0" i="1" smtClean="0">
                            <a:latin typeface="Cambria Math"/>
                            <a:sym typeface="Wingdings" panose="05000000000000000000" pitchFamily="2" charset="2"/>
                          </a:rPr>
                        </m:ctrlPr>
                      </m:sSubSup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𝑣</m:t>
                        </m:r>
                      </m:e>
                      <m:sub>
                        <m:r>
                          <a:rPr lang="id-ID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0</m:t>
                        </m:r>
                      </m:sub>
                      <m:sup>
                        <m:r>
                          <a:rPr lang="id-ID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bSup>
                    <m:r>
                      <a:rPr lang="id-ID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)</m:t>
                    </m:r>
                  </m:oMath>
                </a14:m>
                <a:endParaRPr lang="id-ID" dirty="0"/>
              </a:p>
              <a:p>
                <a:pPr marL="0" indent="0">
                  <a:buNone/>
                </a:pPr>
                <a:r>
                  <a:rPr lang="id-ID" dirty="0"/>
                  <a:t>Sehingga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⋅</m:t>
                      </m:r>
                      <m:f>
                        <m:fPr>
                          <m:ctrlPr>
                            <a:rPr lang="id-ID" i="1">
                              <a:latin typeface="Cambria Math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id-ID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1</m:t>
                          </m:r>
                        </m:num>
                        <m:den>
                          <m:r>
                            <a:rPr lang="id-ID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den>
                      </m:f>
                      <m:r>
                        <a:rPr lang="id-ID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(</m:t>
                      </m:r>
                      <m:sSup>
                        <m:sSupPr>
                          <m:ctrlPr>
                            <a:rPr lang="id-ID" i="1">
                              <a:latin typeface="Cambria Math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id-ID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𝑣</m:t>
                          </m:r>
                        </m:e>
                        <m:sup>
                          <m:r>
                            <a:rPr lang="id-ID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id-ID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sSubSup>
                        <m:sSubSupPr>
                          <m:ctrlPr>
                            <a:rPr lang="id-ID" i="1">
                              <a:latin typeface="Cambria Math"/>
                              <a:sym typeface="Wingdings" panose="05000000000000000000" pitchFamily="2" charset="2"/>
                            </a:rPr>
                          </m:ctrlPr>
                        </m:sSubSupPr>
                        <m:e>
                          <m:r>
                            <a:rPr lang="id-ID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𝑣</m:t>
                          </m:r>
                        </m:e>
                        <m:sub>
                          <m:r>
                            <a:rPr lang="id-ID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0</m:t>
                          </m:r>
                        </m:sub>
                        <m:sup>
                          <m:r>
                            <a:rPr lang="id-ID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bSup>
                      <m:r>
                        <a:rPr lang="id-ID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)</m:t>
                      </m:r>
                    </m:oMath>
                  </m:oMathPara>
                </a14:m>
                <a:endParaRPr lang="id-ID" dirty="0"/>
              </a:p>
              <a:p>
                <a:pPr marL="0" indent="0">
                  <a:buNone/>
                </a:pPr>
                <a:r>
                  <a:rPr lang="id-ID" dirty="0"/>
                  <a:t>Atau dapat dituliskan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d-ID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id-ID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id-ID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𝑚</m:t>
                      </m:r>
                      <m:sSup>
                        <m:sSupPr>
                          <m:ctrlPr>
                            <a:rPr lang="id-ID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id-ID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id-ID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id-ID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id-ID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id-ID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𝑚</m:t>
                      </m:r>
                      <m:sSubSup>
                        <m:sSubSupPr>
                          <m:ctrlPr>
                            <a:rPr lang="id-ID" b="0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id-ID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id-ID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id-ID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id-ID" dirty="0"/>
              </a:p>
              <a:p>
                <a:pPr marL="0" indent="0">
                  <a:buNone/>
                </a:pPr>
                <a:endParaRPr lang="id-ID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id-ID" b="0" i="0" smtClean="0">
                          <a:latin typeface="Cambria Math" panose="02040503050406030204" pitchFamily="18" charset="0"/>
                        </a:rPr>
                        <m:t>Δ</m:t>
                      </m:r>
                      <m:sSub>
                        <m:sSubPr>
                          <m:ctrlPr>
                            <a:rPr lang="id-ID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id-ID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id-ID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id-ID" dirty="0"/>
              </a:p>
              <a:p>
                <a:pPr marL="0" indent="0">
                  <a:buNone/>
                </a:pPr>
                <a:endParaRPr lang="id-ID" dirty="0"/>
              </a:p>
              <a:p>
                <a:endParaRPr lang="id-ID" dirty="0"/>
              </a:p>
              <a:p>
                <a:endParaRPr lang="id-ID" dirty="0"/>
              </a:p>
              <a:p>
                <a:endParaRPr lang="id-ID" dirty="0"/>
              </a:p>
              <a:p>
                <a:pPr marL="0" indent="0">
                  <a:buNone/>
                </a:pPr>
                <a:endParaRPr lang="id-ID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14" name="Content Placeholder 13">
                <a:extLst>
                  <a:ext uri="{FF2B5EF4-FFF2-40B4-BE49-F238E27FC236}">
                    <a16:creationId xmlns:a16="http://schemas.microsoft.com/office/drawing/2014/main" id="{459B2983-9EC9-4E8E-9D1C-AEF1374173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36104" y="304800"/>
                <a:ext cx="8263709" cy="5872163"/>
              </a:xfrm>
              <a:blipFill>
                <a:blip r:embed="rId5"/>
                <a:stretch>
                  <a:fillRect l="-1475" t="-16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50858481-4933-4418-9BAD-7D1548F8BD80}"/>
              </a:ext>
            </a:extLst>
          </p:cNvPr>
          <p:cNvSpPr/>
          <p:nvPr/>
        </p:nvSpPr>
        <p:spPr>
          <a:xfrm>
            <a:off x="3843130" y="5406887"/>
            <a:ext cx="1762540" cy="6361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5823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="" xmlns:a16="http://schemas.microsoft.com/office/drawing/2014/main" id="{4CA28071-93A6-43B3-BA0C-C2844BE4D40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86410" y="384312"/>
                <a:ext cx="8219886" cy="5845659"/>
              </a:xfrm>
            </p:spPr>
            <p:txBody>
              <a:bodyPr/>
              <a:lstStyle/>
              <a:p>
                <a:r>
                  <a:rPr lang="id-ID" dirty="0"/>
                  <a:t>Contoh</a:t>
                </a:r>
              </a:p>
              <a:p>
                <a:pPr marL="0" indent="0">
                  <a:buNone/>
                </a:pPr>
                <a:r>
                  <a:rPr lang="id-ID" dirty="0"/>
                  <a:t>Sebuah benda bermassa </a:t>
                </a:r>
                <a14:m>
                  <m:oMath xmlns:m="http://schemas.openxmlformats.org/officeDocument/2006/math">
                    <m:r>
                      <a:rPr lang="id-ID" i="1">
                        <a:latin typeface="Cambria Math"/>
                      </a:rPr>
                      <m:t>4 </m:t>
                    </m:r>
                    <m:r>
                      <a:rPr lang="id-ID" i="1">
                        <a:latin typeface="Cambria Math"/>
                      </a:rPr>
                      <m:t>𝑘𝑔</m:t>
                    </m:r>
                  </m:oMath>
                </a14:m>
                <a:r>
                  <a:rPr lang="id-ID" dirty="0"/>
                  <a:t> mula-mula diam kemudian bergerak lurus dengan percepatan </a:t>
                </a:r>
                <a14:m>
                  <m:oMath xmlns:m="http://schemas.openxmlformats.org/officeDocument/2006/math">
                    <m:r>
                      <a:rPr lang="id-ID" i="1">
                        <a:latin typeface="Cambria Math"/>
                      </a:rPr>
                      <m:t>3 </m:t>
                    </m:r>
                    <m:r>
                      <a:rPr lang="id-ID" i="1">
                        <a:latin typeface="Cambria Math"/>
                      </a:rPr>
                      <m:t>𝑚</m:t>
                    </m:r>
                    <m:r>
                      <a:rPr lang="id-ID" i="1">
                        <a:latin typeface="Cambria Math"/>
                      </a:rPr>
                      <m:t>/</m:t>
                    </m:r>
                    <m:r>
                      <a:rPr lang="id-ID" i="1">
                        <a:latin typeface="Cambria Math"/>
                      </a:rPr>
                      <m:t>𝑠</m:t>
                    </m:r>
                    <m:r>
                      <a:rPr lang="id-ID" i="1">
                        <a:latin typeface="Cambria Math"/>
                      </a:rPr>
                      <m:t>².</m:t>
                    </m:r>
                  </m:oMath>
                </a14:m>
                <a:r>
                  <a:rPr lang="id-ID" dirty="0"/>
                  <a:t> Hitunglah usaha yang diubah menjadi energi kinetik setelah 3 detik!</a:t>
                </a:r>
                <a:endParaRPr lang="en-US" dirty="0"/>
              </a:p>
              <a:p>
                <a:endParaRPr lang="id-ID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CA28071-93A6-43B3-BA0C-C2844BE4D40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86410" y="384312"/>
                <a:ext cx="8219886" cy="5845659"/>
              </a:xfrm>
              <a:blipFill>
                <a:blip r:embed="rId2"/>
                <a:stretch>
                  <a:fillRect l="-1483" t="-16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>
            <a:extLst>
              <a:ext uri="{FF2B5EF4-FFF2-40B4-BE49-F238E27FC236}">
                <a16:creationId xmlns="" xmlns:a16="http://schemas.microsoft.com/office/drawing/2014/main" id="{1DDA24DE-D5EF-489A-AA02-E6C41CD95C1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899813" y="0"/>
            <a:ext cx="3884322" cy="6858000"/>
            <a:chOff x="8899813" y="0"/>
            <a:chExt cx="3884322" cy="6858000"/>
          </a:xfrm>
        </p:grpSpPr>
        <p:grpSp>
          <p:nvGrpSpPr>
            <p:cNvPr id="5" name="Group 4">
              <a:extLst>
                <a:ext uri="{FF2B5EF4-FFF2-40B4-BE49-F238E27FC236}">
                  <a16:creationId xmlns="" xmlns:a16="http://schemas.microsoft.com/office/drawing/2014/main" id="{3B094B9A-BD35-4C59-95C7-B61D0A65D996}"/>
                </a:ext>
              </a:extLst>
            </p:cNvPr>
            <p:cNvGrpSpPr/>
            <p:nvPr/>
          </p:nvGrpSpPr>
          <p:grpSpPr>
            <a:xfrm>
              <a:off x="9055676" y="0"/>
              <a:ext cx="3136324" cy="6858000"/>
              <a:chOff x="9055676" y="0"/>
              <a:chExt cx="3136324" cy="6858000"/>
            </a:xfrm>
          </p:grpSpPr>
          <p:sp>
            <p:nvSpPr>
              <p:cNvPr id="7" name="Rectangle 6">
                <a:extLst>
                  <a:ext uri="{FF2B5EF4-FFF2-40B4-BE49-F238E27FC236}">
                    <a16:creationId xmlns="" xmlns:a16="http://schemas.microsoft.com/office/drawing/2014/main" id="{A95A6EC0-C2EF-40AE-BCC9-014FEEE975A4}"/>
                  </a:ext>
                </a:extLst>
              </p:cNvPr>
              <p:cNvSpPr/>
              <p:nvPr/>
            </p:nvSpPr>
            <p:spPr>
              <a:xfrm>
                <a:off x="9221932" y="0"/>
                <a:ext cx="2970068" cy="6858000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="" xmlns:a16="http://schemas.microsoft.com/office/drawing/2014/main" id="{848604D9-B3F0-4772-A647-CAFBFA0F42DB}"/>
                  </a:ext>
                </a:extLst>
              </p:cNvPr>
              <p:cNvSpPr/>
              <p:nvPr/>
            </p:nvSpPr>
            <p:spPr>
              <a:xfrm>
                <a:off x="9055676" y="0"/>
                <a:ext cx="166255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="" xmlns:a16="http://schemas.microsoft.com/office/drawing/2014/main" id="{49B12EE2-1869-492C-B244-CDACEF830FB4}"/>
                  </a:ext>
                </a:extLst>
              </p:cNvPr>
              <p:cNvSpPr/>
              <p:nvPr/>
            </p:nvSpPr>
            <p:spPr>
              <a:xfrm>
                <a:off x="9221932" y="0"/>
                <a:ext cx="114301" cy="6858000"/>
              </a:xfrm>
              <a:prstGeom prst="rect">
                <a:avLst/>
              </a:prstGeom>
              <a:solidFill>
                <a:srgbClr val="FFD3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="" xmlns:a16="http://schemas.microsoft.com/office/drawing/2014/main" id="{07DB0563-C632-4CE0-B1B6-4461523F4791}"/>
                  </a:ext>
                </a:extLst>
              </p:cNvPr>
              <p:cNvSpPr/>
              <p:nvPr/>
            </p:nvSpPr>
            <p:spPr>
              <a:xfrm>
                <a:off x="9336233" y="0"/>
                <a:ext cx="150667" cy="6858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="" xmlns:a16="http://schemas.microsoft.com/office/drawing/2014/main" id="{BE088F25-D251-4EB5-9945-C86567C693CB}"/>
                  </a:ext>
                </a:extLst>
              </p:cNvPr>
              <p:cNvSpPr/>
              <p:nvPr/>
            </p:nvSpPr>
            <p:spPr>
              <a:xfrm>
                <a:off x="9336233" y="0"/>
                <a:ext cx="57150" cy="685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pic>
          <p:nvPicPr>
            <p:cNvPr id="6" name="Graphic 5" descr="Beaker">
              <a:extLst>
                <a:ext uri="{FF2B5EF4-FFF2-40B4-BE49-F238E27FC236}">
                  <a16:creationId xmlns="" xmlns:a16="http://schemas.microsoft.com/office/drawing/2014/main" id="{17222557-A742-44C4-BF3B-4F033D3AFDA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99813" y="2973678"/>
              <a:ext cx="3884322" cy="3884322"/>
            </a:xfrm>
            <a:prstGeom prst="rect">
              <a:avLst/>
            </a:prstGeom>
          </p:spPr>
        </p:pic>
      </p:grp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588" y="2457547"/>
            <a:ext cx="7372350" cy="421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665482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699911" y="184210"/>
                <a:ext cx="10250311" cy="15696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id-ID" sz="2400" b="1" dirty="0" smtClean="0">
                    <a:solidFill>
                      <a:schemeClr val="bg1"/>
                    </a:solidFill>
                  </a:rPr>
                  <a:t>CONTOH PROGRAM MATLAB</a:t>
                </a:r>
                <a:endParaRPr lang="id-ID" sz="2400" dirty="0">
                  <a:solidFill>
                    <a:schemeClr val="bg1"/>
                  </a:solidFill>
                </a:endParaRPr>
              </a:p>
              <a:p>
                <a:r>
                  <a:rPr lang="id-ID" dirty="0">
                    <a:solidFill>
                      <a:schemeClr val="bg1"/>
                    </a:solidFill>
                  </a:rPr>
                  <a:t>Program yang dibuat yaitu kalkulator yang digunakan untuk menghitung contoh soal yang ada di </a:t>
                </a:r>
                <a:r>
                  <a:rPr lang="id-ID" dirty="0" smtClean="0">
                    <a:solidFill>
                      <a:schemeClr val="bg1"/>
                    </a:solidFill>
                  </a:rPr>
                  <a:t>atas. Pertama </a:t>
                </a:r>
                <a:r>
                  <a:rPr lang="id-ID" dirty="0">
                    <a:solidFill>
                      <a:schemeClr val="bg1"/>
                    </a:solidFill>
                  </a:rPr>
                  <a:t>yang perlu diperhatikan adalah besaran apa saja yang akan dimasukkan dan sebagai keluaran. </a:t>
                </a:r>
              </a:p>
              <a:p>
                <a:endParaRPr lang="id-ID" dirty="0" smtClean="0">
                  <a:solidFill>
                    <a:schemeClr val="bg1"/>
                  </a:solidFill>
                </a:endParaRPr>
              </a:p>
              <a:p>
                <a:r>
                  <a:rPr lang="id-ID" dirty="0" smtClean="0">
                    <a:solidFill>
                      <a:schemeClr val="bg1"/>
                    </a:solidFill>
                  </a:rPr>
                  <a:t>Jika </a:t>
                </a:r>
                <a:r>
                  <a:rPr lang="id-ID" dirty="0">
                    <a:solidFill>
                      <a:schemeClr val="bg1"/>
                    </a:solidFill>
                  </a:rPr>
                  <a:t>diambil contoh di atas hubungan energi kinetik dan usaha maka sebagai masukkan adalah </a:t>
                </a:r>
                <a14:m>
                  <m:oMath xmlns:m="http://schemas.openxmlformats.org/officeDocument/2006/math">
                    <m:r>
                      <a:rPr lang="id-ID" i="1">
                        <a:solidFill>
                          <a:schemeClr val="bg1"/>
                        </a:solidFill>
                        <a:latin typeface="Cambria Math"/>
                      </a:rPr>
                      <m:t>𝑚</m:t>
                    </m:r>
                  </m:oMath>
                </a14:m>
                <a:r>
                  <a:rPr lang="id-ID" dirty="0">
                    <a:solidFill>
                      <a:schemeClr val="bg1"/>
                    </a:solidFill>
                  </a:rPr>
                  <a:t>,</a:t>
                </a:r>
                <a14:m>
                  <m:oMath xmlns:m="http://schemas.openxmlformats.org/officeDocument/2006/math">
                    <m:r>
                      <a:rPr lang="id-ID" i="1">
                        <a:solidFill>
                          <a:schemeClr val="bg1"/>
                        </a:solidFill>
                        <a:latin typeface="Cambria Math"/>
                      </a:rPr>
                      <m:t>𝑎</m:t>
                    </m:r>
                  </m:oMath>
                </a14:m>
                <a:r>
                  <a:rPr lang="id-ID" dirty="0">
                    <a:solidFill>
                      <a:schemeClr val="bg1"/>
                    </a:solidFill>
                  </a:rPr>
                  <a:t>, dan </a:t>
                </a:r>
                <a14:m>
                  <m:oMath xmlns:m="http://schemas.openxmlformats.org/officeDocument/2006/math">
                    <m:r>
                      <a:rPr lang="id-ID" i="1">
                        <a:solidFill>
                          <a:schemeClr val="bg1"/>
                        </a:solidFill>
                        <a:latin typeface="Cambria Math"/>
                      </a:rPr>
                      <m:t>𝑡</m:t>
                    </m:r>
                  </m:oMath>
                </a14:m>
                <a:r>
                  <a:rPr lang="id-ID" dirty="0"/>
                  <a:t>.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911" y="184210"/>
                <a:ext cx="10250311" cy="1569660"/>
              </a:xfrm>
              <a:prstGeom prst="rect">
                <a:avLst/>
              </a:prstGeom>
              <a:blipFill rotWithShape="1">
                <a:blip r:embed="rId2"/>
                <a:stretch>
                  <a:fillRect l="-535" t="-3101" b="-5039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910" y="1742581"/>
            <a:ext cx="5847645" cy="4646930"/>
          </a:xfrm>
          <a:prstGeom prst="rect">
            <a:avLst/>
          </a:prstGeom>
        </p:spPr>
      </p:pic>
      <p:sp>
        <p:nvSpPr>
          <p:cNvPr id="4" name="Right Arrow 3"/>
          <p:cNvSpPr/>
          <p:nvPr/>
        </p:nvSpPr>
        <p:spPr>
          <a:xfrm>
            <a:off x="6705600" y="3104444"/>
            <a:ext cx="1512711" cy="20320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" name="Rectangle 4"/>
          <p:cNvSpPr/>
          <p:nvPr/>
        </p:nvSpPr>
        <p:spPr>
          <a:xfrm>
            <a:off x="8505711" y="3036767"/>
            <a:ext cx="1231427" cy="33855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id-ID" sz="16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Tampilan gui</a:t>
            </a:r>
            <a:endParaRPr lang="en-US" sz="16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896300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86164" y="98476"/>
            <a:ext cx="5308209" cy="67032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d-ID" sz="1600" dirty="0"/>
              <a:t>Coding Tombol HITUNG:</a:t>
            </a:r>
          </a:p>
          <a:p>
            <a:r>
              <a:rPr lang="en-US" sz="1600" dirty="0"/>
              <a:t>m = str2double(get(handles.edit1,'string'));</a:t>
            </a:r>
            <a:endParaRPr lang="id-ID" sz="1600" dirty="0"/>
          </a:p>
          <a:p>
            <a:r>
              <a:rPr lang="en-US" sz="1600" dirty="0"/>
              <a:t>v0 = str2double(get(handles.edit2,'string'));</a:t>
            </a:r>
            <a:endParaRPr lang="id-ID" sz="1600" dirty="0"/>
          </a:p>
          <a:p>
            <a:r>
              <a:rPr lang="en-US" sz="1600" dirty="0"/>
              <a:t>a = str2double(get(handles.edit3,'string'));</a:t>
            </a:r>
            <a:endParaRPr lang="id-ID" sz="1600" dirty="0"/>
          </a:p>
          <a:p>
            <a:r>
              <a:rPr lang="en-US" sz="1600" dirty="0"/>
              <a:t>t = str2double(get(handles.edit4,'string'));</a:t>
            </a:r>
            <a:endParaRPr lang="id-ID" sz="1600" dirty="0"/>
          </a:p>
          <a:p>
            <a:r>
              <a:rPr lang="en-US" sz="1600" dirty="0"/>
              <a:t> </a:t>
            </a:r>
            <a:endParaRPr lang="id-ID" sz="1600" dirty="0"/>
          </a:p>
          <a:p>
            <a:r>
              <a:rPr lang="en-US" sz="1600" dirty="0"/>
              <a:t>v = get(handles.radiobutton1,'value');</a:t>
            </a:r>
            <a:endParaRPr lang="id-ID" sz="1600" dirty="0"/>
          </a:p>
          <a:p>
            <a:r>
              <a:rPr lang="en-US" sz="1600" dirty="0"/>
              <a:t>w = get(handles.radiobutton2,'value');</a:t>
            </a:r>
            <a:endParaRPr lang="id-ID" sz="1600" dirty="0"/>
          </a:p>
          <a:p>
            <a:r>
              <a:rPr lang="en-US" sz="1600" dirty="0"/>
              <a:t>x = get(handles.radiobutton3,'value');</a:t>
            </a:r>
            <a:endParaRPr lang="id-ID" sz="1600" dirty="0"/>
          </a:p>
          <a:p>
            <a:r>
              <a:rPr lang="en-US" sz="1600" dirty="0"/>
              <a:t>y = get(handles.radiobutton4,'value');</a:t>
            </a:r>
            <a:endParaRPr lang="id-ID" sz="1600" dirty="0"/>
          </a:p>
          <a:p>
            <a:r>
              <a:rPr lang="id-ID" sz="1600" dirty="0"/>
              <a:t> </a:t>
            </a:r>
          </a:p>
          <a:p>
            <a:r>
              <a:rPr lang="en-US" sz="1600" dirty="0"/>
              <a:t>%</a:t>
            </a:r>
            <a:r>
              <a:rPr lang="en-US" sz="1600" dirty="0" err="1"/>
              <a:t>perhitungan</a:t>
            </a:r>
            <a:endParaRPr lang="id-ID" sz="1600" dirty="0"/>
          </a:p>
          <a:p>
            <a:r>
              <a:rPr lang="en-US" sz="1600" dirty="0" err="1"/>
              <a:t>vt</a:t>
            </a:r>
            <a:r>
              <a:rPr lang="en-US" sz="1600" dirty="0"/>
              <a:t> = v0 + a*t;</a:t>
            </a:r>
            <a:endParaRPr lang="id-ID" sz="1600" dirty="0"/>
          </a:p>
          <a:p>
            <a:r>
              <a:rPr lang="en-US" sz="1600" dirty="0"/>
              <a:t>Ek2 = 0.5*m*</a:t>
            </a:r>
            <a:r>
              <a:rPr lang="en-US" sz="1600" dirty="0" err="1"/>
              <a:t>vt</a:t>
            </a:r>
            <a:r>
              <a:rPr lang="en-US" sz="1600" dirty="0"/>
              <a:t>*</a:t>
            </a:r>
            <a:r>
              <a:rPr lang="en-US" sz="1600" dirty="0" err="1"/>
              <a:t>vt</a:t>
            </a:r>
            <a:r>
              <a:rPr lang="en-US" sz="1600" dirty="0"/>
              <a:t>;</a:t>
            </a:r>
            <a:endParaRPr lang="id-ID" sz="1600" dirty="0"/>
          </a:p>
          <a:p>
            <a:r>
              <a:rPr lang="en-US" sz="1600" dirty="0"/>
              <a:t>Ek1 = 0.5*m*v0*v0;</a:t>
            </a:r>
            <a:endParaRPr lang="id-ID" sz="1600" dirty="0"/>
          </a:p>
          <a:p>
            <a:r>
              <a:rPr lang="en-US" sz="1600" dirty="0"/>
              <a:t>W = Ek2 - Ek1;</a:t>
            </a:r>
            <a:endParaRPr lang="id-ID" sz="1600" dirty="0"/>
          </a:p>
          <a:p>
            <a:r>
              <a:rPr lang="en-US" sz="1600" dirty="0"/>
              <a:t>s = v0*t+0.5*a*t^2;</a:t>
            </a:r>
            <a:endParaRPr lang="id-ID" sz="1600" dirty="0"/>
          </a:p>
          <a:p>
            <a:r>
              <a:rPr lang="en-US" sz="1600" dirty="0"/>
              <a:t> </a:t>
            </a:r>
            <a:endParaRPr lang="id-ID" sz="1600" dirty="0"/>
          </a:p>
          <a:p>
            <a:r>
              <a:rPr lang="en-US" sz="1600" dirty="0"/>
              <a:t>if (v==1)</a:t>
            </a:r>
            <a:endParaRPr lang="id-ID" sz="1600" dirty="0"/>
          </a:p>
          <a:p>
            <a:r>
              <a:rPr lang="en-US" sz="1600" dirty="0"/>
              <a:t>    set(handles.edit5,'string',vt)</a:t>
            </a:r>
            <a:endParaRPr lang="id-ID" sz="1600" dirty="0"/>
          </a:p>
          <a:p>
            <a:r>
              <a:rPr lang="en-US" sz="1600" dirty="0" err="1"/>
              <a:t>elseif</a:t>
            </a:r>
            <a:r>
              <a:rPr lang="en-US" sz="1600" dirty="0"/>
              <a:t> (w==1)</a:t>
            </a:r>
            <a:endParaRPr lang="id-ID" sz="1600" dirty="0"/>
          </a:p>
          <a:p>
            <a:r>
              <a:rPr lang="en-US" sz="1600" dirty="0"/>
              <a:t>    set(handles.edit5,'string',Ek2)</a:t>
            </a:r>
            <a:endParaRPr lang="id-ID" sz="1600" dirty="0"/>
          </a:p>
          <a:p>
            <a:r>
              <a:rPr lang="en-US" sz="1600" dirty="0" err="1"/>
              <a:t>elseif</a:t>
            </a:r>
            <a:r>
              <a:rPr lang="en-US" sz="1600" dirty="0"/>
              <a:t> (x==1)</a:t>
            </a:r>
            <a:endParaRPr lang="id-ID" sz="1600" dirty="0"/>
          </a:p>
          <a:p>
            <a:r>
              <a:rPr lang="en-US" sz="1600" dirty="0"/>
              <a:t>    set(handles.edit5,'string',W)</a:t>
            </a:r>
            <a:endParaRPr lang="id-ID" sz="1600" dirty="0"/>
          </a:p>
          <a:p>
            <a:r>
              <a:rPr lang="en-US" sz="1600" dirty="0" err="1"/>
              <a:t>elseif</a:t>
            </a:r>
            <a:r>
              <a:rPr lang="en-US" sz="1600" dirty="0"/>
              <a:t> (y==1)</a:t>
            </a:r>
            <a:endParaRPr lang="id-ID" sz="1600" dirty="0"/>
          </a:p>
          <a:p>
            <a:r>
              <a:rPr lang="en-US" sz="1600" dirty="0"/>
              <a:t>    set(handles.edit5,'string',s)</a:t>
            </a:r>
            <a:endParaRPr lang="id-ID" sz="1600" dirty="0"/>
          </a:p>
          <a:p>
            <a:r>
              <a:rPr lang="en-US" sz="1600" dirty="0"/>
              <a:t>end</a:t>
            </a:r>
            <a:endParaRPr lang="id-ID" sz="1600" dirty="0"/>
          </a:p>
        </p:txBody>
      </p:sp>
      <p:sp>
        <p:nvSpPr>
          <p:cNvPr id="3" name="Rectangle 2"/>
          <p:cNvSpPr/>
          <p:nvPr/>
        </p:nvSpPr>
        <p:spPr>
          <a:xfrm>
            <a:off x="6006917" y="112544"/>
            <a:ext cx="5345713" cy="6689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d-ID" dirty="0"/>
              <a:t>Coding tombol ULANGI</a:t>
            </a:r>
          </a:p>
          <a:p>
            <a:r>
              <a:rPr lang="en-US" dirty="0"/>
              <a:t>set(handles.edit1,'string',0);</a:t>
            </a:r>
            <a:endParaRPr lang="id-ID" dirty="0"/>
          </a:p>
          <a:p>
            <a:r>
              <a:rPr lang="en-US" dirty="0"/>
              <a:t>set(handles.edit2,'string',0);</a:t>
            </a:r>
            <a:endParaRPr lang="id-ID" dirty="0"/>
          </a:p>
          <a:p>
            <a:r>
              <a:rPr lang="en-US" dirty="0"/>
              <a:t>set(handles.edit3,'string',0);</a:t>
            </a:r>
            <a:endParaRPr lang="id-ID" dirty="0"/>
          </a:p>
          <a:p>
            <a:r>
              <a:rPr lang="en-US" dirty="0"/>
              <a:t>set(handles.edit4,'string',0);</a:t>
            </a:r>
            <a:endParaRPr lang="id-ID" dirty="0"/>
          </a:p>
          <a:p>
            <a:r>
              <a:rPr lang="en-US" dirty="0"/>
              <a:t>set(handles.edit5,'string',0);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902859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0742257-3980-4551-868A-26DC3CB82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84" y="365125"/>
            <a:ext cx="8378529" cy="1325563"/>
          </a:xfrm>
        </p:spPr>
        <p:txBody>
          <a:bodyPr/>
          <a:lstStyle/>
          <a:p>
            <a:r>
              <a:rPr lang="id-ID" dirty="0">
                <a:solidFill>
                  <a:schemeClr val="accent5">
                    <a:lumMod val="50000"/>
                  </a:schemeClr>
                </a:solidFill>
                <a:latin typeface="Rockwell" panose="02060603020205020403" pitchFamily="18" charset="0"/>
              </a:rPr>
              <a:t>Energi</a:t>
            </a:r>
            <a:endParaRPr lang="en-US" dirty="0">
              <a:solidFill>
                <a:schemeClr val="accent5">
                  <a:lumMod val="50000"/>
                </a:schemeClr>
              </a:solidFill>
              <a:latin typeface="Rockwell" panose="020606030202050204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57E0B0F-4D29-4786-B2AB-B84D9F8B5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1284" y="1825625"/>
            <a:ext cx="8378529" cy="144658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d-ID" dirty="0">
                <a:solidFill>
                  <a:schemeClr val="tx2"/>
                </a:solidFill>
              </a:rPr>
              <a:t>Energi adalah besaran yang dapat diubah dari satu bentuk ke bentuk lain, tetapi tidak dapat diciptakan atau dimusnahkan.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="" xmlns:a16="http://schemas.microsoft.com/office/drawing/2014/main" id="{798EA88B-C439-4F17-9585-820972CE0BA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009186" y="0"/>
            <a:ext cx="3668917" cy="6941127"/>
            <a:chOff x="9009186" y="0"/>
            <a:chExt cx="3668917" cy="6941127"/>
          </a:xfrm>
        </p:grpSpPr>
        <p:grpSp>
          <p:nvGrpSpPr>
            <p:cNvPr id="10" name="Group 9">
              <a:extLst>
                <a:ext uri="{FF2B5EF4-FFF2-40B4-BE49-F238E27FC236}">
                  <a16:creationId xmlns="" xmlns:a16="http://schemas.microsoft.com/office/drawing/2014/main" id="{D4EF09CF-3362-453A-9463-F6669A9D3E01}"/>
                </a:ext>
              </a:extLst>
            </p:cNvPr>
            <p:cNvGrpSpPr/>
            <p:nvPr/>
          </p:nvGrpSpPr>
          <p:grpSpPr>
            <a:xfrm>
              <a:off x="9055676" y="0"/>
              <a:ext cx="3136324" cy="6858000"/>
              <a:chOff x="9055676" y="0"/>
              <a:chExt cx="3136324" cy="6858000"/>
            </a:xfrm>
          </p:grpSpPr>
          <p:sp>
            <p:nvSpPr>
              <p:cNvPr id="4" name="Rectangle 3">
                <a:extLst>
                  <a:ext uri="{FF2B5EF4-FFF2-40B4-BE49-F238E27FC236}">
                    <a16:creationId xmlns="" xmlns:a16="http://schemas.microsoft.com/office/drawing/2014/main" id="{403AE892-EBD6-40F1-851B-FEADBD59429F}"/>
                  </a:ext>
                </a:extLst>
              </p:cNvPr>
              <p:cNvSpPr/>
              <p:nvPr/>
            </p:nvSpPr>
            <p:spPr>
              <a:xfrm>
                <a:off x="9221932" y="0"/>
                <a:ext cx="2970068" cy="6858000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" name="Rectangle 4">
                <a:extLst>
                  <a:ext uri="{FF2B5EF4-FFF2-40B4-BE49-F238E27FC236}">
                    <a16:creationId xmlns="" xmlns:a16="http://schemas.microsoft.com/office/drawing/2014/main" id="{54318653-1A38-442C-BA0F-F2C51149BCFF}"/>
                  </a:ext>
                </a:extLst>
              </p:cNvPr>
              <p:cNvSpPr/>
              <p:nvPr/>
            </p:nvSpPr>
            <p:spPr>
              <a:xfrm>
                <a:off x="9055676" y="0"/>
                <a:ext cx="166255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="" xmlns:a16="http://schemas.microsoft.com/office/drawing/2014/main" id="{C25D63D1-E9CE-42BF-BD4D-374FD0293155}"/>
                  </a:ext>
                </a:extLst>
              </p:cNvPr>
              <p:cNvSpPr/>
              <p:nvPr/>
            </p:nvSpPr>
            <p:spPr>
              <a:xfrm>
                <a:off x="9221932" y="0"/>
                <a:ext cx="114301" cy="6858000"/>
              </a:xfrm>
              <a:prstGeom prst="rect">
                <a:avLst/>
              </a:prstGeom>
              <a:solidFill>
                <a:srgbClr val="FFD3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="" xmlns:a16="http://schemas.microsoft.com/office/drawing/2014/main" id="{BA4EE865-9F0D-4531-A737-E13A557C0277}"/>
                  </a:ext>
                </a:extLst>
              </p:cNvPr>
              <p:cNvSpPr/>
              <p:nvPr/>
            </p:nvSpPr>
            <p:spPr>
              <a:xfrm>
                <a:off x="9336233" y="0"/>
                <a:ext cx="150667" cy="6858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="" xmlns:a16="http://schemas.microsoft.com/office/drawing/2014/main" id="{6A1183CB-C5B0-498A-A49C-4180134C74B0}"/>
                  </a:ext>
                </a:extLst>
              </p:cNvPr>
              <p:cNvSpPr/>
              <p:nvPr/>
            </p:nvSpPr>
            <p:spPr>
              <a:xfrm>
                <a:off x="9336233" y="0"/>
                <a:ext cx="57150" cy="685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pic>
          <p:nvPicPr>
            <p:cNvPr id="11" name="Graphic 10" descr="Clipboard">
              <a:extLst>
                <a:ext uri="{FF2B5EF4-FFF2-40B4-BE49-F238E27FC236}">
                  <a16:creationId xmlns="" xmlns:a16="http://schemas.microsoft.com/office/drawing/2014/main" id="{4F58D0C9-D25F-4044-8F1B-4190E5A1BD5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9009186" y="3272210"/>
              <a:ext cx="3668917" cy="3668917"/>
            </a:xfrm>
            <a:prstGeom prst="rect">
              <a:avLst/>
            </a:prstGeom>
          </p:spPr>
        </p:pic>
      </p:grpSp>
      <p:pic>
        <p:nvPicPr>
          <p:cNvPr id="12" name="Graphic 11" descr="Pencil">
            <a:extLst>
              <a:ext uri="{FF2B5EF4-FFF2-40B4-BE49-F238E27FC236}">
                <a16:creationId xmlns="" xmlns:a16="http://schemas.microsoft.com/office/drawing/2014/main" id="{F945B320-008B-4807-9BF3-1E3E2C729A3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20520790">
            <a:off x="10188806" y="3527141"/>
            <a:ext cx="1488402" cy="1488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4991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1845" y="1737360"/>
            <a:ext cx="7188591" cy="4402184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697005" y="519557"/>
            <a:ext cx="843224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d-ID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Tampilan GUI setelah di RUN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944004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="" xmlns:a16="http://schemas.microsoft.com/office/drawing/2014/main" id="{1DDA24DE-D5EF-489A-AA02-E6C41CD95C1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899813" y="0"/>
            <a:ext cx="3884322" cy="6858000"/>
            <a:chOff x="8899813" y="0"/>
            <a:chExt cx="3884322" cy="6858000"/>
          </a:xfrm>
        </p:grpSpPr>
        <p:grpSp>
          <p:nvGrpSpPr>
            <p:cNvPr id="5" name="Group 4">
              <a:extLst>
                <a:ext uri="{FF2B5EF4-FFF2-40B4-BE49-F238E27FC236}">
                  <a16:creationId xmlns="" xmlns:a16="http://schemas.microsoft.com/office/drawing/2014/main" id="{3B094B9A-BD35-4C59-95C7-B61D0A65D996}"/>
                </a:ext>
              </a:extLst>
            </p:cNvPr>
            <p:cNvGrpSpPr/>
            <p:nvPr/>
          </p:nvGrpSpPr>
          <p:grpSpPr>
            <a:xfrm>
              <a:off x="9055676" y="0"/>
              <a:ext cx="3136324" cy="6858000"/>
              <a:chOff x="9055676" y="0"/>
              <a:chExt cx="3136324" cy="6858000"/>
            </a:xfrm>
          </p:grpSpPr>
          <p:sp>
            <p:nvSpPr>
              <p:cNvPr id="7" name="Rectangle 6">
                <a:extLst>
                  <a:ext uri="{FF2B5EF4-FFF2-40B4-BE49-F238E27FC236}">
                    <a16:creationId xmlns="" xmlns:a16="http://schemas.microsoft.com/office/drawing/2014/main" id="{A95A6EC0-C2EF-40AE-BCC9-014FEEE975A4}"/>
                  </a:ext>
                </a:extLst>
              </p:cNvPr>
              <p:cNvSpPr/>
              <p:nvPr/>
            </p:nvSpPr>
            <p:spPr>
              <a:xfrm>
                <a:off x="9221932" y="0"/>
                <a:ext cx="2970068" cy="6858000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="" xmlns:a16="http://schemas.microsoft.com/office/drawing/2014/main" id="{848604D9-B3F0-4772-A647-CAFBFA0F42DB}"/>
                  </a:ext>
                </a:extLst>
              </p:cNvPr>
              <p:cNvSpPr/>
              <p:nvPr/>
            </p:nvSpPr>
            <p:spPr>
              <a:xfrm>
                <a:off x="9055676" y="0"/>
                <a:ext cx="166255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="" xmlns:a16="http://schemas.microsoft.com/office/drawing/2014/main" id="{49B12EE2-1869-492C-B244-CDACEF830FB4}"/>
                  </a:ext>
                </a:extLst>
              </p:cNvPr>
              <p:cNvSpPr/>
              <p:nvPr/>
            </p:nvSpPr>
            <p:spPr>
              <a:xfrm>
                <a:off x="9221932" y="0"/>
                <a:ext cx="114301" cy="6858000"/>
              </a:xfrm>
              <a:prstGeom prst="rect">
                <a:avLst/>
              </a:prstGeom>
              <a:solidFill>
                <a:srgbClr val="FFD3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="" xmlns:a16="http://schemas.microsoft.com/office/drawing/2014/main" id="{07DB0563-C632-4CE0-B1B6-4461523F4791}"/>
                  </a:ext>
                </a:extLst>
              </p:cNvPr>
              <p:cNvSpPr/>
              <p:nvPr/>
            </p:nvSpPr>
            <p:spPr>
              <a:xfrm>
                <a:off x="9336233" y="0"/>
                <a:ext cx="150667" cy="6858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="" xmlns:a16="http://schemas.microsoft.com/office/drawing/2014/main" id="{BE088F25-D251-4EB5-9945-C86567C693CB}"/>
                  </a:ext>
                </a:extLst>
              </p:cNvPr>
              <p:cNvSpPr/>
              <p:nvPr/>
            </p:nvSpPr>
            <p:spPr>
              <a:xfrm>
                <a:off x="9336233" y="0"/>
                <a:ext cx="57150" cy="685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pic>
          <p:nvPicPr>
            <p:cNvPr id="6" name="Graphic 5" descr="Beaker">
              <a:extLst>
                <a:ext uri="{FF2B5EF4-FFF2-40B4-BE49-F238E27FC236}">
                  <a16:creationId xmlns="" xmlns:a16="http://schemas.microsoft.com/office/drawing/2014/main" id="{17222557-A742-44C4-BF3B-4F033D3AFDA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899813" y="2973678"/>
              <a:ext cx="3884322" cy="3884322"/>
            </a:xfrm>
            <a:prstGeom prst="rect">
              <a:avLst/>
            </a:prstGeom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11">
                <a:extLst>
                  <a:ext uri="{FF2B5EF4-FFF2-40B4-BE49-F238E27FC236}">
                    <a16:creationId xmlns="" xmlns:a16="http://schemas.microsoft.com/office/drawing/2014/main" id="{9B89BD89-33EC-480B-8735-8AB8C852FD2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57810" y="1378423"/>
                <a:ext cx="8542004" cy="4798539"/>
              </a:xfrm>
            </p:spPr>
            <p:txBody>
              <a:bodyPr/>
              <a:lstStyle/>
              <a:p>
                <a:pPr marL="514350" lvl="0" indent="-514350" algn="just">
                  <a:buFont typeface="+mj-lt"/>
                  <a:buAutoNum type="arabicPeriod"/>
                </a:pPr>
                <a:r>
                  <a:rPr lang="id-ID" dirty="0"/>
                  <a:t>Seseorang menarik sebuah balok dengan gaya </a:t>
                </a:r>
                <a14:m>
                  <m:oMath xmlns:m="http://schemas.openxmlformats.org/officeDocument/2006/math">
                    <m:r>
                      <a:rPr lang="id-ID" i="1">
                        <a:latin typeface="Cambria Math"/>
                      </a:rPr>
                      <m:t>500 </m:t>
                    </m:r>
                    <m:r>
                      <a:rPr lang="id-ID" i="1">
                        <a:latin typeface="Cambria Math"/>
                      </a:rPr>
                      <m:t>𝑁</m:t>
                    </m:r>
                  </m:oMath>
                </a14:m>
                <a:r>
                  <a:rPr lang="id-ID" dirty="0"/>
                  <a:t>, dengan sudut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id-ID" i="1">
                            <a:latin typeface="Cambria Math"/>
                          </a:rPr>
                          <m:t>37</m:t>
                        </m:r>
                      </m:e>
                      <m:sup>
                        <m:r>
                          <a:rPr lang="id-ID" i="1">
                            <a:latin typeface="Cambria Math"/>
                          </a:rPr>
                          <m:t>𝑜</m:t>
                        </m:r>
                      </m:sup>
                    </m:sSup>
                  </m:oMath>
                </a14:m>
                <a:r>
                  <a:rPr lang="id-ID" dirty="0"/>
                  <a:t> terhadap lintasanya, tentukan usaha yang dilakukan sepanjang </a:t>
                </a:r>
                <a14:m>
                  <m:oMath xmlns:m="http://schemas.openxmlformats.org/officeDocument/2006/math">
                    <m:r>
                      <a:rPr lang="id-ID" i="1">
                        <a:latin typeface="Cambria Math"/>
                      </a:rPr>
                      <m:t>20 </m:t>
                    </m:r>
                    <m:r>
                      <a:rPr lang="id-ID" i="1">
                        <a:latin typeface="Cambria Math"/>
                      </a:rPr>
                      <m:t>𝑚𝑒𝑡𝑒𝑟</m:t>
                    </m:r>
                  </m:oMath>
                </a14:m>
                <a:r>
                  <a:rPr lang="id-ID" dirty="0"/>
                  <a:t> dari titik </a:t>
                </a:r>
                <a:r>
                  <a:rPr lang="id-ID" dirty="0" smtClean="0"/>
                  <a:t>awal dan buatlah tampilan GUI pada persoalan tersebut?</a:t>
                </a:r>
                <a:endParaRPr lang="en-US" dirty="0"/>
              </a:p>
              <a:p>
                <a:pPr marL="514350" lvl="0" indent="-514350" algn="just">
                  <a:buFont typeface="+mj-lt"/>
                  <a:buAutoNum type="arabicPeriod"/>
                </a:pPr>
                <a:r>
                  <a:rPr lang="id-ID" dirty="0"/>
                  <a:t>Sebuah benda dengan massa 1 kg dilemparkan vertikal keatas dengan kecepatan awal </a:t>
                </a:r>
                <a14:m>
                  <m:oMath xmlns:m="http://schemas.openxmlformats.org/officeDocument/2006/math">
                    <m:r>
                      <a:rPr lang="id-ID" i="1">
                        <a:latin typeface="Cambria Math"/>
                      </a:rPr>
                      <m:t>40 </m:t>
                    </m:r>
                    <m:r>
                      <a:rPr lang="id-ID" i="1">
                        <a:latin typeface="Cambria Math"/>
                      </a:rPr>
                      <m:t>𝑚</m:t>
                    </m:r>
                    <m:r>
                      <a:rPr lang="id-ID" i="1">
                        <a:latin typeface="Cambria Math"/>
                      </a:rPr>
                      <m:t>/</m:t>
                    </m:r>
                    <m:r>
                      <a:rPr lang="id-ID" i="1">
                        <a:latin typeface="Cambria Math"/>
                      </a:rPr>
                      <m:t>𝑠</m:t>
                    </m:r>
                  </m:oMath>
                </a14:m>
                <a:r>
                  <a:rPr lang="id-ID" dirty="0"/>
                  <a:t>. Bila </a:t>
                </a:r>
                <a14:m>
                  <m:oMath xmlns:m="http://schemas.openxmlformats.org/officeDocument/2006/math">
                    <m:r>
                      <a:rPr lang="id-ID" i="1">
                        <a:latin typeface="Cambria Math"/>
                      </a:rPr>
                      <m:t>𝑔</m:t>
                    </m:r>
                    <m:r>
                      <a:rPr lang="id-ID" i="1">
                        <a:latin typeface="Cambria Math"/>
                      </a:rPr>
                      <m:t> = 10 </m:t>
                    </m:r>
                    <m:r>
                      <a:rPr lang="id-ID" i="1">
                        <a:latin typeface="Cambria Math"/>
                      </a:rPr>
                      <m:t>𝑚</m:t>
                    </m:r>
                    <m:r>
                      <a:rPr lang="id-ID" i="1">
                        <a:latin typeface="Cambria Math"/>
                      </a:rPr>
                      <m:t>/</m:t>
                    </m:r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id-ID" i="1">
                            <a:latin typeface="Cambria Math"/>
                          </a:rPr>
                          <m:t>𝑠</m:t>
                        </m:r>
                      </m:e>
                      <m:sup>
                        <m:r>
                          <a:rPr lang="id-ID" i="1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id-ID" dirty="0"/>
                  <a:t>, besarnya energi kinetik saat ketinggianya mencapai </a:t>
                </a:r>
                <a14:m>
                  <m:oMath xmlns:m="http://schemas.openxmlformats.org/officeDocument/2006/math">
                    <m:r>
                      <a:rPr lang="id-ID" i="1">
                        <a:latin typeface="Cambria Math"/>
                      </a:rPr>
                      <m:t>20 </m:t>
                    </m:r>
                    <m:r>
                      <a:rPr lang="id-ID" i="1">
                        <a:latin typeface="Cambria Math"/>
                      </a:rPr>
                      <m:t>𝑚𝑒𝑡𝑒𝑟</m:t>
                    </m:r>
                  </m:oMath>
                </a14:m>
                <a:r>
                  <a:rPr lang="id-ID" dirty="0"/>
                  <a:t> adalah</a:t>
                </a:r>
                <a:endParaRPr lang="en-US" dirty="0"/>
              </a:p>
            </p:txBody>
          </p:sp>
        </mc:Choice>
        <mc:Fallback xmlns="">
          <p:sp>
            <p:nvSpPr>
              <p:cNvPr id="12" name="Content Placeholder 1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9B89BD89-33EC-480B-8735-8AB8C852FD2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57810" y="1378423"/>
                <a:ext cx="8542004" cy="4798539"/>
              </a:xfrm>
              <a:blipFill rotWithShape="1">
                <a:blip r:embed="rId4"/>
                <a:stretch>
                  <a:fillRect l="-1499" t="-2160" r="-1428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01D4B794-D54C-4171-B911-9793D8ED57DE}"/>
              </a:ext>
            </a:extLst>
          </p:cNvPr>
          <p:cNvSpPr txBox="1"/>
          <p:nvPr/>
        </p:nvSpPr>
        <p:spPr>
          <a:xfrm>
            <a:off x="3815929" y="404997"/>
            <a:ext cx="16257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200" dirty="0"/>
              <a:t>LATIHAN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190092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="" xmlns:a16="http://schemas.microsoft.com/office/drawing/2014/main" id="{B0265766-88F5-406E-9757-7D1D66E7D4E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91320" y="464024"/>
                <a:ext cx="8470840" cy="6288468"/>
              </a:xfrm>
            </p:spPr>
            <p:txBody>
              <a:bodyPr>
                <a:normAutofit lnSpcReduction="10000"/>
              </a:bodyPr>
              <a:lstStyle/>
              <a:p>
                <a:pPr marL="514350" lvl="0" indent="-514350" algn="just">
                  <a:buFont typeface="+mj-lt"/>
                  <a:buAutoNum type="arabicPeriod" startAt="3"/>
                </a:pPr>
                <a:r>
                  <a:rPr lang="id-ID" dirty="0"/>
                  <a:t>Sebuah mobil sedan bermassa m bergerak dengan kecepatan </a:t>
                </a:r>
                <a14:m>
                  <m:oMath xmlns:m="http://schemas.openxmlformats.org/officeDocument/2006/math">
                    <m:r>
                      <a:rPr lang="id-ID" i="1">
                        <a:latin typeface="Cambria Math"/>
                      </a:rPr>
                      <m:t>10 </m:t>
                    </m:r>
                    <m:r>
                      <a:rPr lang="id-ID" i="1">
                        <a:latin typeface="Cambria Math"/>
                      </a:rPr>
                      <m:t>𝑚</m:t>
                    </m:r>
                    <m:r>
                      <a:rPr lang="id-ID" i="1">
                        <a:latin typeface="Cambria Math"/>
                      </a:rPr>
                      <m:t>/</m:t>
                    </m:r>
                    <m:r>
                      <a:rPr lang="id-ID" i="1">
                        <a:latin typeface="Cambria Math"/>
                      </a:rPr>
                      <m:t>𝑠</m:t>
                    </m:r>
                  </m:oMath>
                </a14:m>
                <a:r>
                  <a:rPr lang="id-ID" dirty="0"/>
                  <a:t> sehingga memiliki energi kinetik sebesar </a:t>
                </a:r>
                <a14:m>
                  <m:oMath xmlns:m="http://schemas.openxmlformats.org/officeDocument/2006/math">
                    <m:r>
                      <a:rPr lang="id-ID" i="1">
                        <a:latin typeface="Cambria Math"/>
                      </a:rPr>
                      <m:t>250 </m:t>
                    </m:r>
                    <m:r>
                      <a:rPr lang="id-ID" i="1">
                        <a:latin typeface="Cambria Math"/>
                      </a:rPr>
                      <m:t>𝑗𝑜𝑢𝑙𝑒</m:t>
                    </m:r>
                  </m:oMath>
                </a14:m>
                <a:r>
                  <a:rPr lang="id-ID" dirty="0"/>
                  <a:t>. </a:t>
                </a:r>
                <a:endParaRPr lang="en-US" dirty="0"/>
              </a:p>
              <a:p>
                <a:pPr marL="914400" lvl="1" indent="-457200" algn="just">
                  <a:buFont typeface="+mj-lt"/>
                  <a:buAutoNum type="alphaLcPeriod"/>
                </a:pPr>
                <a:r>
                  <a:rPr lang="id-ID" sz="2800" dirty="0"/>
                  <a:t>Berapakah energi benda tersebut jika kecepatannya menjadi </a:t>
                </a:r>
                <a14:m>
                  <m:oMath xmlns:m="http://schemas.openxmlformats.org/officeDocument/2006/math">
                    <m:r>
                      <a:rPr lang="id-ID" sz="2800" i="1">
                        <a:latin typeface="Cambria Math"/>
                      </a:rPr>
                      <m:t>50 </m:t>
                    </m:r>
                    <m:r>
                      <a:rPr lang="id-ID" sz="2800" i="1">
                        <a:latin typeface="Cambria Math"/>
                      </a:rPr>
                      <m:t>𝑚</m:t>
                    </m:r>
                    <m:r>
                      <a:rPr lang="id-ID" sz="2800" i="1">
                        <a:latin typeface="Cambria Math"/>
                      </a:rPr>
                      <m:t>/</m:t>
                    </m:r>
                    <m:r>
                      <a:rPr lang="id-ID" sz="2800" i="1">
                        <a:latin typeface="Cambria Math"/>
                      </a:rPr>
                      <m:t>𝑠</m:t>
                    </m:r>
                    <m:r>
                      <a:rPr lang="id-ID" sz="2800" i="1">
                        <a:latin typeface="Cambria Math"/>
                      </a:rPr>
                      <m:t> </m:t>
                    </m:r>
                  </m:oMath>
                </a14:m>
                <a:endParaRPr lang="en-US" sz="2800" dirty="0"/>
              </a:p>
              <a:p>
                <a:pPr marL="914400" lvl="1" indent="-457200" algn="just">
                  <a:buFont typeface="+mj-lt"/>
                  <a:buAutoNum type="alphaLcPeriod"/>
                </a:pPr>
                <a:r>
                  <a:rPr lang="id-ID" sz="2800" dirty="0"/>
                  <a:t>Usaha yang dilakukan oleh mobil sedan tersebut adalah?</a:t>
                </a:r>
                <a:endParaRPr lang="en-US" sz="2800" dirty="0"/>
              </a:p>
              <a:p>
                <a:pPr marL="514350" lvl="0" indent="-514350" algn="just">
                  <a:buFont typeface="+mj-lt"/>
                  <a:buAutoNum type="arabicPeriod" startAt="3"/>
                </a:pPr>
                <a:r>
                  <a:rPr lang="id-ID" dirty="0"/>
                  <a:t>Sebuah benda bermassa </a:t>
                </a:r>
                <a14:m>
                  <m:oMath xmlns:m="http://schemas.openxmlformats.org/officeDocument/2006/math">
                    <m:r>
                      <a:rPr lang="id-ID" i="1">
                        <a:latin typeface="Cambria Math"/>
                      </a:rPr>
                      <m:t>20 </m:t>
                    </m:r>
                    <m:r>
                      <a:rPr lang="id-ID" i="1">
                        <a:latin typeface="Cambria Math"/>
                      </a:rPr>
                      <m:t>𝑘𝑔</m:t>
                    </m:r>
                  </m:oMath>
                </a14:m>
                <a:r>
                  <a:rPr lang="id-ID" dirty="0"/>
                  <a:t> terletak pada bidang miring dengan sudut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id-ID" i="1">
                            <a:latin typeface="Cambria Math"/>
                          </a:rPr>
                          <m:t>30</m:t>
                        </m:r>
                      </m:e>
                      <m:sup>
                        <m:r>
                          <a:rPr lang="id-ID" i="1">
                            <a:latin typeface="Cambria Math"/>
                          </a:rPr>
                          <m:t>𝑜</m:t>
                        </m:r>
                      </m:sup>
                    </m:sSup>
                  </m:oMath>
                </a14:m>
                <a:r>
                  <a:rPr lang="id-ID" dirty="0"/>
                  <a:t> terhadap bidang horisontal. Jika </a:t>
                </a:r>
                <a14:m>
                  <m:oMath xmlns:m="http://schemas.openxmlformats.org/officeDocument/2006/math">
                    <m:r>
                      <a:rPr lang="id-ID" i="1">
                        <a:latin typeface="Cambria Math"/>
                      </a:rPr>
                      <m:t>𝑔</m:t>
                    </m:r>
                    <m:r>
                      <a:rPr lang="id-ID" i="1">
                        <a:latin typeface="Cambria Math"/>
                      </a:rPr>
                      <m:t>=9,8 </m:t>
                    </m:r>
                    <m:r>
                      <a:rPr lang="id-ID" i="1">
                        <a:latin typeface="Cambria Math"/>
                      </a:rPr>
                      <m:t>𝑚</m:t>
                    </m:r>
                    <m:r>
                      <a:rPr lang="id-ID" i="1">
                        <a:latin typeface="Cambria Math"/>
                      </a:rPr>
                      <m:t>/</m:t>
                    </m:r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id-ID" i="1">
                            <a:latin typeface="Cambria Math"/>
                          </a:rPr>
                          <m:t>𝑠</m:t>
                        </m:r>
                      </m:e>
                      <m:sup>
                        <m:r>
                          <a:rPr lang="id-ID" i="1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id-ID" dirty="0"/>
                  <a:t> dan benda bergeser sejauh </a:t>
                </a:r>
                <a14:m>
                  <m:oMath xmlns:m="http://schemas.openxmlformats.org/officeDocument/2006/math">
                    <m:r>
                      <a:rPr lang="id-ID" i="1">
                        <a:latin typeface="Cambria Math"/>
                      </a:rPr>
                      <m:t>3 </m:t>
                    </m:r>
                    <m:r>
                      <a:rPr lang="id-ID" i="1">
                        <a:latin typeface="Cambria Math"/>
                      </a:rPr>
                      <m:t>𝑚𝑒𝑡𝑒𝑟</m:t>
                    </m:r>
                  </m:oMath>
                </a14:m>
                <a:r>
                  <a:rPr lang="id-ID" dirty="0"/>
                  <a:t> ke arah bawah. Tentukan usaha yang dilakukan oleh gaya berat tersebut! </a:t>
                </a:r>
                <a:r>
                  <a:rPr lang="id-ID" smtClean="0"/>
                  <a:t>Buatlah </a:t>
                </a:r>
                <a:r>
                  <a:rPr lang="id-ID" dirty="0"/>
                  <a:t>tampilan GUI pada persoalan tersebut? </a:t>
                </a:r>
                <a:endParaRPr lang="en-US" dirty="0"/>
              </a:p>
              <a:p>
                <a:pPr marL="514350" lvl="0" indent="-514350" algn="just">
                  <a:buFont typeface="+mj-lt"/>
                  <a:buAutoNum type="arabicPeriod" startAt="3"/>
                </a:pPr>
                <a:r>
                  <a:rPr lang="id-ID" dirty="0"/>
                  <a:t>Dalam sebuah permainan sepakbola, penjaga gawang menendang bola dengan usaha sebesar </a:t>
                </a:r>
                <a14:m>
                  <m:oMath xmlns:m="http://schemas.openxmlformats.org/officeDocument/2006/math">
                    <m:r>
                      <a:rPr lang="id-ID" i="1">
                        <a:latin typeface="Cambria Math"/>
                      </a:rPr>
                      <m:t>100 </m:t>
                    </m:r>
                    <m:r>
                      <a:rPr lang="id-ID" i="1">
                        <a:latin typeface="Cambria Math"/>
                      </a:rPr>
                      <m:t>𝐽</m:t>
                    </m:r>
                  </m:oMath>
                </a14:m>
                <a:r>
                  <a:rPr lang="id-ID" dirty="0"/>
                  <a:t>. Jika bola tersebut mula-mula diam dan massa bola </a:t>
                </a:r>
                <a14:m>
                  <m:oMath xmlns:m="http://schemas.openxmlformats.org/officeDocument/2006/math">
                    <m:r>
                      <a:rPr lang="id-ID" i="1">
                        <a:latin typeface="Cambria Math"/>
                      </a:rPr>
                      <m:t>1 </m:t>
                    </m:r>
                    <m:r>
                      <a:rPr lang="id-ID" i="1">
                        <a:latin typeface="Cambria Math"/>
                      </a:rPr>
                      <m:t>𝑘𝑔</m:t>
                    </m:r>
                  </m:oMath>
                </a14:m>
                <a:r>
                  <a:rPr lang="id-ID" dirty="0"/>
                  <a:t> maka kecepatan bola saat setelah ditendang adalah?</a:t>
                </a:r>
                <a:endParaRPr lang="en-US" dirty="0"/>
              </a:p>
              <a:p>
                <a:pPr algn="just"/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B0265766-88F5-406E-9757-7D1D66E7D4E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91320" y="464024"/>
                <a:ext cx="8470840" cy="6288468"/>
              </a:xfrm>
              <a:blipFill rotWithShape="1">
                <a:blip r:embed="rId2"/>
                <a:stretch>
                  <a:fillRect l="-1512" t="-2229" r="-1440" b="-2713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>
            <a:extLst>
              <a:ext uri="{FF2B5EF4-FFF2-40B4-BE49-F238E27FC236}">
                <a16:creationId xmlns="" xmlns:a16="http://schemas.microsoft.com/office/drawing/2014/main" id="{590E1A44-34A1-46C6-98D2-7E28BB2ECA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899813" y="0"/>
            <a:ext cx="3884322" cy="6858000"/>
            <a:chOff x="8899813" y="0"/>
            <a:chExt cx="3884322" cy="6858000"/>
          </a:xfrm>
        </p:grpSpPr>
        <p:grpSp>
          <p:nvGrpSpPr>
            <p:cNvPr id="5" name="Group 4">
              <a:extLst>
                <a:ext uri="{FF2B5EF4-FFF2-40B4-BE49-F238E27FC236}">
                  <a16:creationId xmlns="" xmlns:a16="http://schemas.microsoft.com/office/drawing/2014/main" id="{EC85A5D5-A343-4CFD-890B-3D1B983E865F}"/>
                </a:ext>
              </a:extLst>
            </p:cNvPr>
            <p:cNvGrpSpPr/>
            <p:nvPr/>
          </p:nvGrpSpPr>
          <p:grpSpPr>
            <a:xfrm>
              <a:off x="9055676" y="0"/>
              <a:ext cx="3136324" cy="6858000"/>
              <a:chOff x="9055676" y="0"/>
              <a:chExt cx="3136324" cy="6858000"/>
            </a:xfrm>
          </p:grpSpPr>
          <p:sp>
            <p:nvSpPr>
              <p:cNvPr id="7" name="Rectangle 6">
                <a:extLst>
                  <a:ext uri="{FF2B5EF4-FFF2-40B4-BE49-F238E27FC236}">
                    <a16:creationId xmlns="" xmlns:a16="http://schemas.microsoft.com/office/drawing/2014/main" id="{76E0DA93-CCC7-41C0-8FFF-C6AF5FE4817B}"/>
                  </a:ext>
                </a:extLst>
              </p:cNvPr>
              <p:cNvSpPr/>
              <p:nvPr/>
            </p:nvSpPr>
            <p:spPr>
              <a:xfrm>
                <a:off x="9221932" y="0"/>
                <a:ext cx="2970068" cy="6858000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="" xmlns:a16="http://schemas.microsoft.com/office/drawing/2014/main" id="{2EF288CA-4477-401F-9180-955BCFCB4EE2}"/>
                  </a:ext>
                </a:extLst>
              </p:cNvPr>
              <p:cNvSpPr/>
              <p:nvPr/>
            </p:nvSpPr>
            <p:spPr>
              <a:xfrm>
                <a:off x="9055676" y="0"/>
                <a:ext cx="166255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="" xmlns:a16="http://schemas.microsoft.com/office/drawing/2014/main" id="{42B91850-686B-4297-AAE3-669D86AC4C4E}"/>
                  </a:ext>
                </a:extLst>
              </p:cNvPr>
              <p:cNvSpPr/>
              <p:nvPr/>
            </p:nvSpPr>
            <p:spPr>
              <a:xfrm>
                <a:off x="9221932" y="0"/>
                <a:ext cx="114301" cy="6858000"/>
              </a:xfrm>
              <a:prstGeom prst="rect">
                <a:avLst/>
              </a:prstGeom>
              <a:solidFill>
                <a:srgbClr val="FFD3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="" xmlns:a16="http://schemas.microsoft.com/office/drawing/2014/main" id="{6D9238E9-1FEE-4338-B322-F1A733D6A0CD}"/>
                  </a:ext>
                </a:extLst>
              </p:cNvPr>
              <p:cNvSpPr/>
              <p:nvPr/>
            </p:nvSpPr>
            <p:spPr>
              <a:xfrm>
                <a:off x="9336233" y="0"/>
                <a:ext cx="150667" cy="6858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="" xmlns:a16="http://schemas.microsoft.com/office/drawing/2014/main" id="{FC0E4274-5B0A-4FB6-A7C8-77DD16373273}"/>
                  </a:ext>
                </a:extLst>
              </p:cNvPr>
              <p:cNvSpPr/>
              <p:nvPr/>
            </p:nvSpPr>
            <p:spPr>
              <a:xfrm>
                <a:off x="9336233" y="0"/>
                <a:ext cx="57150" cy="685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pic>
          <p:nvPicPr>
            <p:cNvPr id="6" name="Graphic 5" descr="Beaker">
              <a:extLst>
                <a:ext uri="{FF2B5EF4-FFF2-40B4-BE49-F238E27FC236}">
                  <a16:creationId xmlns="" xmlns:a16="http://schemas.microsoft.com/office/drawing/2014/main" id="{87192827-B01D-450D-83AB-4FC7292CBB5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99813" y="2973678"/>
              <a:ext cx="3884322" cy="388432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05291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D611B51-CA23-48F0-A337-DDC52B0669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129" y="365125"/>
            <a:ext cx="8160326" cy="1325563"/>
          </a:xfrm>
        </p:spPr>
        <p:txBody>
          <a:bodyPr/>
          <a:lstStyle/>
          <a:p>
            <a:r>
              <a:rPr lang="id-ID" dirty="0">
                <a:solidFill>
                  <a:schemeClr val="accent5">
                    <a:lumMod val="50000"/>
                  </a:schemeClr>
                </a:solidFill>
                <a:latin typeface="Rockwell" panose="02060603020205020403" pitchFamily="18" charset="0"/>
              </a:rPr>
              <a:t>Energi Potensial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="" xmlns:a16="http://schemas.microsoft.com/office/drawing/2014/main" id="{E7BC8192-0804-47EE-B659-71069FF991A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80388" y="1563757"/>
                <a:ext cx="8160326" cy="4613206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id-ID" dirty="0">
                    <a:solidFill>
                      <a:schemeClr val="tx2"/>
                    </a:solidFill>
                  </a:rPr>
                  <a:t>Energi potensial adalah energi yang tersimpan dalam suatu benda akibat kedudukan atau posisi benda tersebut dan suatu saat dapat dimunculkan.</a:t>
                </a:r>
              </a:p>
              <a:p>
                <a:r>
                  <a:rPr lang="id-ID" dirty="0">
                    <a:solidFill>
                      <a:schemeClr val="tx2"/>
                    </a:solidFill>
                  </a:rPr>
                  <a:t>Contohnya, suatu beban yang diangkat setinggi </a:t>
                </a:r>
                <a:r>
                  <a:rPr lang="id-ID" i="1" dirty="0">
                    <a:solidFill>
                      <a:schemeClr val="tx2"/>
                    </a:solidFill>
                  </a:rPr>
                  <a:t>h </a:t>
                </a:r>
                <a:r>
                  <a:rPr lang="id-ID" dirty="0">
                    <a:solidFill>
                      <a:schemeClr val="tx2"/>
                    </a:solidFill>
                  </a:rPr>
                  <a:t>akan memiliki energi potensial, sementara busur panah yang berada pada posisi normal (saat busur itu tidak diregangkan) tidak memiliki energi potensial.</a:t>
                </a:r>
              </a:p>
              <a:p>
                <a:endParaRPr lang="id-ID" dirty="0">
                  <a:solidFill>
                    <a:schemeClr val="tx2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d-ID" b="0" i="1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id-ID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id-ID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r>
                        <a:rPr lang="id-ID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d-ID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id-ID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id-ID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id-ID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id-ID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id-ID" dirty="0">
                  <a:solidFill>
                    <a:schemeClr val="tx2"/>
                  </a:solidFill>
                </a:endParaRPr>
              </a:p>
              <a:p>
                <a:pPr marL="457200" lvl="1" indent="0">
                  <a:buNone/>
                </a:pPr>
                <a:r>
                  <a:rPr lang="id-ID" dirty="0">
                    <a:solidFill>
                      <a:schemeClr val="tx2"/>
                    </a:solidFill>
                  </a:rPr>
                  <a:t>dengan: </a:t>
                </a:r>
                <a:endParaRPr lang="en-US" dirty="0">
                  <a:solidFill>
                    <a:schemeClr val="tx2"/>
                  </a:solidFill>
                </a:endParaRPr>
              </a:p>
              <a:p>
                <a:pPr marL="457200" lvl="1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id-ID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id-ID" i="1">
                            <a:solidFill>
                              <a:schemeClr val="tx2"/>
                            </a:solidFill>
                            <a:latin typeface="Cambria Math"/>
                          </a:rPr>
                          <m:t>𝐸</m:t>
                        </m:r>
                      </m:e>
                      <m:sub>
                        <m:r>
                          <a:rPr lang="id-ID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</m:oMath>
                </a14:m>
                <a:r>
                  <a:rPr lang="id-ID" dirty="0">
                    <a:solidFill>
                      <a:schemeClr val="tx2"/>
                    </a:solidFill>
                  </a:rPr>
                  <a:t>= energi potensial </a:t>
                </a:r>
                <a14:m>
                  <m:oMath xmlns:m="http://schemas.openxmlformats.org/officeDocument/2006/math">
                    <m:r>
                      <a:rPr lang="id-ID" i="1">
                        <a:solidFill>
                          <a:schemeClr val="tx2"/>
                        </a:solidFill>
                        <a:latin typeface="Cambria Math"/>
                      </a:rPr>
                      <m:t>(</m:t>
                    </m:r>
                    <m:r>
                      <a:rPr lang="id-ID" i="1">
                        <a:solidFill>
                          <a:schemeClr val="tx2"/>
                        </a:solidFill>
                        <a:latin typeface="Cambria Math"/>
                      </a:rPr>
                      <m:t>𝑗𝑜𝑢𝑙𝑒</m:t>
                    </m:r>
                    <m:r>
                      <a:rPr lang="id-ID" i="1">
                        <a:solidFill>
                          <a:schemeClr val="tx2"/>
                        </a:solidFill>
                        <a:latin typeface="Cambria Math"/>
                      </a:rPr>
                      <m:t>),</m:t>
                    </m:r>
                  </m:oMath>
                </a14:m>
                <a:endParaRPr lang="en-US" dirty="0">
                  <a:solidFill>
                    <a:schemeClr val="tx2"/>
                  </a:solidFill>
                </a:endParaRPr>
              </a:p>
              <a:p>
                <a:pPr marL="457200" lvl="1" indent="0">
                  <a:buNone/>
                </a:pPr>
                <a14:m>
                  <m:oMath xmlns:m="http://schemas.openxmlformats.org/officeDocument/2006/math">
                    <m:r>
                      <a:rPr lang="id-ID" i="1">
                        <a:solidFill>
                          <a:schemeClr val="tx2"/>
                        </a:solidFill>
                        <a:latin typeface="Cambria Math"/>
                      </a:rPr>
                      <m:t>𝑚</m:t>
                    </m:r>
                  </m:oMath>
                </a14:m>
                <a:r>
                  <a:rPr lang="id-ID" dirty="0">
                    <a:solidFill>
                      <a:schemeClr val="tx2"/>
                    </a:solidFill>
                  </a:rPr>
                  <a:t> = massa benda </a:t>
                </a:r>
                <a14:m>
                  <m:oMath xmlns:m="http://schemas.openxmlformats.org/officeDocument/2006/math">
                    <m:r>
                      <a:rPr lang="id-ID" i="1">
                        <a:solidFill>
                          <a:schemeClr val="tx2"/>
                        </a:solidFill>
                        <a:latin typeface="Cambria Math"/>
                      </a:rPr>
                      <m:t>(</m:t>
                    </m:r>
                    <m:r>
                      <a:rPr lang="id-ID" i="1">
                        <a:solidFill>
                          <a:schemeClr val="tx2"/>
                        </a:solidFill>
                        <a:latin typeface="Cambria Math"/>
                      </a:rPr>
                      <m:t>𝑘𝑔</m:t>
                    </m:r>
                    <m:r>
                      <a:rPr lang="id-ID" i="1">
                        <a:solidFill>
                          <a:schemeClr val="tx2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id-ID" dirty="0">
                    <a:solidFill>
                      <a:schemeClr val="tx2"/>
                    </a:solidFill>
                  </a:rPr>
                  <a:t>,</a:t>
                </a:r>
                <a:endParaRPr lang="en-US" dirty="0">
                  <a:solidFill>
                    <a:schemeClr val="tx2"/>
                  </a:solidFill>
                </a:endParaRPr>
              </a:p>
              <a:p>
                <a:pPr marL="457200" lvl="1" indent="0">
                  <a:buNone/>
                </a:pPr>
                <a14:m>
                  <m:oMath xmlns:m="http://schemas.openxmlformats.org/officeDocument/2006/math">
                    <m:r>
                      <a:rPr lang="id-ID" i="1">
                        <a:solidFill>
                          <a:schemeClr val="tx2"/>
                        </a:solidFill>
                        <a:latin typeface="Cambria Math"/>
                      </a:rPr>
                      <m:t>𝑔</m:t>
                    </m:r>
                    <m:r>
                      <a:rPr lang="id-ID" i="1">
                        <a:solidFill>
                          <a:schemeClr val="tx2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id-ID" dirty="0">
                    <a:solidFill>
                      <a:schemeClr val="tx2"/>
                    </a:solidFill>
                  </a:rPr>
                  <a:t>= percepatan gravitasi bumi </a:t>
                </a:r>
                <a14:m>
                  <m:oMath xmlns:m="http://schemas.openxmlformats.org/officeDocument/2006/math">
                    <m:r>
                      <a:rPr lang="id-ID" i="1">
                        <a:solidFill>
                          <a:schemeClr val="tx2"/>
                        </a:solidFill>
                        <a:latin typeface="Cambria Math"/>
                      </a:rPr>
                      <m:t>(</m:t>
                    </m:r>
                    <m:r>
                      <a:rPr lang="id-ID" i="1">
                        <a:solidFill>
                          <a:schemeClr val="tx2"/>
                        </a:solidFill>
                        <a:latin typeface="Cambria Math"/>
                      </a:rPr>
                      <m:t>𝑚</m:t>
                    </m:r>
                    <m:r>
                      <a:rPr lang="id-ID" i="1">
                        <a:solidFill>
                          <a:schemeClr val="tx2"/>
                        </a:solidFill>
                        <a:latin typeface="Cambria Math"/>
                      </a:rPr>
                      <m:t>/</m:t>
                    </m:r>
                    <m:sSup>
                      <m:sSupPr>
                        <m:ctrlPr>
                          <a:rPr lang="en-US" i="1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id-ID" i="1">
                            <a:solidFill>
                              <a:schemeClr val="tx2"/>
                            </a:solidFill>
                            <a:latin typeface="Cambria Math"/>
                          </a:rPr>
                          <m:t>𝑠</m:t>
                        </m:r>
                      </m:e>
                      <m:sup>
                        <m:r>
                          <a:rPr lang="id-ID" i="1">
                            <a:solidFill>
                              <a:schemeClr val="tx2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id-ID" i="1">
                        <a:solidFill>
                          <a:schemeClr val="tx2"/>
                        </a:solidFill>
                        <a:latin typeface="Cambria Math"/>
                      </a:rPr>
                      <m:t>)</m:t>
                    </m:r>
                  </m:oMath>
                </a14:m>
                <a:endParaRPr lang="en-US" dirty="0">
                  <a:solidFill>
                    <a:schemeClr val="tx2"/>
                  </a:solidFill>
                </a:endParaRPr>
              </a:p>
              <a:p>
                <a:pPr marL="457200" lvl="1" indent="0">
                  <a:buNone/>
                </a:pPr>
                <a14:m>
                  <m:oMath xmlns:m="http://schemas.openxmlformats.org/officeDocument/2006/math">
                    <m:r>
                      <a:rPr lang="id-ID" i="1">
                        <a:solidFill>
                          <a:schemeClr val="tx2"/>
                        </a:solidFill>
                        <a:latin typeface="Cambria Math"/>
                      </a:rPr>
                      <m:t>h</m:t>
                    </m:r>
                  </m:oMath>
                </a14:m>
                <a:r>
                  <a:rPr lang="id-ID" i="1" dirty="0">
                    <a:solidFill>
                      <a:schemeClr val="tx2"/>
                    </a:solidFill>
                  </a:rPr>
                  <a:t> </a:t>
                </a:r>
                <a:r>
                  <a:rPr lang="id-ID" dirty="0">
                    <a:solidFill>
                      <a:schemeClr val="tx2"/>
                    </a:solidFill>
                  </a:rPr>
                  <a:t>= tinggi benda </a:t>
                </a:r>
                <a14:m>
                  <m:oMath xmlns:m="http://schemas.openxmlformats.org/officeDocument/2006/math">
                    <m:r>
                      <a:rPr lang="id-ID" i="1">
                        <a:solidFill>
                          <a:schemeClr val="tx2"/>
                        </a:solidFill>
                        <a:latin typeface="Cambria Math"/>
                      </a:rPr>
                      <m:t>(</m:t>
                    </m:r>
                    <m:r>
                      <a:rPr lang="id-ID" i="1">
                        <a:solidFill>
                          <a:schemeClr val="tx2"/>
                        </a:solidFill>
                        <a:latin typeface="Cambria Math"/>
                      </a:rPr>
                      <m:t>𝑚</m:t>
                    </m:r>
                    <m:r>
                      <a:rPr lang="id-ID" i="1">
                        <a:solidFill>
                          <a:schemeClr val="tx2"/>
                        </a:solidFill>
                        <a:latin typeface="Cambria Math"/>
                      </a:rPr>
                      <m:t>).</m:t>
                    </m:r>
                  </m:oMath>
                </a14:m>
                <a:endParaRPr lang="en-US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7BC8192-0804-47EE-B659-71069FF991A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80388" y="1563757"/>
                <a:ext cx="8160326" cy="4613206"/>
              </a:xfrm>
              <a:blipFill>
                <a:blip r:embed="rId2"/>
                <a:stretch>
                  <a:fillRect l="-1196" t="-3439" r="-20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>
            <a:extLst>
              <a:ext uri="{FF2B5EF4-FFF2-40B4-BE49-F238E27FC236}">
                <a16:creationId xmlns="" xmlns:a16="http://schemas.microsoft.com/office/drawing/2014/main" id="{E918C454-62E3-416E-9F25-B4BE836C53C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009186" y="0"/>
            <a:ext cx="3668917" cy="6941127"/>
            <a:chOff x="9009186" y="0"/>
            <a:chExt cx="3668917" cy="6941127"/>
          </a:xfrm>
        </p:grpSpPr>
        <p:grpSp>
          <p:nvGrpSpPr>
            <p:cNvPr id="5" name="Group 4">
              <a:extLst>
                <a:ext uri="{FF2B5EF4-FFF2-40B4-BE49-F238E27FC236}">
                  <a16:creationId xmlns="" xmlns:a16="http://schemas.microsoft.com/office/drawing/2014/main" id="{24CA0875-0C43-4ABA-92AB-C6D659199EFD}"/>
                </a:ext>
              </a:extLst>
            </p:cNvPr>
            <p:cNvGrpSpPr/>
            <p:nvPr/>
          </p:nvGrpSpPr>
          <p:grpSpPr>
            <a:xfrm>
              <a:off x="9055676" y="0"/>
              <a:ext cx="3136324" cy="6858000"/>
              <a:chOff x="9055676" y="0"/>
              <a:chExt cx="3136324" cy="6858000"/>
            </a:xfrm>
          </p:grpSpPr>
          <p:sp>
            <p:nvSpPr>
              <p:cNvPr id="7" name="Rectangle 6">
                <a:extLst>
                  <a:ext uri="{FF2B5EF4-FFF2-40B4-BE49-F238E27FC236}">
                    <a16:creationId xmlns="" xmlns:a16="http://schemas.microsoft.com/office/drawing/2014/main" id="{4BE70896-6AA1-447D-B0FA-B077BB5C99ED}"/>
                  </a:ext>
                </a:extLst>
              </p:cNvPr>
              <p:cNvSpPr/>
              <p:nvPr/>
            </p:nvSpPr>
            <p:spPr>
              <a:xfrm>
                <a:off x="9221932" y="0"/>
                <a:ext cx="2970068" cy="6858000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="" xmlns:a16="http://schemas.microsoft.com/office/drawing/2014/main" id="{DBD57C98-23E4-49BB-8F71-8E4AC90464B8}"/>
                  </a:ext>
                </a:extLst>
              </p:cNvPr>
              <p:cNvSpPr/>
              <p:nvPr/>
            </p:nvSpPr>
            <p:spPr>
              <a:xfrm>
                <a:off x="9055676" y="0"/>
                <a:ext cx="166255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="" xmlns:a16="http://schemas.microsoft.com/office/drawing/2014/main" id="{C4EBE808-CCE7-4ECE-9341-06AB4ECB9520}"/>
                  </a:ext>
                </a:extLst>
              </p:cNvPr>
              <p:cNvSpPr/>
              <p:nvPr/>
            </p:nvSpPr>
            <p:spPr>
              <a:xfrm>
                <a:off x="9221932" y="0"/>
                <a:ext cx="114301" cy="6858000"/>
              </a:xfrm>
              <a:prstGeom prst="rect">
                <a:avLst/>
              </a:prstGeom>
              <a:solidFill>
                <a:srgbClr val="FFD3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="" xmlns:a16="http://schemas.microsoft.com/office/drawing/2014/main" id="{AC518AD1-0F86-43C5-8FA4-584982B7DD15}"/>
                  </a:ext>
                </a:extLst>
              </p:cNvPr>
              <p:cNvSpPr/>
              <p:nvPr/>
            </p:nvSpPr>
            <p:spPr>
              <a:xfrm>
                <a:off x="9336233" y="0"/>
                <a:ext cx="150667" cy="6858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="" xmlns:a16="http://schemas.microsoft.com/office/drawing/2014/main" id="{8E6D2AC6-3655-4B3B-BA23-187849C48777}"/>
                  </a:ext>
                </a:extLst>
              </p:cNvPr>
              <p:cNvSpPr/>
              <p:nvPr/>
            </p:nvSpPr>
            <p:spPr>
              <a:xfrm>
                <a:off x="9336233" y="0"/>
                <a:ext cx="57150" cy="685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pic>
          <p:nvPicPr>
            <p:cNvPr id="6" name="Graphic 5" descr="Clipboard">
              <a:extLst>
                <a:ext uri="{FF2B5EF4-FFF2-40B4-BE49-F238E27FC236}">
                  <a16:creationId xmlns="" xmlns:a16="http://schemas.microsoft.com/office/drawing/2014/main" id="{E99854A0-AF66-43EA-905B-1AFB1AEB90A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9009186" y="3272210"/>
              <a:ext cx="3668917" cy="3668917"/>
            </a:xfrm>
            <a:prstGeom prst="rect">
              <a:avLst/>
            </a:prstGeom>
          </p:spPr>
        </p:pic>
      </p:grpSp>
      <p:grpSp>
        <p:nvGrpSpPr>
          <p:cNvPr id="12" name="Group 11">
            <a:extLst>
              <a:ext uri="{FF2B5EF4-FFF2-40B4-BE49-F238E27FC236}">
                <a16:creationId xmlns="" xmlns:a16="http://schemas.microsoft.com/office/drawing/2014/main" id="{85001CC6-D31B-4BDF-B872-BB3AAFA5028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009186" y="0"/>
            <a:ext cx="3668917" cy="6941127"/>
            <a:chOff x="9009186" y="0"/>
            <a:chExt cx="3668917" cy="6941127"/>
          </a:xfrm>
        </p:grpSpPr>
        <p:grpSp>
          <p:nvGrpSpPr>
            <p:cNvPr id="13" name="Group 12">
              <a:extLst>
                <a:ext uri="{FF2B5EF4-FFF2-40B4-BE49-F238E27FC236}">
                  <a16:creationId xmlns="" xmlns:a16="http://schemas.microsoft.com/office/drawing/2014/main" id="{A7A61EE8-847E-43C4-9102-EEDD580F054B}"/>
                </a:ext>
              </a:extLst>
            </p:cNvPr>
            <p:cNvGrpSpPr/>
            <p:nvPr/>
          </p:nvGrpSpPr>
          <p:grpSpPr>
            <a:xfrm>
              <a:off x="9055676" y="0"/>
              <a:ext cx="3136324" cy="6858000"/>
              <a:chOff x="9055676" y="0"/>
              <a:chExt cx="3136324" cy="6858000"/>
            </a:xfrm>
          </p:grpSpPr>
          <p:sp>
            <p:nvSpPr>
              <p:cNvPr id="15" name="Rectangle 14">
                <a:extLst>
                  <a:ext uri="{FF2B5EF4-FFF2-40B4-BE49-F238E27FC236}">
                    <a16:creationId xmlns="" xmlns:a16="http://schemas.microsoft.com/office/drawing/2014/main" id="{5B07C58C-FFBA-466C-8FB2-3D332D9B9114}"/>
                  </a:ext>
                </a:extLst>
              </p:cNvPr>
              <p:cNvSpPr/>
              <p:nvPr/>
            </p:nvSpPr>
            <p:spPr>
              <a:xfrm>
                <a:off x="9221932" y="0"/>
                <a:ext cx="2970068" cy="6858000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="" xmlns:a16="http://schemas.microsoft.com/office/drawing/2014/main" id="{28EDE2F7-D658-46E4-A2FD-A4C08A84963D}"/>
                  </a:ext>
                </a:extLst>
              </p:cNvPr>
              <p:cNvSpPr/>
              <p:nvPr/>
            </p:nvSpPr>
            <p:spPr>
              <a:xfrm>
                <a:off x="9055676" y="0"/>
                <a:ext cx="166255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="" xmlns:a16="http://schemas.microsoft.com/office/drawing/2014/main" id="{C281E21E-3B79-47B8-B3F7-17830CBABAC6}"/>
                  </a:ext>
                </a:extLst>
              </p:cNvPr>
              <p:cNvSpPr/>
              <p:nvPr/>
            </p:nvSpPr>
            <p:spPr>
              <a:xfrm>
                <a:off x="9221932" y="0"/>
                <a:ext cx="114301" cy="6858000"/>
              </a:xfrm>
              <a:prstGeom prst="rect">
                <a:avLst/>
              </a:prstGeom>
              <a:solidFill>
                <a:srgbClr val="FFD3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="" xmlns:a16="http://schemas.microsoft.com/office/drawing/2014/main" id="{8E53D461-7C32-413D-9A39-7BC4F4A90A55}"/>
                  </a:ext>
                </a:extLst>
              </p:cNvPr>
              <p:cNvSpPr/>
              <p:nvPr/>
            </p:nvSpPr>
            <p:spPr>
              <a:xfrm>
                <a:off x="9336233" y="0"/>
                <a:ext cx="150667" cy="6858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="" xmlns:a16="http://schemas.microsoft.com/office/drawing/2014/main" id="{2563D05B-BE86-4C69-89E2-90541BBDA819}"/>
                  </a:ext>
                </a:extLst>
              </p:cNvPr>
              <p:cNvSpPr/>
              <p:nvPr/>
            </p:nvSpPr>
            <p:spPr>
              <a:xfrm>
                <a:off x="9336233" y="0"/>
                <a:ext cx="57150" cy="685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pic>
          <p:nvPicPr>
            <p:cNvPr id="14" name="Graphic 13" descr="Clipboard">
              <a:extLst>
                <a:ext uri="{FF2B5EF4-FFF2-40B4-BE49-F238E27FC236}">
                  <a16:creationId xmlns="" xmlns:a16="http://schemas.microsoft.com/office/drawing/2014/main" id="{29827BE6-1167-4411-8C11-9A16E0C619B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9009186" y="3272210"/>
              <a:ext cx="3668917" cy="3668917"/>
            </a:xfrm>
            <a:prstGeom prst="rect">
              <a:avLst/>
            </a:prstGeom>
          </p:spPr>
        </p:pic>
      </p:grpSp>
      <p:pic>
        <p:nvPicPr>
          <p:cNvPr id="20" name="Graphic 19" descr="Pencil">
            <a:extLst>
              <a:ext uri="{FF2B5EF4-FFF2-40B4-BE49-F238E27FC236}">
                <a16:creationId xmlns="" xmlns:a16="http://schemas.microsoft.com/office/drawing/2014/main" id="{5C8D86C7-EE7E-4ADA-B27A-912E60283CE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20520790">
            <a:off x="10188806" y="3527141"/>
            <a:ext cx="1488402" cy="1488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89063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D611B51-CA23-48F0-A337-DDC52B0669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129" y="365125"/>
            <a:ext cx="8160326" cy="1325563"/>
          </a:xfrm>
        </p:spPr>
        <p:txBody>
          <a:bodyPr/>
          <a:lstStyle/>
          <a:p>
            <a:r>
              <a:rPr lang="id-ID" dirty="0">
                <a:solidFill>
                  <a:schemeClr val="accent5">
                    <a:lumMod val="50000"/>
                  </a:schemeClr>
                </a:solidFill>
                <a:latin typeface="Rockwell" panose="02060603020205020403" pitchFamily="18" charset="0"/>
              </a:rPr>
              <a:t>Energi Kinetik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7BC8192-0804-47EE-B659-71069FF991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388" y="1563757"/>
            <a:ext cx="8160326" cy="4613206"/>
          </a:xfrm>
        </p:spPr>
        <p:txBody>
          <a:bodyPr>
            <a:normAutofit/>
          </a:bodyPr>
          <a:lstStyle/>
          <a:p>
            <a:r>
              <a:rPr lang="id-ID" dirty="0">
                <a:solidFill>
                  <a:schemeClr val="tx2"/>
                </a:solidFill>
              </a:rPr>
              <a:t>Enegi kinetik adalah energi yang dimiliki suatu benda karena gerakannya..</a:t>
            </a:r>
          </a:p>
          <a:p>
            <a:r>
              <a:rPr lang="id-ID" dirty="0">
                <a:solidFill>
                  <a:schemeClr val="tx2"/>
                </a:solidFill>
              </a:rPr>
              <a:t>Contohnya, energi kinetik dimiliki oleh mobil yang sedang melaju, pesawat yang sedang terbang, dan anak yang sedang berlari.</a:t>
            </a:r>
          </a:p>
          <a:p>
            <a:endParaRPr lang="id-ID" dirty="0">
              <a:solidFill>
                <a:schemeClr val="tx2"/>
              </a:solidFill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="" xmlns:a16="http://schemas.microsoft.com/office/drawing/2014/main" id="{E918C454-62E3-416E-9F25-B4BE836C53C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009186" y="0"/>
            <a:ext cx="3668917" cy="6941127"/>
            <a:chOff x="9009186" y="0"/>
            <a:chExt cx="3668917" cy="6941127"/>
          </a:xfrm>
        </p:grpSpPr>
        <p:grpSp>
          <p:nvGrpSpPr>
            <p:cNvPr id="5" name="Group 4">
              <a:extLst>
                <a:ext uri="{FF2B5EF4-FFF2-40B4-BE49-F238E27FC236}">
                  <a16:creationId xmlns="" xmlns:a16="http://schemas.microsoft.com/office/drawing/2014/main" id="{24CA0875-0C43-4ABA-92AB-C6D659199EFD}"/>
                </a:ext>
              </a:extLst>
            </p:cNvPr>
            <p:cNvGrpSpPr/>
            <p:nvPr/>
          </p:nvGrpSpPr>
          <p:grpSpPr>
            <a:xfrm>
              <a:off x="9055676" y="0"/>
              <a:ext cx="3136324" cy="6858000"/>
              <a:chOff x="9055676" y="0"/>
              <a:chExt cx="3136324" cy="6858000"/>
            </a:xfrm>
          </p:grpSpPr>
          <p:sp>
            <p:nvSpPr>
              <p:cNvPr id="7" name="Rectangle 6">
                <a:extLst>
                  <a:ext uri="{FF2B5EF4-FFF2-40B4-BE49-F238E27FC236}">
                    <a16:creationId xmlns="" xmlns:a16="http://schemas.microsoft.com/office/drawing/2014/main" id="{4BE70896-6AA1-447D-B0FA-B077BB5C99ED}"/>
                  </a:ext>
                </a:extLst>
              </p:cNvPr>
              <p:cNvSpPr/>
              <p:nvPr/>
            </p:nvSpPr>
            <p:spPr>
              <a:xfrm>
                <a:off x="9221932" y="0"/>
                <a:ext cx="2970068" cy="6858000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="" xmlns:a16="http://schemas.microsoft.com/office/drawing/2014/main" id="{DBD57C98-23E4-49BB-8F71-8E4AC90464B8}"/>
                  </a:ext>
                </a:extLst>
              </p:cNvPr>
              <p:cNvSpPr/>
              <p:nvPr/>
            </p:nvSpPr>
            <p:spPr>
              <a:xfrm>
                <a:off x="9055676" y="0"/>
                <a:ext cx="166255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="" xmlns:a16="http://schemas.microsoft.com/office/drawing/2014/main" id="{C4EBE808-CCE7-4ECE-9341-06AB4ECB9520}"/>
                  </a:ext>
                </a:extLst>
              </p:cNvPr>
              <p:cNvSpPr/>
              <p:nvPr/>
            </p:nvSpPr>
            <p:spPr>
              <a:xfrm>
                <a:off x="9221932" y="0"/>
                <a:ext cx="114301" cy="6858000"/>
              </a:xfrm>
              <a:prstGeom prst="rect">
                <a:avLst/>
              </a:prstGeom>
              <a:solidFill>
                <a:srgbClr val="FFD3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="" xmlns:a16="http://schemas.microsoft.com/office/drawing/2014/main" id="{AC518AD1-0F86-43C5-8FA4-584982B7DD15}"/>
                  </a:ext>
                </a:extLst>
              </p:cNvPr>
              <p:cNvSpPr/>
              <p:nvPr/>
            </p:nvSpPr>
            <p:spPr>
              <a:xfrm>
                <a:off x="9336233" y="0"/>
                <a:ext cx="150667" cy="6858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="" xmlns:a16="http://schemas.microsoft.com/office/drawing/2014/main" id="{8E6D2AC6-3655-4B3B-BA23-187849C48777}"/>
                  </a:ext>
                </a:extLst>
              </p:cNvPr>
              <p:cNvSpPr/>
              <p:nvPr/>
            </p:nvSpPr>
            <p:spPr>
              <a:xfrm>
                <a:off x="9336233" y="0"/>
                <a:ext cx="57150" cy="685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pic>
          <p:nvPicPr>
            <p:cNvPr id="6" name="Graphic 5" descr="Clipboard">
              <a:extLst>
                <a:ext uri="{FF2B5EF4-FFF2-40B4-BE49-F238E27FC236}">
                  <a16:creationId xmlns="" xmlns:a16="http://schemas.microsoft.com/office/drawing/2014/main" id="{E99854A0-AF66-43EA-905B-1AFB1AEB90A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9009186" y="3272210"/>
              <a:ext cx="3668917" cy="3668917"/>
            </a:xfrm>
            <a:prstGeom prst="rect">
              <a:avLst/>
            </a:prstGeom>
          </p:spPr>
        </p:pic>
      </p:grpSp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BBB68981-68CC-409D-968A-B15B15B7856E}"/>
              </a:ext>
            </a:extLst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5767" y="3870360"/>
            <a:ext cx="3026144" cy="2306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3" name="Group 12">
            <a:extLst>
              <a:ext uri="{FF2B5EF4-FFF2-40B4-BE49-F238E27FC236}">
                <a16:creationId xmlns="" xmlns:a16="http://schemas.microsoft.com/office/drawing/2014/main" id="{EBDF8371-AC00-416A-915F-184ABE24B8A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009186" y="0"/>
            <a:ext cx="3668917" cy="6941127"/>
            <a:chOff x="9009186" y="0"/>
            <a:chExt cx="3668917" cy="6941127"/>
          </a:xfrm>
        </p:grpSpPr>
        <p:grpSp>
          <p:nvGrpSpPr>
            <p:cNvPr id="14" name="Group 13">
              <a:extLst>
                <a:ext uri="{FF2B5EF4-FFF2-40B4-BE49-F238E27FC236}">
                  <a16:creationId xmlns="" xmlns:a16="http://schemas.microsoft.com/office/drawing/2014/main" id="{37D6B407-7885-4B1A-9BCA-34517B419FF2}"/>
                </a:ext>
              </a:extLst>
            </p:cNvPr>
            <p:cNvGrpSpPr/>
            <p:nvPr/>
          </p:nvGrpSpPr>
          <p:grpSpPr>
            <a:xfrm>
              <a:off x="9055676" y="0"/>
              <a:ext cx="3136324" cy="6858000"/>
              <a:chOff x="9055676" y="0"/>
              <a:chExt cx="3136324" cy="6858000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="" xmlns:a16="http://schemas.microsoft.com/office/drawing/2014/main" id="{79A4359C-CC08-42D3-AE16-FF1B070DF357}"/>
                  </a:ext>
                </a:extLst>
              </p:cNvPr>
              <p:cNvSpPr/>
              <p:nvPr/>
            </p:nvSpPr>
            <p:spPr>
              <a:xfrm>
                <a:off x="9221932" y="0"/>
                <a:ext cx="2970068" cy="6858000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="" xmlns:a16="http://schemas.microsoft.com/office/drawing/2014/main" id="{D8F7ED5F-E1A1-47C0-85E7-3F01FBEFD63F}"/>
                  </a:ext>
                </a:extLst>
              </p:cNvPr>
              <p:cNvSpPr/>
              <p:nvPr/>
            </p:nvSpPr>
            <p:spPr>
              <a:xfrm>
                <a:off x="9055676" y="0"/>
                <a:ext cx="166255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="" xmlns:a16="http://schemas.microsoft.com/office/drawing/2014/main" id="{AD677D9D-2DB2-4012-89C0-A812BF8F4AE0}"/>
                  </a:ext>
                </a:extLst>
              </p:cNvPr>
              <p:cNvSpPr/>
              <p:nvPr/>
            </p:nvSpPr>
            <p:spPr>
              <a:xfrm>
                <a:off x="9221932" y="0"/>
                <a:ext cx="114301" cy="6858000"/>
              </a:xfrm>
              <a:prstGeom prst="rect">
                <a:avLst/>
              </a:prstGeom>
              <a:solidFill>
                <a:srgbClr val="FFD3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="" xmlns:a16="http://schemas.microsoft.com/office/drawing/2014/main" id="{BB875E42-B691-41BA-8131-388627B93F9B}"/>
                  </a:ext>
                </a:extLst>
              </p:cNvPr>
              <p:cNvSpPr/>
              <p:nvPr/>
            </p:nvSpPr>
            <p:spPr>
              <a:xfrm>
                <a:off x="9336233" y="0"/>
                <a:ext cx="150667" cy="6858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="" xmlns:a16="http://schemas.microsoft.com/office/drawing/2014/main" id="{CDF9A4E0-8EFB-47AD-B396-069BFDFABBF0}"/>
                  </a:ext>
                </a:extLst>
              </p:cNvPr>
              <p:cNvSpPr/>
              <p:nvPr/>
            </p:nvSpPr>
            <p:spPr>
              <a:xfrm>
                <a:off x="9336233" y="0"/>
                <a:ext cx="57150" cy="685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pic>
          <p:nvPicPr>
            <p:cNvPr id="15" name="Graphic 14" descr="Clipboard">
              <a:extLst>
                <a:ext uri="{FF2B5EF4-FFF2-40B4-BE49-F238E27FC236}">
                  <a16:creationId xmlns="" xmlns:a16="http://schemas.microsoft.com/office/drawing/2014/main" id="{C3C41C1B-4B14-4624-8BBB-C7707ABE79A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9009186" y="3272210"/>
              <a:ext cx="3668917" cy="3668917"/>
            </a:xfrm>
            <a:prstGeom prst="rect">
              <a:avLst/>
            </a:prstGeom>
          </p:spPr>
        </p:pic>
      </p:grpSp>
      <p:pic>
        <p:nvPicPr>
          <p:cNvPr id="21" name="Graphic 20" descr="Pencil">
            <a:extLst>
              <a:ext uri="{FF2B5EF4-FFF2-40B4-BE49-F238E27FC236}">
                <a16:creationId xmlns="" xmlns:a16="http://schemas.microsoft.com/office/drawing/2014/main" id="{48D60C4C-EDE3-4630-A46A-4D616D9838F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20520790">
            <a:off x="10188806" y="3527141"/>
            <a:ext cx="1488402" cy="1488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8139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D611B51-CA23-48F0-A337-DDC52B0669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129" y="365125"/>
            <a:ext cx="8160326" cy="1325563"/>
          </a:xfrm>
        </p:spPr>
        <p:txBody>
          <a:bodyPr/>
          <a:lstStyle/>
          <a:p>
            <a:r>
              <a:rPr lang="id-ID" dirty="0">
                <a:solidFill>
                  <a:schemeClr val="accent5">
                    <a:lumMod val="50000"/>
                  </a:schemeClr>
                </a:solidFill>
                <a:latin typeface="Rockwell" panose="02060603020205020403" pitchFamily="18" charset="0"/>
              </a:rPr>
              <a:t>Energi Kinetik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="" xmlns:a16="http://schemas.microsoft.com/office/drawing/2014/main" id="{E7BC8192-0804-47EE-B659-71069FF991A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80388" y="1563757"/>
                <a:ext cx="8160326" cy="4613206"/>
              </a:xfrm>
            </p:spPr>
            <p:txBody>
              <a:bodyPr>
                <a:normAutofit/>
              </a:bodyPr>
              <a:lstStyle/>
              <a:p>
                <a:endParaRPr lang="id-ID" dirty="0">
                  <a:solidFill>
                    <a:schemeClr val="tx2"/>
                  </a:solidFill>
                </a:endParaRPr>
              </a:p>
              <a:p>
                <a:endParaRPr lang="id-ID" dirty="0">
                  <a:solidFill>
                    <a:schemeClr val="tx2"/>
                  </a:solidFill>
                </a:endParaRPr>
              </a:p>
              <a:p>
                <a:endParaRPr lang="id-ID" dirty="0">
                  <a:solidFill>
                    <a:schemeClr val="tx2"/>
                  </a:solidFill>
                </a:endParaRPr>
              </a:p>
              <a:p>
                <a:endParaRPr lang="id-ID" dirty="0">
                  <a:solidFill>
                    <a:schemeClr val="tx2"/>
                  </a:solidFill>
                </a:endParaRPr>
              </a:p>
              <a:p>
                <a:endParaRPr lang="id-ID" dirty="0">
                  <a:solidFill>
                    <a:schemeClr val="tx2"/>
                  </a:solidFill>
                </a:endParaRPr>
              </a:p>
              <a:p>
                <a:r>
                  <a:rPr lang="id-ID" dirty="0">
                    <a:solidFill>
                      <a:schemeClr val="tx2"/>
                    </a:solidFill>
                  </a:rPr>
                  <a:t>Benda bermassa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id-ID" i="1">
                            <a:solidFill>
                              <a:schemeClr val="tx2"/>
                            </a:solidFill>
                            <a:latin typeface="Cambria Math"/>
                          </a:rPr>
                          <m:t>𝑚</m:t>
                        </m:r>
                      </m:e>
                      <m:sub>
                        <m:r>
                          <a:rPr lang="id-ID" i="1">
                            <a:solidFill>
                              <a:schemeClr val="tx2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id-ID" dirty="0">
                    <a:solidFill>
                      <a:schemeClr val="tx2"/>
                    </a:solidFill>
                  </a:rPr>
                  <a:t> bergerak dengan kecepatan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id-ID" i="1">
                            <a:solidFill>
                              <a:schemeClr val="tx2"/>
                            </a:solidFill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id-ID" i="1">
                            <a:solidFill>
                              <a:schemeClr val="tx2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id-ID" dirty="0">
                    <a:solidFill>
                      <a:schemeClr val="tx2"/>
                    </a:solidFill>
                  </a:rPr>
                  <a:t>. Benda tersebut bergerak lurus berubah beraturan sehingga setelah menempuh jarak sebesar </a:t>
                </a:r>
                <a14:m>
                  <m:oMath xmlns:m="http://schemas.openxmlformats.org/officeDocument/2006/math">
                    <m:r>
                      <a:rPr lang="id-ID" i="1">
                        <a:solidFill>
                          <a:schemeClr val="tx2"/>
                        </a:solidFill>
                        <a:latin typeface="Cambria Math"/>
                      </a:rPr>
                      <m:t>𝑠</m:t>
                    </m:r>
                  </m:oMath>
                </a14:m>
                <a:r>
                  <a:rPr lang="id-ID" dirty="0">
                    <a:solidFill>
                      <a:schemeClr val="tx2"/>
                    </a:solidFill>
                  </a:rPr>
                  <a:t>, kecepatan benda berubah menjadi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id-ID" i="1">
                            <a:solidFill>
                              <a:schemeClr val="tx2"/>
                            </a:solidFill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id-ID" i="1">
                            <a:solidFill>
                              <a:schemeClr val="tx2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endParaRPr lang="id-ID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7BC8192-0804-47EE-B659-71069FF991A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80388" y="1563757"/>
                <a:ext cx="8160326" cy="4613206"/>
              </a:xfrm>
              <a:blipFill>
                <a:blip r:embed="rId2"/>
                <a:stretch>
                  <a:fillRect l="-1345" r="-1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>
            <a:extLst>
              <a:ext uri="{FF2B5EF4-FFF2-40B4-BE49-F238E27FC236}">
                <a16:creationId xmlns="" xmlns:a16="http://schemas.microsoft.com/office/drawing/2014/main" id="{E918C454-62E3-416E-9F25-B4BE836C53C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009186" y="0"/>
            <a:ext cx="3668917" cy="6941127"/>
            <a:chOff x="9009186" y="0"/>
            <a:chExt cx="3668917" cy="6941127"/>
          </a:xfrm>
        </p:grpSpPr>
        <p:grpSp>
          <p:nvGrpSpPr>
            <p:cNvPr id="5" name="Group 4">
              <a:extLst>
                <a:ext uri="{FF2B5EF4-FFF2-40B4-BE49-F238E27FC236}">
                  <a16:creationId xmlns="" xmlns:a16="http://schemas.microsoft.com/office/drawing/2014/main" id="{24CA0875-0C43-4ABA-92AB-C6D659199EFD}"/>
                </a:ext>
              </a:extLst>
            </p:cNvPr>
            <p:cNvGrpSpPr/>
            <p:nvPr/>
          </p:nvGrpSpPr>
          <p:grpSpPr>
            <a:xfrm>
              <a:off x="9055676" y="0"/>
              <a:ext cx="3136324" cy="6858000"/>
              <a:chOff x="9055676" y="0"/>
              <a:chExt cx="3136324" cy="6858000"/>
            </a:xfrm>
          </p:grpSpPr>
          <p:sp>
            <p:nvSpPr>
              <p:cNvPr id="7" name="Rectangle 6">
                <a:extLst>
                  <a:ext uri="{FF2B5EF4-FFF2-40B4-BE49-F238E27FC236}">
                    <a16:creationId xmlns="" xmlns:a16="http://schemas.microsoft.com/office/drawing/2014/main" id="{4BE70896-6AA1-447D-B0FA-B077BB5C99ED}"/>
                  </a:ext>
                </a:extLst>
              </p:cNvPr>
              <p:cNvSpPr/>
              <p:nvPr/>
            </p:nvSpPr>
            <p:spPr>
              <a:xfrm>
                <a:off x="9221932" y="0"/>
                <a:ext cx="2970068" cy="6858000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="" xmlns:a16="http://schemas.microsoft.com/office/drawing/2014/main" id="{DBD57C98-23E4-49BB-8F71-8E4AC90464B8}"/>
                  </a:ext>
                </a:extLst>
              </p:cNvPr>
              <p:cNvSpPr/>
              <p:nvPr/>
            </p:nvSpPr>
            <p:spPr>
              <a:xfrm>
                <a:off x="9055676" y="0"/>
                <a:ext cx="166255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="" xmlns:a16="http://schemas.microsoft.com/office/drawing/2014/main" id="{C4EBE808-CCE7-4ECE-9341-06AB4ECB9520}"/>
                  </a:ext>
                </a:extLst>
              </p:cNvPr>
              <p:cNvSpPr/>
              <p:nvPr/>
            </p:nvSpPr>
            <p:spPr>
              <a:xfrm>
                <a:off x="9221932" y="0"/>
                <a:ext cx="114301" cy="6858000"/>
              </a:xfrm>
              <a:prstGeom prst="rect">
                <a:avLst/>
              </a:prstGeom>
              <a:solidFill>
                <a:srgbClr val="FFD3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="" xmlns:a16="http://schemas.microsoft.com/office/drawing/2014/main" id="{AC518AD1-0F86-43C5-8FA4-584982B7DD15}"/>
                  </a:ext>
                </a:extLst>
              </p:cNvPr>
              <p:cNvSpPr/>
              <p:nvPr/>
            </p:nvSpPr>
            <p:spPr>
              <a:xfrm>
                <a:off x="9336233" y="0"/>
                <a:ext cx="150667" cy="6858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="" xmlns:a16="http://schemas.microsoft.com/office/drawing/2014/main" id="{8E6D2AC6-3655-4B3B-BA23-187849C48777}"/>
                  </a:ext>
                </a:extLst>
              </p:cNvPr>
              <p:cNvSpPr/>
              <p:nvPr/>
            </p:nvSpPr>
            <p:spPr>
              <a:xfrm>
                <a:off x="9336233" y="0"/>
                <a:ext cx="57150" cy="685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pic>
          <p:nvPicPr>
            <p:cNvPr id="6" name="Graphic 5" descr="Clipboard">
              <a:extLst>
                <a:ext uri="{FF2B5EF4-FFF2-40B4-BE49-F238E27FC236}">
                  <a16:creationId xmlns="" xmlns:a16="http://schemas.microsoft.com/office/drawing/2014/main" id="{E99854A0-AF66-43EA-905B-1AFB1AEB90A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9009186" y="3272210"/>
              <a:ext cx="3668917" cy="3668917"/>
            </a:xfrm>
            <a:prstGeom prst="rect">
              <a:avLst/>
            </a:prstGeom>
          </p:spPr>
        </p:pic>
      </p:grpSp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BBB68981-68CC-409D-968A-B15B15B7856E}"/>
              </a:ext>
            </a:extLst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05100" y="1563757"/>
            <a:ext cx="3026144" cy="2306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3" name="Group 12">
            <a:extLst>
              <a:ext uri="{FF2B5EF4-FFF2-40B4-BE49-F238E27FC236}">
                <a16:creationId xmlns="" xmlns:a16="http://schemas.microsoft.com/office/drawing/2014/main" id="{A17A11CF-FF65-45FC-A844-7DE0808F5FA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009186" y="0"/>
            <a:ext cx="3668917" cy="6941127"/>
            <a:chOff x="9009186" y="0"/>
            <a:chExt cx="3668917" cy="6941127"/>
          </a:xfrm>
        </p:grpSpPr>
        <p:grpSp>
          <p:nvGrpSpPr>
            <p:cNvPr id="14" name="Group 13">
              <a:extLst>
                <a:ext uri="{FF2B5EF4-FFF2-40B4-BE49-F238E27FC236}">
                  <a16:creationId xmlns="" xmlns:a16="http://schemas.microsoft.com/office/drawing/2014/main" id="{6ED0197E-B990-4699-94EF-9E58E1F6990A}"/>
                </a:ext>
              </a:extLst>
            </p:cNvPr>
            <p:cNvGrpSpPr/>
            <p:nvPr/>
          </p:nvGrpSpPr>
          <p:grpSpPr>
            <a:xfrm>
              <a:off x="9055676" y="0"/>
              <a:ext cx="3136324" cy="6858000"/>
              <a:chOff x="9055676" y="0"/>
              <a:chExt cx="3136324" cy="6858000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="" xmlns:a16="http://schemas.microsoft.com/office/drawing/2014/main" id="{E8F973C5-A192-4ADE-AA3B-5130DC7C3767}"/>
                  </a:ext>
                </a:extLst>
              </p:cNvPr>
              <p:cNvSpPr/>
              <p:nvPr/>
            </p:nvSpPr>
            <p:spPr>
              <a:xfrm>
                <a:off x="9221932" y="0"/>
                <a:ext cx="2970068" cy="6858000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="" xmlns:a16="http://schemas.microsoft.com/office/drawing/2014/main" id="{8DB679FF-68DB-45D1-9A43-067E7F21079B}"/>
                  </a:ext>
                </a:extLst>
              </p:cNvPr>
              <p:cNvSpPr/>
              <p:nvPr/>
            </p:nvSpPr>
            <p:spPr>
              <a:xfrm>
                <a:off x="9055676" y="0"/>
                <a:ext cx="166255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="" xmlns:a16="http://schemas.microsoft.com/office/drawing/2014/main" id="{87F257EC-D3CD-471F-AC23-364A0F9E1074}"/>
                  </a:ext>
                </a:extLst>
              </p:cNvPr>
              <p:cNvSpPr/>
              <p:nvPr/>
            </p:nvSpPr>
            <p:spPr>
              <a:xfrm>
                <a:off x="9221932" y="0"/>
                <a:ext cx="114301" cy="6858000"/>
              </a:xfrm>
              <a:prstGeom prst="rect">
                <a:avLst/>
              </a:prstGeom>
              <a:solidFill>
                <a:srgbClr val="FFD3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="" xmlns:a16="http://schemas.microsoft.com/office/drawing/2014/main" id="{9222A274-E844-41BB-95C5-F671622DC009}"/>
                  </a:ext>
                </a:extLst>
              </p:cNvPr>
              <p:cNvSpPr/>
              <p:nvPr/>
            </p:nvSpPr>
            <p:spPr>
              <a:xfrm>
                <a:off x="9336233" y="0"/>
                <a:ext cx="150667" cy="6858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="" xmlns:a16="http://schemas.microsoft.com/office/drawing/2014/main" id="{E322104F-5AF7-4CAF-84F4-41D3A779F2E9}"/>
                  </a:ext>
                </a:extLst>
              </p:cNvPr>
              <p:cNvSpPr/>
              <p:nvPr/>
            </p:nvSpPr>
            <p:spPr>
              <a:xfrm>
                <a:off x="9336233" y="0"/>
                <a:ext cx="57150" cy="685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pic>
          <p:nvPicPr>
            <p:cNvPr id="15" name="Graphic 14" descr="Clipboard">
              <a:extLst>
                <a:ext uri="{FF2B5EF4-FFF2-40B4-BE49-F238E27FC236}">
                  <a16:creationId xmlns="" xmlns:a16="http://schemas.microsoft.com/office/drawing/2014/main" id="{B441BE8F-1CD2-44CD-A262-0888F5461A6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9009186" y="3272210"/>
              <a:ext cx="3668917" cy="3668917"/>
            </a:xfrm>
            <a:prstGeom prst="rect">
              <a:avLst/>
            </a:prstGeom>
          </p:spPr>
        </p:pic>
      </p:grpSp>
      <p:pic>
        <p:nvPicPr>
          <p:cNvPr id="21" name="Graphic 20" descr="Pencil">
            <a:extLst>
              <a:ext uri="{FF2B5EF4-FFF2-40B4-BE49-F238E27FC236}">
                <a16:creationId xmlns="" xmlns:a16="http://schemas.microsoft.com/office/drawing/2014/main" id="{EB89BAF2-8891-426F-83F7-533B05E6F24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20520790">
            <a:off x="10188806" y="3527141"/>
            <a:ext cx="1488402" cy="1488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5556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D611B51-CA23-48F0-A337-DDC52B0669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129" y="365125"/>
            <a:ext cx="8160326" cy="1325563"/>
          </a:xfrm>
        </p:spPr>
        <p:txBody>
          <a:bodyPr/>
          <a:lstStyle/>
          <a:p>
            <a:r>
              <a:rPr lang="id-ID" dirty="0">
                <a:solidFill>
                  <a:schemeClr val="accent5">
                    <a:lumMod val="50000"/>
                  </a:schemeClr>
                </a:solidFill>
                <a:latin typeface="Rockwell" panose="02060603020205020403" pitchFamily="18" charset="0"/>
              </a:rPr>
              <a:t>Energi Kinetik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="" xmlns:a16="http://schemas.microsoft.com/office/drawing/2014/main" id="{E7BC8192-0804-47EE-B659-71069FF991A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80388" y="1563757"/>
                <a:ext cx="8160326" cy="4613206"/>
              </a:xfrm>
            </p:spPr>
            <p:txBody>
              <a:bodyPr>
                <a:normAutofit/>
              </a:bodyPr>
              <a:lstStyle/>
              <a:p>
                <a:r>
                  <a:rPr lang="id-ID" dirty="0">
                    <a:solidFill>
                      <a:schemeClr val="tx2"/>
                    </a:solidFill>
                  </a:rPr>
                  <a:t>Perumusan energi kinetik adalah sebagai berikut:</a:t>
                </a:r>
              </a:p>
              <a:p>
                <a:endParaRPr lang="id-ID" dirty="0">
                  <a:solidFill>
                    <a:schemeClr val="tx2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d-ID" b="0" i="1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id-ID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id-ID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id-ID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d-ID" b="0" i="1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id-ID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id-ID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id-ID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sSup>
                        <m:sSupPr>
                          <m:ctrlPr>
                            <a:rPr lang="id-ID" b="0" i="1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id-ID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id-ID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id-ID" dirty="0">
                  <a:solidFill>
                    <a:schemeClr val="tx2"/>
                  </a:solidFill>
                </a:endParaRPr>
              </a:p>
              <a:p>
                <a:pPr marL="0" indent="0">
                  <a:buNone/>
                </a:pPr>
                <a:r>
                  <a:rPr lang="id-ID" dirty="0">
                    <a:solidFill>
                      <a:schemeClr val="tx2"/>
                    </a:solidFill>
                  </a:rPr>
                  <a:t>dengan: </a:t>
                </a:r>
                <a:endParaRPr lang="en-US" dirty="0">
                  <a:solidFill>
                    <a:schemeClr val="tx2"/>
                  </a:solidFill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id-ID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id-ID" i="1">
                            <a:solidFill>
                              <a:schemeClr val="tx2"/>
                            </a:solidFill>
                            <a:latin typeface="Cambria Math"/>
                          </a:rPr>
                          <m:t>𝐸</m:t>
                        </m:r>
                      </m:e>
                      <m:sub>
                        <m:r>
                          <a:rPr lang="id-ID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id-ID" i="1" dirty="0">
                    <a:solidFill>
                      <a:schemeClr val="tx2"/>
                    </a:solidFill>
                  </a:rPr>
                  <a:t> </a:t>
                </a:r>
                <a:r>
                  <a:rPr lang="id-ID" dirty="0">
                    <a:solidFill>
                      <a:schemeClr val="tx2"/>
                    </a:solidFill>
                  </a:rPr>
                  <a:t>= energi kinetik </a:t>
                </a:r>
                <a14:m>
                  <m:oMath xmlns:m="http://schemas.openxmlformats.org/officeDocument/2006/math">
                    <m:r>
                      <a:rPr lang="id-ID" i="1">
                        <a:solidFill>
                          <a:schemeClr val="tx2"/>
                        </a:solidFill>
                        <a:latin typeface="Cambria Math"/>
                      </a:rPr>
                      <m:t>(</m:t>
                    </m:r>
                    <m:r>
                      <a:rPr lang="id-ID" i="1">
                        <a:solidFill>
                          <a:schemeClr val="tx2"/>
                        </a:solidFill>
                        <a:latin typeface="Cambria Math"/>
                      </a:rPr>
                      <m:t>𝑗𝑜𝑢𝑙𝑒</m:t>
                    </m:r>
                    <m:r>
                      <a:rPr lang="id-ID" i="1">
                        <a:solidFill>
                          <a:schemeClr val="tx2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id-ID" dirty="0">
                    <a:solidFill>
                      <a:schemeClr val="tx2"/>
                    </a:solidFill>
                  </a:rPr>
                  <a:t>,</a:t>
                </a:r>
                <a:endParaRPr lang="en-US" dirty="0">
                  <a:solidFill>
                    <a:schemeClr val="tx2"/>
                  </a:solidFill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id-ID" i="1">
                        <a:solidFill>
                          <a:schemeClr val="tx2"/>
                        </a:solidFill>
                        <a:latin typeface="Cambria Math"/>
                      </a:rPr>
                      <m:t>𝑚</m:t>
                    </m:r>
                  </m:oMath>
                </a14:m>
                <a:r>
                  <a:rPr lang="id-ID" i="1" dirty="0">
                    <a:solidFill>
                      <a:schemeClr val="tx2"/>
                    </a:solidFill>
                  </a:rPr>
                  <a:t> </a:t>
                </a:r>
                <a:r>
                  <a:rPr lang="id-ID" dirty="0">
                    <a:solidFill>
                      <a:schemeClr val="tx2"/>
                    </a:solidFill>
                  </a:rPr>
                  <a:t>= massa benda </a:t>
                </a:r>
                <a14:m>
                  <m:oMath xmlns:m="http://schemas.openxmlformats.org/officeDocument/2006/math">
                    <m:r>
                      <a:rPr lang="id-ID" i="1">
                        <a:solidFill>
                          <a:schemeClr val="tx2"/>
                        </a:solidFill>
                        <a:latin typeface="Cambria Math"/>
                      </a:rPr>
                      <m:t>(</m:t>
                    </m:r>
                    <m:r>
                      <a:rPr lang="id-ID" i="1">
                        <a:solidFill>
                          <a:schemeClr val="tx2"/>
                        </a:solidFill>
                        <a:latin typeface="Cambria Math"/>
                      </a:rPr>
                      <m:t>𝑘𝑔</m:t>
                    </m:r>
                    <m:r>
                      <a:rPr lang="id-ID" i="1">
                        <a:solidFill>
                          <a:schemeClr val="tx2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id-ID" dirty="0">
                    <a:solidFill>
                      <a:schemeClr val="tx2"/>
                    </a:solidFill>
                  </a:rPr>
                  <a:t>, dan</a:t>
                </a:r>
                <a:endParaRPr lang="en-US" dirty="0">
                  <a:solidFill>
                    <a:schemeClr val="tx2"/>
                  </a:solidFill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id-ID" i="1">
                        <a:solidFill>
                          <a:schemeClr val="tx2"/>
                        </a:solidFill>
                        <a:latin typeface="Cambria Math"/>
                      </a:rPr>
                      <m:t>𝑣</m:t>
                    </m:r>
                    <m:r>
                      <a:rPr lang="id-ID" i="1">
                        <a:solidFill>
                          <a:schemeClr val="tx2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id-ID" dirty="0">
                    <a:solidFill>
                      <a:schemeClr val="tx2"/>
                    </a:solidFill>
                  </a:rPr>
                  <a:t>= kecepatan benda </a:t>
                </a:r>
                <a14:m>
                  <m:oMath xmlns:m="http://schemas.openxmlformats.org/officeDocument/2006/math">
                    <m:r>
                      <a:rPr lang="id-ID" i="1">
                        <a:solidFill>
                          <a:schemeClr val="tx2"/>
                        </a:solidFill>
                        <a:latin typeface="Cambria Math"/>
                      </a:rPr>
                      <m:t>(</m:t>
                    </m:r>
                    <m:r>
                      <a:rPr lang="id-ID" i="1">
                        <a:solidFill>
                          <a:schemeClr val="tx2"/>
                        </a:solidFill>
                        <a:latin typeface="Cambria Math"/>
                      </a:rPr>
                      <m:t>𝑚</m:t>
                    </m:r>
                    <m:r>
                      <a:rPr lang="id-ID" i="1">
                        <a:solidFill>
                          <a:schemeClr val="tx2"/>
                        </a:solidFill>
                        <a:latin typeface="Cambria Math"/>
                      </a:rPr>
                      <m:t>/</m:t>
                    </m:r>
                    <m:r>
                      <a:rPr lang="id-ID" i="1">
                        <a:solidFill>
                          <a:schemeClr val="tx2"/>
                        </a:solidFill>
                        <a:latin typeface="Cambria Math"/>
                      </a:rPr>
                      <m:t>𝑠</m:t>
                    </m:r>
                    <m:r>
                      <a:rPr lang="id-ID" i="1">
                        <a:solidFill>
                          <a:schemeClr val="tx2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id-ID" dirty="0">
                    <a:solidFill>
                      <a:schemeClr val="tx2"/>
                    </a:solidFill>
                  </a:rPr>
                  <a:t>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7BC8192-0804-47EE-B659-71069FF991A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80388" y="1563757"/>
                <a:ext cx="8160326" cy="4613206"/>
              </a:xfrm>
              <a:blipFill>
                <a:blip r:embed="rId2"/>
                <a:stretch>
                  <a:fillRect l="-1570" t="-22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>
            <a:extLst>
              <a:ext uri="{FF2B5EF4-FFF2-40B4-BE49-F238E27FC236}">
                <a16:creationId xmlns="" xmlns:a16="http://schemas.microsoft.com/office/drawing/2014/main" id="{E918C454-62E3-416E-9F25-B4BE836C53C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009186" y="0"/>
            <a:ext cx="3668917" cy="6941127"/>
            <a:chOff x="9009186" y="0"/>
            <a:chExt cx="3668917" cy="6941127"/>
          </a:xfrm>
        </p:grpSpPr>
        <p:grpSp>
          <p:nvGrpSpPr>
            <p:cNvPr id="5" name="Group 4">
              <a:extLst>
                <a:ext uri="{FF2B5EF4-FFF2-40B4-BE49-F238E27FC236}">
                  <a16:creationId xmlns="" xmlns:a16="http://schemas.microsoft.com/office/drawing/2014/main" id="{24CA0875-0C43-4ABA-92AB-C6D659199EFD}"/>
                </a:ext>
              </a:extLst>
            </p:cNvPr>
            <p:cNvGrpSpPr/>
            <p:nvPr/>
          </p:nvGrpSpPr>
          <p:grpSpPr>
            <a:xfrm>
              <a:off x="9055676" y="0"/>
              <a:ext cx="3136324" cy="6858000"/>
              <a:chOff x="9055676" y="0"/>
              <a:chExt cx="3136324" cy="6858000"/>
            </a:xfrm>
          </p:grpSpPr>
          <p:sp>
            <p:nvSpPr>
              <p:cNvPr id="7" name="Rectangle 6">
                <a:extLst>
                  <a:ext uri="{FF2B5EF4-FFF2-40B4-BE49-F238E27FC236}">
                    <a16:creationId xmlns="" xmlns:a16="http://schemas.microsoft.com/office/drawing/2014/main" id="{4BE70896-6AA1-447D-B0FA-B077BB5C99ED}"/>
                  </a:ext>
                </a:extLst>
              </p:cNvPr>
              <p:cNvSpPr/>
              <p:nvPr/>
            </p:nvSpPr>
            <p:spPr>
              <a:xfrm>
                <a:off x="9221932" y="0"/>
                <a:ext cx="2970068" cy="6858000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="" xmlns:a16="http://schemas.microsoft.com/office/drawing/2014/main" id="{DBD57C98-23E4-49BB-8F71-8E4AC90464B8}"/>
                  </a:ext>
                </a:extLst>
              </p:cNvPr>
              <p:cNvSpPr/>
              <p:nvPr/>
            </p:nvSpPr>
            <p:spPr>
              <a:xfrm>
                <a:off x="9055676" y="0"/>
                <a:ext cx="166255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="" xmlns:a16="http://schemas.microsoft.com/office/drawing/2014/main" id="{C4EBE808-CCE7-4ECE-9341-06AB4ECB9520}"/>
                  </a:ext>
                </a:extLst>
              </p:cNvPr>
              <p:cNvSpPr/>
              <p:nvPr/>
            </p:nvSpPr>
            <p:spPr>
              <a:xfrm>
                <a:off x="9221932" y="0"/>
                <a:ext cx="114301" cy="6858000"/>
              </a:xfrm>
              <a:prstGeom prst="rect">
                <a:avLst/>
              </a:prstGeom>
              <a:solidFill>
                <a:srgbClr val="FFD3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="" xmlns:a16="http://schemas.microsoft.com/office/drawing/2014/main" id="{AC518AD1-0F86-43C5-8FA4-584982B7DD15}"/>
                  </a:ext>
                </a:extLst>
              </p:cNvPr>
              <p:cNvSpPr/>
              <p:nvPr/>
            </p:nvSpPr>
            <p:spPr>
              <a:xfrm>
                <a:off x="9336233" y="0"/>
                <a:ext cx="150667" cy="6858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="" xmlns:a16="http://schemas.microsoft.com/office/drawing/2014/main" id="{8E6D2AC6-3655-4B3B-BA23-187849C48777}"/>
                  </a:ext>
                </a:extLst>
              </p:cNvPr>
              <p:cNvSpPr/>
              <p:nvPr/>
            </p:nvSpPr>
            <p:spPr>
              <a:xfrm>
                <a:off x="9336233" y="0"/>
                <a:ext cx="57150" cy="685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pic>
          <p:nvPicPr>
            <p:cNvPr id="6" name="Graphic 5" descr="Clipboard">
              <a:extLst>
                <a:ext uri="{FF2B5EF4-FFF2-40B4-BE49-F238E27FC236}">
                  <a16:creationId xmlns="" xmlns:a16="http://schemas.microsoft.com/office/drawing/2014/main" id="{E99854A0-AF66-43EA-905B-1AFB1AEB90A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9009186" y="3272210"/>
              <a:ext cx="3668917" cy="3668917"/>
            </a:xfrm>
            <a:prstGeom prst="rect">
              <a:avLst/>
            </a:prstGeom>
          </p:spPr>
        </p:pic>
      </p:grpSp>
      <p:grpSp>
        <p:nvGrpSpPr>
          <p:cNvPr id="13" name="Group 12">
            <a:extLst>
              <a:ext uri="{FF2B5EF4-FFF2-40B4-BE49-F238E27FC236}">
                <a16:creationId xmlns="" xmlns:a16="http://schemas.microsoft.com/office/drawing/2014/main" id="{E0C7262C-10EE-44B8-80B0-2AB47A11AF3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009186" y="0"/>
            <a:ext cx="3668917" cy="6941127"/>
            <a:chOff x="9009186" y="0"/>
            <a:chExt cx="3668917" cy="6941127"/>
          </a:xfrm>
        </p:grpSpPr>
        <p:grpSp>
          <p:nvGrpSpPr>
            <p:cNvPr id="14" name="Group 13">
              <a:extLst>
                <a:ext uri="{FF2B5EF4-FFF2-40B4-BE49-F238E27FC236}">
                  <a16:creationId xmlns="" xmlns:a16="http://schemas.microsoft.com/office/drawing/2014/main" id="{E433D409-B468-4F60-847E-0A82CF7EB39A}"/>
                </a:ext>
              </a:extLst>
            </p:cNvPr>
            <p:cNvGrpSpPr/>
            <p:nvPr/>
          </p:nvGrpSpPr>
          <p:grpSpPr>
            <a:xfrm>
              <a:off x="9055676" y="0"/>
              <a:ext cx="3136324" cy="6858000"/>
              <a:chOff x="9055676" y="0"/>
              <a:chExt cx="3136324" cy="6858000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="" xmlns:a16="http://schemas.microsoft.com/office/drawing/2014/main" id="{7D71F624-61D6-4699-9AA9-6F9D31172CE7}"/>
                  </a:ext>
                </a:extLst>
              </p:cNvPr>
              <p:cNvSpPr/>
              <p:nvPr/>
            </p:nvSpPr>
            <p:spPr>
              <a:xfrm>
                <a:off x="9221932" y="0"/>
                <a:ext cx="2970068" cy="6858000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="" xmlns:a16="http://schemas.microsoft.com/office/drawing/2014/main" id="{328FF5F0-ABD1-46FE-8679-7C82D495B622}"/>
                  </a:ext>
                </a:extLst>
              </p:cNvPr>
              <p:cNvSpPr/>
              <p:nvPr/>
            </p:nvSpPr>
            <p:spPr>
              <a:xfrm>
                <a:off x="9055676" y="0"/>
                <a:ext cx="166255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="" xmlns:a16="http://schemas.microsoft.com/office/drawing/2014/main" id="{A5FF694E-E178-4611-AF10-FCB1E46939D7}"/>
                  </a:ext>
                </a:extLst>
              </p:cNvPr>
              <p:cNvSpPr/>
              <p:nvPr/>
            </p:nvSpPr>
            <p:spPr>
              <a:xfrm>
                <a:off x="9221932" y="0"/>
                <a:ext cx="114301" cy="6858000"/>
              </a:xfrm>
              <a:prstGeom prst="rect">
                <a:avLst/>
              </a:prstGeom>
              <a:solidFill>
                <a:srgbClr val="FFD3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="" xmlns:a16="http://schemas.microsoft.com/office/drawing/2014/main" id="{8D6B2006-14D9-4F4E-8967-9F8E9312A7C7}"/>
                  </a:ext>
                </a:extLst>
              </p:cNvPr>
              <p:cNvSpPr/>
              <p:nvPr/>
            </p:nvSpPr>
            <p:spPr>
              <a:xfrm>
                <a:off x="9336233" y="0"/>
                <a:ext cx="150667" cy="6858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="" xmlns:a16="http://schemas.microsoft.com/office/drawing/2014/main" id="{91EE8EB9-6C35-4F54-A313-8C2C0786D891}"/>
                  </a:ext>
                </a:extLst>
              </p:cNvPr>
              <p:cNvSpPr/>
              <p:nvPr/>
            </p:nvSpPr>
            <p:spPr>
              <a:xfrm>
                <a:off x="9336233" y="0"/>
                <a:ext cx="57150" cy="685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pic>
          <p:nvPicPr>
            <p:cNvPr id="15" name="Graphic 14" descr="Clipboard">
              <a:extLst>
                <a:ext uri="{FF2B5EF4-FFF2-40B4-BE49-F238E27FC236}">
                  <a16:creationId xmlns="" xmlns:a16="http://schemas.microsoft.com/office/drawing/2014/main" id="{977FB6F1-4DD2-4A4A-ABCA-BDDCBD22A0A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9009186" y="3272210"/>
              <a:ext cx="3668917" cy="3668917"/>
            </a:xfrm>
            <a:prstGeom prst="rect">
              <a:avLst/>
            </a:prstGeom>
          </p:spPr>
        </p:pic>
      </p:grpSp>
      <p:pic>
        <p:nvPicPr>
          <p:cNvPr id="21" name="Graphic 20" descr="Pencil">
            <a:extLst>
              <a:ext uri="{FF2B5EF4-FFF2-40B4-BE49-F238E27FC236}">
                <a16:creationId xmlns="" xmlns:a16="http://schemas.microsoft.com/office/drawing/2014/main" id="{0E7610F4-AAC2-42B5-97A6-02F7440B89E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20520790">
            <a:off x="10188806" y="3527141"/>
            <a:ext cx="1488402" cy="1488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35536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D611B51-CA23-48F0-A337-DDC52B0669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129" y="365125"/>
            <a:ext cx="8160326" cy="1325563"/>
          </a:xfrm>
        </p:spPr>
        <p:txBody>
          <a:bodyPr/>
          <a:lstStyle/>
          <a:p>
            <a:r>
              <a:rPr lang="id-ID" dirty="0">
                <a:solidFill>
                  <a:schemeClr val="accent5">
                    <a:lumMod val="50000"/>
                  </a:schemeClr>
                </a:solidFill>
                <a:latin typeface="Rockwell" panose="02060603020205020403" pitchFamily="18" charset="0"/>
              </a:rPr>
              <a:t>Usaha (Kerja)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="" xmlns:a16="http://schemas.microsoft.com/office/drawing/2014/main" id="{E7BC8192-0804-47EE-B659-71069FF991A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80388" y="1563757"/>
                <a:ext cx="8160326" cy="4613206"/>
              </a:xfrm>
            </p:spPr>
            <p:txBody>
              <a:bodyPr>
                <a:normAutofit/>
              </a:bodyPr>
              <a:lstStyle/>
              <a:p>
                <a:r>
                  <a:rPr lang="id-ID" dirty="0">
                    <a:solidFill>
                      <a:schemeClr val="tx2"/>
                    </a:solidFill>
                  </a:rPr>
                  <a:t>Merupakan hasil kali dari gaya dengan perpindahan. </a:t>
                </a:r>
              </a:p>
              <a:p>
                <a:endParaRPr lang="id-ID" dirty="0">
                  <a:solidFill>
                    <a:schemeClr val="tx2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id-ID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id-ID" b="0" i="1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id-ID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</m:acc>
                      <m:r>
                        <a:rPr lang="id-ID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acc>
                        <m:accPr>
                          <m:chr m:val="⃗"/>
                          <m:ctrlPr>
                            <a:rPr lang="id-ID" b="0" i="1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id-ID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</m:acc>
                    </m:oMath>
                  </m:oMathPara>
                </a14:m>
                <a:endParaRPr lang="id-ID" dirty="0">
                  <a:solidFill>
                    <a:schemeClr val="tx2"/>
                  </a:solidFill>
                </a:endParaRPr>
              </a:p>
              <a:p>
                <a:r>
                  <a:rPr lang="id-ID" dirty="0">
                    <a:solidFill>
                      <a:schemeClr val="tx2"/>
                    </a:solidFill>
                  </a:rPr>
                  <a:t>dengan</a:t>
                </a:r>
              </a:p>
              <a:p>
                <a14:m>
                  <m:oMath xmlns:m="http://schemas.openxmlformats.org/officeDocument/2006/math">
                    <m:r>
                      <a:rPr lang="id-ID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𝑊</m:t>
                    </m:r>
                    <m:r>
                      <a:rPr lang="id-ID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id-ID" dirty="0">
                    <a:solidFill>
                      <a:schemeClr val="tx2"/>
                    </a:solidFill>
                  </a:rPr>
                  <a:t> Usaha </a:t>
                </a:r>
                <a14:m>
                  <m:oMath xmlns:m="http://schemas.openxmlformats.org/officeDocument/2006/math">
                    <m:r>
                      <a:rPr lang="id-ID" b="0" i="0" dirty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id-ID" i="1" dirty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𝑗𝑜𝑢𝑙𝑒</m:t>
                    </m:r>
                    <m:r>
                      <a:rPr lang="id-ID" b="0" i="1" dirty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id-ID" dirty="0">
                    <a:solidFill>
                      <a:schemeClr val="tx2"/>
                    </a:solidFill>
                  </a:rPr>
                  <a:t>,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id-ID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id-ID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</m:acc>
                    <m:r>
                      <a:rPr lang="id-ID" b="0" i="1" dirty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id-ID" dirty="0">
                    <a:solidFill>
                      <a:schemeClr val="tx2"/>
                    </a:solidFill>
                  </a:rPr>
                  <a:t> gaya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id-ID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id-ID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</m:d>
                  </m:oMath>
                </a14:m>
                <a:r>
                  <a:rPr lang="id-ID" dirty="0">
                    <a:solidFill>
                      <a:schemeClr val="tx2"/>
                    </a:solidFill>
                  </a:rPr>
                  <a:t>, dan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id-ID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id-ID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acc>
                    <m:r>
                      <a:rPr lang="id-ID" b="0" i="1" dirty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id-ID" dirty="0">
                    <a:solidFill>
                      <a:schemeClr val="tx2"/>
                    </a:solidFill>
                  </a:rPr>
                  <a:t> perpindahan </a:t>
                </a:r>
                <a14:m>
                  <m:oMath xmlns:m="http://schemas.openxmlformats.org/officeDocument/2006/math">
                    <m:r>
                      <a:rPr lang="id-ID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id-ID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r>
                      <a:rPr lang="id-ID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id-ID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7BC8192-0804-47EE-B659-71069FF991A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80388" y="1563757"/>
                <a:ext cx="8160326" cy="4613206"/>
              </a:xfrm>
              <a:blipFill>
                <a:blip r:embed="rId2"/>
                <a:stretch>
                  <a:fillRect l="-1345" t="-22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>
            <a:extLst>
              <a:ext uri="{FF2B5EF4-FFF2-40B4-BE49-F238E27FC236}">
                <a16:creationId xmlns="" xmlns:a16="http://schemas.microsoft.com/office/drawing/2014/main" id="{E918C454-62E3-416E-9F25-B4BE836C53C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009186" y="0"/>
            <a:ext cx="3668917" cy="6941127"/>
            <a:chOff x="9009186" y="0"/>
            <a:chExt cx="3668917" cy="6941127"/>
          </a:xfrm>
        </p:grpSpPr>
        <p:grpSp>
          <p:nvGrpSpPr>
            <p:cNvPr id="5" name="Group 4">
              <a:extLst>
                <a:ext uri="{FF2B5EF4-FFF2-40B4-BE49-F238E27FC236}">
                  <a16:creationId xmlns="" xmlns:a16="http://schemas.microsoft.com/office/drawing/2014/main" id="{24CA0875-0C43-4ABA-92AB-C6D659199EFD}"/>
                </a:ext>
              </a:extLst>
            </p:cNvPr>
            <p:cNvGrpSpPr/>
            <p:nvPr/>
          </p:nvGrpSpPr>
          <p:grpSpPr>
            <a:xfrm>
              <a:off x="9055676" y="0"/>
              <a:ext cx="3136324" cy="6858000"/>
              <a:chOff x="9055676" y="0"/>
              <a:chExt cx="3136324" cy="6858000"/>
            </a:xfrm>
          </p:grpSpPr>
          <p:sp>
            <p:nvSpPr>
              <p:cNvPr id="7" name="Rectangle 6">
                <a:extLst>
                  <a:ext uri="{FF2B5EF4-FFF2-40B4-BE49-F238E27FC236}">
                    <a16:creationId xmlns="" xmlns:a16="http://schemas.microsoft.com/office/drawing/2014/main" id="{4BE70896-6AA1-447D-B0FA-B077BB5C99ED}"/>
                  </a:ext>
                </a:extLst>
              </p:cNvPr>
              <p:cNvSpPr/>
              <p:nvPr/>
            </p:nvSpPr>
            <p:spPr>
              <a:xfrm>
                <a:off x="9221932" y="0"/>
                <a:ext cx="2970068" cy="6858000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="" xmlns:a16="http://schemas.microsoft.com/office/drawing/2014/main" id="{DBD57C98-23E4-49BB-8F71-8E4AC90464B8}"/>
                  </a:ext>
                </a:extLst>
              </p:cNvPr>
              <p:cNvSpPr/>
              <p:nvPr/>
            </p:nvSpPr>
            <p:spPr>
              <a:xfrm>
                <a:off x="9055676" y="0"/>
                <a:ext cx="166255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="" xmlns:a16="http://schemas.microsoft.com/office/drawing/2014/main" id="{C4EBE808-CCE7-4ECE-9341-06AB4ECB9520}"/>
                  </a:ext>
                </a:extLst>
              </p:cNvPr>
              <p:cNvSpPr/>
              <p:nvPr/>
            </p:nvSpPr>
            <p:spPr>
              <a:xfrm>
                <a:off x="9221932" y="0"/>
                <a:ext cx="114301" cy="6858000"/>
              </a:xfrm>
              <a:prstGeom prst="rect">
                <a:avLst/>
              </a:prstGeom>
              <a:solidFill>
                <a:srgbClr val="FFD3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="" xmlns:a16="http://schemas.microsoft.com/office/drawing/2014/main" id="{AC518AD1-0F86-43C5-8FA4-584982B7DD15}"/>
                  </a:ext>
                </a:extLst>
              </p:cNvPr>
              <p:cNvSpPr/>
              <p:nvPr/>
            </p:nvSpPr>
            <p:spPr>
              <a:xfrm>
                <a:off x="9336233" y="0"/>
                <a:ext cx="150667" cy="6858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="" xmlns:a16="http://schemas.microsoft.com/office/drawing/2014/main" id="{8E6D2AC6-3655-4B3B-BA23-187849C48777}"/>
                  </a:ext>
                </a:extLst>
              </p:cNvPr>
              <p:cNvSpPr/>
              <p:nvPr/>
            </p:nvSpPr>
            <p:spPr>
              <a:xfrm>
                <a:off x="9336233" y="0"/>
                <a:ext cx="57150" cy="685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pic>
          <p:nvPicPr>
            <p:cNvPr id="6" name="Graphic 5" descr="Clipboard">
              <a:extLst>
                <a:ext uri="{FF2B5EF4-FFF2-40B4-BE49-F238E27FC236}">
                  <a16:creationId xmlns="" xmlns:a16="http://schemas.microsoft.com/office/drawing/2014/main" id="{E99854A0-AF66-43EA-905B-1AFB1AEB90A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9009186" y="3272210"/>
              <a:ext cx="3668917" cy="3668917"/>
            </a:xfrm>
            <a:prstGeom prst="rect">
              <a:avLst/>
            </a:prstGeom>
          </p:spPr>
        </p:pic>
      </p:grpSp>
      <p:grpSp>
        <p:nvGrpSpPr>
          <p:cNvPr id="13" name="Group 12">
            <a:extLst>
              <a:ext uri="{FF2B5EF4-FFF2-40B4-BE49-F238E27FC236}">
                <a16:creationId xmlns="" xmlns:a16="http://schemas.microsoft.com/office/drawing/2014/main" id="{E0C7262C-10EE-44B8-80B0-2AB47A11AF3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009186" y="0"/>
            <a:ext cx="3668917" cy="6941127"/>
            <a:chOff x="9009186" y="0"/>
            <a:chExt cx="3668917" cy="6941127"/>
          </a:xfrm>
        </p:grpSpPr>
        <p:grpSp>
          <p:nvGrpSpPr>
            <p:cNvPr id="14" name="Group 13">
              <a:extLst>
                <a:ext uri="{FF2B5EF4-FFF2-40B4-BE49-F238E27FC236}">
                  <a16:creationId xmlns="" xmlns:a16="http://schemas.microsoft.com/office/drawing/2014/main" id="{E433D409-B468-4F60-847E-0A82CF7EB39A}"/>
                </a:ext>
              </a:extLst>
            </p:cNvPr>
            <p:cNvGrpSpPr/>
            <p:nvPr/>
          </p:nvGrpSpPr>
          <p:grpSpPr>
            <a:xfrm>
              <a:off x="9055676" y="0"/>
              <a:ext cx="3136324" cy="6858000"/>
              <a:chOff x="9055676" y="0"/>
              <a:chExt cx="3136324" cy="6858000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="" xmlns:a16="http://schemas.microsoft.com/office/drawing/2014/main" id="{7D71F624-61D6-4699-9AA9-6F9D31172CE7}"/>
                  </a:ext>
                </a:extLst>
              </p:cNvPr>
              <p:cNvSpPr/>
              <p:nvPr/>
            </p:nvSpPr>
            <p:spPr>
              <a:xfrm>
                <a:off x="9221932" y="0"/>
                <a:ext cx="2970068" cy="6858000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="" xmlns:a16="http://schemas.microsoft.com/office/drawing/2014/main" id="{328FF5F0-ABD1-46FE-8679-7C82D495B622}"/>
                  </a:ext>
                </a:extLst>
              </p:cNvPr>
              <p:cNvSpPr/>
              <p:nvPr/>
            </p:nvSpPr>
            <p:spPr>
              <a:xfrm>
                <a:off x="9055676" y="0"/>
                <a:ext cx="166255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="" xmlns:a16="http://schemas.microsoft.com/office/drawing/2014/main" id="{A5FF694E-E178-4611-AF10-FCB1E46939D7}"/>
                  </a:ext>
                </a:extLst>
              </p:cNvPr>
              <p:cNvSpPr/>
              <p:nvPr/>
            </p:nvSpPr>
            <p:spPr>
              <a:xfrm>
                <a:off x="9221932" y="0"/>
                <a:ext cx="114301" cy="6858000"/>
              </a:xfrm>
              <a:prstGeom prst="rect">
                <a:avLst/>
              </a:prstGeom>
              <a:solidFill>
                <a:srgbClr val="FFD3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="" xmlns:a16="http://schemas.microsoft.com/office/drawing/2014/main" id="{8D6B2006-14D9-4F4E-8967-9F8E9312A7C7}"/>
                  </a:ext>
                </a:extLst>
              </p:cNvPr>
              <p:cNvSpPr/>
              <p:nvPr/>
            </p:nvSpPr>
            <p:spPr>
              <a:xfrm>
                <a:off x="9336233" y="0"/>
                <a:ext cx="150667" cy="6858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="" xmlns:a16="http://schemas.microsoft.com/office/drawing/2014/main" id="{91EE8EB9-6C35-4F54-A313-8C2C0786D891}"/>
                  </a:ext>
                </a:extLst>
              </p:cNvPr>
              <p:cNvSpPr/>
              <p:nvPr/>
            </p:nvSpPr>
            <p:spPr>
              <a:xfrm>
                <a:off x="9336233" y="0"/>
                <a:ext cx="57150" cy="685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pic>
          <p:nvPicPr>
            <p:cNvPr id="15" name="Graphic 14" descr="Clipboard">
              <a:extLst>
                <a:ext uri="{FF2B5EF4-FFF2-40B4-BE49-F238E27FC236}">
                  <a16:creationId xmlns="" xmlns:a16="http://schemas.microsoft.com/office/drawing/2014/main" id="{977FB6F1-4DD2-4A4A-ABCA-BDDCBD22A0A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9009186" y="3272210"/>
              <a:ext cx="3668917" cy="3668917"/>
            </a:xfrm>
            <a:prstGeom prst="rect">
              <a:avLst/>
            </a:prstGeom>
          </p:spPr>
        </p:pic>
      </p:grpSp>
      <p:pic>
        <p:nvPicPr>
          <p:cNvPr id="21" name="Graphic 20" descr="Pencil">
            <a:extLst>
              <a:ext uri="{FF2B5EF4-FFF2-40B4-BE49-F238E27FC236}">
                <a16:creationId xmlns="" xmlns:a16="http://schemas.microsoft.com/office/drawing/2014/main" id="{0E7610F4-AAC2-42B5-97A6-02F7440B89E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20520790">
            <a:off x="10188806" y="3527141"/>
            <a:ext cx="1488402" cy="1488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77875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D611B51-CA23-48F0-A337-DDC52B0669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129" y="365125"/>
            <a:ext cx="8160326" cy="1325563"/>
          </a:xfrm>
        </p:spPr>
        <p:txBody>
          <a:bodyPr/>
          <a:lstStyle/>
          <a:p>
            <a:r>
              <a:rPr lang="id-ID" dirty="0">
                <a:solidFill>
                  <a:schemeClr val="accent5">
                    <a:lumMod val="50000"/>
                  </a:schemeClr>
                </a:solidFill>
                <a:latin typeface="Rockwell" panose="02060603020205020403" pitchFamily="18" charset="0"/>
              </a:rPr>
              <a:t>Usaha (Kerja)</a:t>
            </a:r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="" xmlns:a16="http://schemas.microsoft.com/office/drawing/2014/main" id="{E918C454-62E3-416E-9F25-B4BE836C53C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009186" y="0"/>
            <a:ext cx="3668917" cy="6941127"/>
            <a:chOff x="9009186" y="0"/>
            <a:chExt cx="3668917" cy="6941127"/>
          </a:xfrm>
        </p:grpSpPr>
        <p:grpSp>
          <p:nvGrpSpPr>
            <p:cNvPr id="5" name="Group 4">
              <a:extLst>
                <a:ext uri="{FF2B5EF4-FFF2-40B4-BE49-F238E27FC236}">
                  <a16:creationId xmlns="" xmlns:a16="http://schemas.microsoft.com/office/drawing/2014/main" id="{24CA0875-0C43-4ABA-92AB-C6D659199EFD}"/>
                </a:ext>
              </a:extLst>
            </p:cNvPr>
            <p:cNvGrpSpPr/>
            <p:nvPr/>
          </p:nvGrpSpPr>
          <p:grpSpPr>
            <a:xfrm>
              <a:off x="9055676" y="0"/>
              <a:ext cx="3136324" cy="6858000"/>
              <a:chOff x="9055676" y="0"/>
              <a:chExt cx="3136324" cy="6858000"/>
            </a:xfrm>
          </p:grpSpPr>
          <p:sp>
            <p:nvSpPr>
              <p:cNvPr id="7" name="Rectangle 6">
                <a:extLst>
                  <a:ext uri="{FF2B5EF4-FFF2-40B4-BE49-F238E27FC236}">
                    <a16:creationId xmlns="" xmlns:a16="http://schemas.microsoft.com/office/drawing/2014/main" id="{4BE70896-6AA1-447D-B0FA-B077BB5C99ED}"/>
                  </a:ext>
                </a:extLst>
              </p:cNvPr>
              <p:cNvSpPr/>
              <p:nvPr/>
            </p:nvSpPr>
            <p:spPr>
              <a:xfrm>
                <a:off x="9221932" y="0"/>
                <a:ext cx="2970068" cy="6858000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="" xmlns:a16="http://schemas.microsoft.com/office/drawing/2014/main" id="{DBD57C98-23E4-49BB-8F71-8E4AC90464B8}"/>
                  </a:ext>
                </a:extLst>
              </p:cNvPr>
              <p:cNvSpPr/>
              <p:nvPr/>
            </p:nvSpPr>
            <p:spPr>
              <a:xfrm>
                <a:off x="9055676" y="0"/>
                <a:ext cx="166255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="" xmlns:a16="http://schemas.microsoft.com/office/drawing/2014/main" id="{C4EBE808-CCE7-4ECE-9341-06AB4ECB9520}"/>
                  </a:ext>
                </a:extLst>
              </p:cNvPr>
              <p:cNvSpPr/>
              <p:nvPr/>
            </p:nvSpPr>
            <p:spPr>
              <a:xfrm>
                <a:off x="9221932" y="0"/>
                <a:ext cx="114301" cy="6858000"/>
              </a:xfrm>
              <a:prstGeom prst="rect">
                <a:avLst/>
              </a:prstGeom>
              <a:solidFill>
                <a:srgbClr val="FFD3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="" xmlns:a16="http://schemas.microsoft.com/office/drawing/2014/main" id="{AC518AD1-0F86-43C5-8FA4-584982B7DD15}"/>
                  </a:ext>
                </a:extLst>
              </p:cNvPr>
              <p:cNvSpPr/>
              <p:nvPr/>
            </p:nvSpPr>
            <p:spPr>
              <a:xfrm>
                <a:off x="9336233" y="0"/>
                <a:ext cx="150667" cy="6858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="" xmlns:a16="http://schemas.microsoft.com/office/drawing/2014/main" id="{8E6D2AC6-3655-4B3B-BA23-187849C48777}"/>
                  </a:ext>
                </a:extLst>
              </p:cNvPr>
              <p:cNvSpPr/>
              <p:nvPr/>
            </p:nvSpPr>
            <p:spPr>
              <a:xfrm>
                <a:off x="9336233" y="0"/>
                <a:ext cx="57150" cy="685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pic>
          <p:nvPicPr>
            <p:cNvPr id="6" name="Graphic 5" descr="Clipboard">
              <a:extLst>
                <a:ext uri="{FF2B5EF4-FFF2-40B4-BE49-F238E27FC236}">
                  <a16:creationId xmlns="" xmlns:a16="http://schemas.microsoft.com/office/drawing/2014/main" id="{E99854A0-AF66-43EA-905B-1AFB1AEB90A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9009186" y="3272210"/>
              <a:ext cx="3668917" cy="3668917"/>
            </a:xfrm>
            <a:prstGeom prst="rect">
              <a:avLst/>
            </a:prstGeom>
          </p:spPr>
        </p:pic>
      </p:grpSp>
      <p:grpSp>
        <p:nvGrpSpPr>
          <p:cNvPr id="13" name="Group 12">
            <a:extLst>
              <a:ext uri="{FF2B5EF4-FFF2-40B4-BE49-F238E27FC236}">
                <a16:creationId xmlns="" xmlns:a16="http://schemas.microsoft.com/office/drawing/2014/main" id="{E0C7262C-10EE-44B8-80B0-2AB47A11AF3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009186" y="0"/>
            <a:ext cx="3668917" cy="6941127"/>
            <a:chOff x="9009186" y="0"/>
            <a:chExt cx="3668917" cy="6941127"/>
          </a:xfrm>
        </p:grpSpPr>
        <p:grpSp>
          <p:nvGrpSpPr>
            <p:cNvPr id="14" name="Group 13">
              <a:extLst>
                <a:ext uri="{FF2B5EF4-FFF2-40B4-BE49-F238E27FC236}">
                  <a16:creationId xmlns="" xmlns:a16="http://schemas.microsoft.com/office/drawing/2014/main" id="{E433D409-B468-4F60-847E-0A82CF7EB39A}"/>
                </a:ext>
              </a:extLst>
            </p:cNvPr>
            <p:cNvGrpSpPr/>
            <p:nvPr/>
          </p:nvGrpSpPr>
          <p:grpSpPr>
            <a:xfrm>
              <a:off x="9055676" y="0"/>
              <a:ext cx="3136324" cy="6858000"/>
              <a:chOff x="9055676" y="0"/>
              <a:chExt cx="3136324" cy="6858000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="" xmlns:a16="http://schemas.microsoft.com/office/drawing/2014/main" id="{7D71F624-61D6-4699-9AA9-6F9D31172CE7}"/>
                  </a:ext>
                </a:extLst>
              </p:cNvPr>
              <p:cNvSpPr/>
              <p:nvPr/>
            </p:nvSpPr>
            <p:spPr>
              <a:xfrm>
                <a:off x="9221932" y="0"/>
                <a:ext cx="2970068" cy="6858000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="" xmlns:a16="http://schemas.microsoft.com/office/drawing/2014/main" id="{328FF5F0-ABD1-46FE-8679-7C82D495B622}"/>
                  </a:ext>
                </a:extLst>
              </p:cNvPr>
              <p:cNvSpPr/>
              <p:nvPr/>
            </p:nvSpPr>
            <p:spPr>
              <a:xfrm>
                <a:off x="9055676" y="0"/>
                <a:ext cx="166255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="" xmlns:a16="http://schemas.microsoft.com/office/drawing/2014/main" id="{A5FF694E-E178-4611-AF10-FCB1E46939D7}"/>
                  </a:ext>
                </a:extLst>
              </p:cNvPr>
              <p:cNvSpPr/>
              <p:nvPr/>
            </p:nvSpPr>
            <p:spPr>
              <a:xfrm>
                <a:off x="9221932" y="0"/>
                <a:ext cx="114301" cy="6858000"/>
              </a:xfrm>
              <a:prstGeom prst="rect">
                <a:avLst/>
              </a:prstGeom>
              <a:solidFill>
                <a:srgbClr val="FFD3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="" xmlns:a16="http://schemas.microsoft.com/office/drawing/2014/main" id="{8D6B2006-14D9-4F4E-8967-9F8E9312A7C7}"/>
                  </a:ext>
                </a:extLst>
              </p:cNvPr>
              <p:cNvSpPr/>
              <p:nvPr/>
            </p:nvSpPr>
            <p:spPr>
              <a:xfrm>
                <a:off x="9336233" y="0"/>
                <a:ext cx="150667" cy="6858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="" xmlns:a16="http://schemas.microsoft.com/office/drawing/2014/main" id="{91EE8EB9-6C35-4F54-A313-8C2C0786D891}"/>
                  </a:ext>
                </a:extLst>
              </p:cNvPr>
              <p:cNvSpPr/>
              <p:nvPr/>
            </p:nvSpPr>
            <p:spPr>
              <a:xfrm>
                <a:off x="9336233" y="0"/>
                <a:ext cx="57150" cy="685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pic>
          <p:nvPicPr>
            <p:cNvPr id="15" name="Graphic 14" descr="Clipboard">
              <a:extLst>
                <a:ext uri="{FF2B5EF4-FFF2-40B4-BE49-F238E27FC236}">
                  <a16:creationId xmlns="" xmlns:a16="http://schemas.microsoft.com/office/drawing/2014/main" id="{977FB6F1-4DD2-4A4A-ABCA-BDDCBD22A0A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9009186" y="3272210"/>
              <a:ext cx="3668917" cy="3668917"/>
            </a:xfrm>
            <a:prstGeom prst="rect">
              <a:avLst/>
            </a:prstGeom>
          </p:spPr>
        </p:pic>
      </p:grpSp>
      <p:pic>
        <p:nvPicPr>
          <p:cNvPr id="21" name="Graphic 20" descr="Pencil">
            <a:extLst>
              <a:ext uri="{FF2B5EF4-FFF2-40B4-BE49-F238E27FC236}">
                <a16:creationId xmlns="" xmlns:a16="http://schemas.microsoft.com/office/drawing/2014/main" id="{0E7610F4-AAC2-42B5-97A6-02F7440B89E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20520790">
            <a:off x="10188806" y="3527141"/>
            <a:ext cx="1488402" cy="1488402"/>
          </a:xfrm>
          <a:prstGeom prst="rect">
            <a:avLst/>
          </a:prstGeom>
        </p:spPr>
      </p:pic>
      <p:pic>
        <p:nvPicPr>
          <p:cNvPr id="22" name="image63.png">
            <a:extLst>
              <a:ext uri="{FF2B5EF4-FFF2-40B4-BE49-F238E27FC236}">
                <a16:creationId xmlns="" xmlns:a16="http://schemas.microsoft.com/office/drawing/2014/main" id="{E9991E93-BF58-4647-9057-CBFD86985FD9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6" cstate="print"/>
          <a:srcRect l="4623" t="5809" r="3774" b="4468"/>
          <a:stretch>
            <a:fillRect/>
          </a:stretch>
        </p:blipFill>
        <p:spPr>
          <a:xfrm>
            <a:off x="2999915" y="2136863"/>
            <a:ext cx="3121271" cy="258427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3" name="Content Placeholder 2">
                <a:extLst>
                  <a:ext uri="{FF2B5EF4-FFF2-40B4-BE49-F238E27FC236}">
                    <a16:creationId xmlns="" xmlns:a16="http://schemas.microsoft.com/office/drawing/2014/main" id="{D5F5D5DA-42A3-4B8F-A751-47356EDE69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80388" y="1563757"/>
                <a:ext cx="8160326" cy="461320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id-ID" dirty="0">
                    <a:solidFill>
                      <a:schemeClr val="tx2"/>
                    </a:solidFill>
                    <a:latin typeface="Cambria Math" panose="02040503050406030204" pitchFamily="18" charset="0"/>
                  </a:rPr>
                  <a:t>Jika arah gaya tidak sejajar dengan arah perpindahan (seperti gambar di bawah)</a:t>
                </a:r>
              </a:p>
              <a:p>
                <a:endParaRPr lang="id-ID" i="1" dirty="0">
                  <a:solidFill>
                    <a:schemeClr val="tx2"/>
                  </a:solidFill>
                  <a:latin typeface="Cambria Math" panose="02040503050406030204" pitchFamily="18" charset="0"/>
                </a:endParaRPr>
              </a:p>
              <a:p>
                <a:endParaRPr lang="id-ID" i="1" dirty="0">
                  <a:solidFill>
                    <a:schemeClr val="tx2"/>
                  </a:solidFill>
                  <a:latin typeface="Cambria Math" panose="02040503050406030204" pitchFamily="18" charset="0"/>
                </a:endParaRPr>
              </a:p>
              <a:p>
                <a:endParaRPr lang="id-ID" i="1" dirty="0">
                  <a:solidFill>
                    <a:schemeClr val="tx2"/>
                  </a:solidFill>
                  <a:latin typeface="Cambria Math" panose="02040503050406030204" pitchFamily="18" charset="0"/>
                </a:endParaRPr>
              </a:p>
              <a:p>
                <a:endParaRPr lang="id-ID" i="1" dirty="0">
                  <a:solidFill>
                    <a:schemeClr val="tx2"/>
                  </a:solidFill>
                  <a:latin typeface="Cambria Math" panose="02040503050406030204" pitchFamily="18" charset="0"/>
                </a:endParaRPr>
              </a:p>
              <a:p>
                <a:endParaRPr lang="id-ID" i="1" dirty="0">
                  <a:solidFill>
                    <a:schemeClr val="tx2"/>
                  </a:solidFill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id-ID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d-ID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𝐹𝑠</m:t>
                      </m:r>
                      <m:func>
                        <m:funcPr>
                          <m:ctrlPr>
                            <a:rPr lang="id-ID" b="0" i="1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id-ID" b="0" i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id-ID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id-ID" i="1" dirty="0">
                  <a:solidFill>
                    <a:schemeClr val="tx2"/>
                  </a:solidFill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id-ID" dirty="0">
                    <a:solidFill>
                      <a:schemeClr val="tx2"/>
                    </a:solidFill>
                    <a:latin typeface="Cambria Math" panose="02040503050406030204" pitchFamily="18" charset="0"/>
                  </a:rPr>
                  <a:t>dengan </a:t>
                </a:r>
                <a14:m>
                  <m:oMath xmlns:m="http://schemas.openxmlformats.org/officeDocument/2006/math">
                    <m:r>
                      <a:rPr lang="id-ID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id-ID" dirty="0">
                    <a:solidFill>
                      <a:schemeClr val="tx2"/>
                    </a:solidFill>
                    <a:latin typeface="Cambria Math" panose="02040503050406030204" pitchFamily="18" charset="0"/>
                  </a:rPr>
                  <a:t> sudut antara gaya dengan perpindahan. </a:t>
                </a:r>
              </a:p>
            </p:txBody>
          </p:sp>
        </mc:Choice>
        <mc:Fallback xmlns="">
          <p:sp>
            <p:nvSpPr>
              <p:cNvPr id="23" name="Content Placeholder 2">
                <a:extLst>
                  <a:ext uri="{FF2B5EF4-FFF2-40B4-BE49-F238E27FC236}">
                    <a16:creationId xmlns:a16="http://schemas.microsoft.com/office/drawing/2014/main" id="{D5F5D5DA-42A3-4B8F-A751-47356EDE69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388" y="1563757"/>
                <a:ext cx="8160326" cy="4613206"/>
              </a:xfrm>
              <a:prstGeom prst="rect">
                <a:avLst/>
              </a:prstGeom>
              <a:blipFill>
                <a:blip r:embed="rId7"/>
                <a:stretch>
                  <a:fillRect l="-1570" t="-23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905396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D611B51-CA23-48F0-A337-DDC52B0669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129" y="365125"/>
            <a:ext cx="8160326" cy="1325563"/>
          </a:xfrm>
        </p:spPr>
        <p:txBody>
          <a:bodyPr/>
          <a:lstStyle/>
          <a:p>
            <a:r>
              <a:rPr lang="id-ID" dirty="0">
                <a:solidFill>
                  <a:schemeClr val="accent5">
                    <a:lumMod val="50000"/>
                  </a:schemeClr>
                </a:solidFill>
                <a:latin typeface="Rockwell" panose="02060603020205020403" pitchFamily="18" charset="0"/>
              </a:rPr>
              <a:t>Contoh</a:t>
            </a:r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="" xmlns:a16="http://schemas.microsoft.com/office/drawing/2014/main" id="{E918C454-62E3-416E-9F25-B4BE836C53C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009186" y="0"/>
            <a:ext cx="3668917" cy="6941127"/>
            <a:chOff x="9009186" y="0"/>
            <a:chExt cx="3668917" cy="6941127"/>
          </a:xfrm>
        </p:grpSpPr>
        <p:grpSp>
          <p:nvGrpSpPr>
            <p:cNvPr id="5" name="Group 4">
              <a:extLst>
                <a:ext uri="{FF2B5EF4-FFF2-40B4-BE49-F238E27FC236}">
                  <a16:creationId xmlns="" xmlns:a16="http://schemas.microsoft.com/office/drawing/2014/main" id="{24CA0875-0C43-4ABA-92AB-C6D659199EFD}"/>
                </a:ext>
              </a:extLst>
            </p:cNvPr>
            <p:cNvGrpSpPr/>
            <p:nvPr/>
          </p:nvGrpSpPr>
          <p:grpSpPr>
            <a:xfrm>
              <a:off x="9055676" y="0"/>
              <a:ext cx="3136324" cy="6858000"/>
              <a:chOff x="9055676" y="0"/>
              <a:chExt cx="3136324" cy="6858000"/>
            </a:xfrm>
          </p:grpSpPr>
          <p:sp>
            <p:nvSpPr>
              <p:cNvPr id="7" name="Rectangle 6">
                <a:extLst>
                  <a:ext uri="{FF2B5EF4-FFF2-40B4-BE49-F238E27FC236}">
                    <a16:creationId xmlns="" xmlns:a16="http://schemas.microsoft.com/office/drawing/2014/main" id="{4BE70896-6AA1-447D-B0FA-B077BB5C99ED}"/>
                  </a:ext>
                </a:extLst>
              </p:cNvPr>
              <p:cNvSpPr/>
              <p:nvPr/>
            </p:nvSpPr>
            <p:spPr>
              <a:xfrm>
                <a:off x="9221932" y="0"/>
                <a:ext cx="2970068" cy="6858000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="" xmlns:a16="http://schemas.microsoft.com/office/drawing/2014/main" id="{DBD57C98-23E4-49BB-8F71-8E4AC90464B8}"/>
                  </a:ext>
                </a:extLst>
              </p:cNvPr>
              <p:cNvSpPr/>
              <p:nvPr/>
            </p:nvSpPr>
            <p:spPr>
              <a:xfrm>
                <a:off x="9055676" y="0"/>
                <a:ext cx="166255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="" xmlns:a16="http://schemas.microsoft.com/office/drawing/2014/main" id="{C4EBE808-CCE7-4ECE-9341-06AB4ECB9520}"/>
                  </a:ext>
                </a:extLst>
              </p:cNvPr>
              <p:cNvSpPr/>
              <p:nvPr/>
            </p:nvSpPr>
            <p:spPr>
              <a:xfrm>
                <a:off x="9221932" y="0"/>
                <a:ext cx="114301" cy="6858000"/>
              </a:xfrm>
              <a:prstGeom prst="rect">
                <a:avLst/>
              </a:prstGeom>
              <a:solidFill>
                <a:srgbClr val="FFD3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="" xmlns:a16="http://schemas.microsoft.com/office/drawing/2014/main" id="{AC518AD1-0F86-43C5-8FA4-584982B7DD15}"/>
                  </a:ext>
                </a:extLst>
              </p:cNvPr>
              <p:cNvSpPr/>
              <p:nvPr/>
            </p:nvSpPr>
            <p:spPr>
              <a:xfrm>
                <a:off x="9336233" y="0"/>
                <a:ext cx="150667" cy="6858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="" xmlns:a16="http://schemas.microsoft.com/office/drawing/2014/main" id="{8E6D2AC6-3655-4B3B-BA23-187849C48777}"/>
                  </a:ext>
                </a:extLst>
              </p:cNvPr>
              <p:cNvSpPr/>
              <p:nvPr/>
            </p:nvSpPr>
            <p:spPr>
              <a:xfrm>
                <a:off x="9336233" y="0"/>
                <a:ext cx="57150" cy="685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pic>
          <p:nvPicPr>
            <p:cNvPr id="6" name="Graphic 5" descr="Clipboard">
              <a:extLst>
                <a:ext uri="{FF2B5EF4-FFF2-40B4-BE49-F238E27FC236}">
                  <a16:creationId xmlns="" xmlns:a16="http://schemas.microsoft.com/office/drawing/2014/main" id="{E99854A0-AF66-43EA-905B-1AFB1AEB90A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9009186" y="3272210"/>
              <a:ext cx="3668917" cy="3668917"/>
            </a:xfrm>
            <a:prstGeom prst="rect">
              <a:avLst/>
            </a:prstGeom>
          </p:spPr>
        </p:pic>
      </p:grpSp>
      <p:grpSp>
        <p:nvGrpSpPr>
          <p:cNvPr id="13" name="Group 12">
            <a:extLst>
              <a:ext uri="{FF2B5EF4-FFF2-40B4-BE49-F238E27FC236}">
                <a16:creationId xmlns="" xmlns:a16="http://schemas.microsoft.com/office/drawing/2014/main" id="{E0C7262C-10EE-44B8-80B0-2AB47A11AF3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009186" y="0"/>
            <a:ext cx="3668917" cy="6941127"/>
            <a:chOff x="9009186" y="0"/>
            <a:chExt cx="3668917" cy="6941127"/>
          </a:xfrm>
        </p:grpSpPr>
        <p:grpSp>
          <p:nvGrpSpPr>
            <p:cNvPr id="14" name="Group 13">
              <a:extLst>
                <a:ext uri="{FF2B5EF4-FFF2-40B4-BE49-F238E27FC236}">
                  <a16:creationId xmlns="" xmlns:a16="http://schemas.microsoft.com/office/drawing/2014/main" id="{E433D409-B468-4F60-847E-0A82CF7EB39A}"/>
                </a:ext>
              </a:extLst>
            </p:cNvPr>
            <p:cNvGrpSpPr/>
            <p:nvPr/>
          </p:nvGrpSpPr>
          <p:grpSpPr>
            <a:xfrm>
              <a:off x="9055676" y="0"/>
              <a:ext cx="3136324" cy="6858000"/>
              <a:chOff x="9055676" y="0"/>
              <a:chExt cx="3136324" cy="6858000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="" xmlns:a16="http://schemas.microsoft.com/office/drawing/2014/main" id="{7D71F624-61D6-4699-9AA9-6F9D31172CE7}"/>
                  </a:ext>
                </a:extLst>
              </p:cNvPr>
              <p:cNvSpPr/>
              <p:nvPr/>
            </p:nvSpPr>
            <p:spPr>
              <a:xfrm>
                <a:off x="9221932" y="0"/>
                <a:ext cx="2970068" cy="6858000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="" xmlns:a16="http://schemas.microsoft.com/office/drawing/2014/main" id="{328FF5F0-ABD1-46FE-8679-7C82D495B622}"/>
                  </a:ext>
                </a:extLst>
              </p:cNvPr>
              <p:cNvSpPr/>
              <p:nvPr/>
            </p:nvSpPr>
            <p:spPr>
              <a:xfrm>
                <a:off x="9055676" y="0"/>
                <a:ext cx="166255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="" xmlns:a16="http://schemas.microsoft.com/office/drawing/2014/main" id="{A5FF694E-E178-4611-AF10-FCB1E46939D7}"/>
                  </a:ext>
                </a:extLst>
              </p:cNvPr>
              <p:cNvSpPr/>
              <p:nvPr/>
            </p:nvSpPr>
            <p:spPr>
              <a:xfrm>
                <a:off x="9221932" y="0"/>
                <a:ext cx="114301" cy="6858000"/>
              </a:xfrm>
              <a:prstGeom prst="rect">
                <a:avLst/>
              </a:prstGeom>
              <a:solidFill>
                <a:srgbClr val="FFD3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="" xmlns:a16="http://schemas.microsoft.com/office/drawing/2014/main" id="{8D6B2006-14D9-4F4E-8967-9F8E9312A7C7}"/>
                  </a:ext>
                </a:extLst>
              </p:cNvPr>
              <p:cNvSpPr/>
              <p:nvPr/>
            </p:nvSpPr>
            <p:spPr>
              <a:xfrm>
                <a:off x="9336233" y="0"/>
                <a:ext cx="150667" cy="6858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="" xmlns:a16="http://schemas.microsoft.com/office/drawing/2014/main" id="{91EE8EB9-6C35-4F54-A313-8C2C0786D891}"/>
                  </a:ext>
                </a:extLst>
              </p:cNvPr>
              <p:cNvSpPr/>
              <p:nvPr/>
            </p:nvSpPr>
            <p:spPr>
              <a:xfrm>
                <a:off x="9336233" y="0"/>
                <a:ext cx="57150" cy="685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pic>
          <p:nvPicPr>
            <p:cNvPr id="15" name="Graphic 14" descr="Clipboard">
              <a:extLst>
                <a:ext uri="{FF2B5EF4-FFF2-40B4-BE49-F238E27FC236}">
                  <a16:creationId xmlns="" xmlns:a16="http://schemas.microsoft.com/office/drawing/2014/main" id="{977FB6F1-4DD2-4A4A-ABCA-BDDCBD22A0A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9009186" y="3272210"/>
              <a:ext cx="3668917" cy="3668917"/>
            </a:xfrm>
            <a:prstGeom prst="rect">
              <a:avLst/>
            </a:prstGeom>
          </p:spPr>
        </p:pic>
      </p:grpSp>
      <p:pic>
        <p:nvPicPr>
          <p:cNvPr id="21" name="Graphic 20" descr="Pencil">
            <a:extLst>
              <a:ext uri="{FF2B5EF4-FFF2-40B4-BE49-F238E27FC236}">
                <a16:creationId xmlns="" xmlns:a16="http://schemas.microsoft.com/office/drawing/2014/main" id="{0E7610F4-AAC2-42B5-97A6-02F7440B89E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20520790">
            <a:off x="10188806" y="3527141"/>
            <a:ext cx="1488402" cy="148840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3" name="Content Placeholder 2">
                <a:extLst>
                  <a:ext uri="{FF2B5EF4-FFF2-40B4-BE49-F238E27FC236}">
                    <a16:creationId xmlns="" xmlns:a16="http://schemas.microsoft.com/office/drawing/2014/main" id="{D5F5D5DA-42A3-4B8F-A751-47356EDE69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80388" y="1563757"/>
                <a:ext cx="8160326" cy="461320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 lnSpcReduction="2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id-ID" dirty="0">
                    <a:solidFill>
                      <a:schemeClr val="tx2"/>
                    </a:solidFill>
                  </a:rPr>
                  <a:t>Sebuah benda dengan massa 4 kg berada pada bidang datar. Benda tersebut ditarik oleh gaya </a:t>
                </a:r>
                <a14:m>
                  <m:oMath xmlns:m="http://schemas.openxmlformats.org/officeDocument/2006/math">
                    <m:r>
                      <a:rPr lang="id-ID" i="1">
                        <a:solidFill>
                          <a:schemeClr val="tx2"/>
                        </a:solidFill>
                        <a:latin typeface="Cambria Math"/>
                      </a:rPr>
                      <m:t>50 </m:t>
                    </m:r>
                    <m:r>
                      <a:rPr lang="id-ID" i="1">
                        <a:solidFill>
                          <a:schemeClr val="tx2"/>
                        </a:solidFill>
                        <a:latin typeface="Cambria Math"/>
                      </a:rPr>
                      <m:t>𝑁</m:t>
                    </m:r>
                  </m:oMath>
                </a14:m>
                <a:r>
                  <a:rPr lang="id-ID" dirty="0">
                    <a:solidFill>
                      <a:schemeClr val="tx2"/>
                    </a:solidFill>
                  </a:rPr>
                  <a:t> yang membentuk sudut </a:t>
                </a:r>
                <a14:m>
                  <m:oMath xmlns:m="http://schemas.openxmlformats.org/officeDocument/2006/math">
                    <m:r>
                      <a:rPr lang="id-ID" i="1">
                        <a:solidFill>
                          <a:schemeClr val="tx2"/>
                        </a:solidFill>
                        <a:latin typeface="Cambria Math"/>
                      </a:rPr>
                      <m:t>60˚</m:t>
                    </m:r>
                  </m:oMath>
                </a14:m>
                <a:r>
                  <a:rPr lang="id-ID" dirty="0">
                    <a:solidFill>
                      <a:schemeClr val="tx2"/>
                    </a:solidFill>
                  </a:rPr>
                  <a:t> terhadap bidang horizontal. Jika benda berpindah sejauh </a:t>
                </a:r>
                <a14:m>
                  <m:oMath xmlns:m="http://schemas.openxmlformats.org/officeDocument/2006/math">
                    <m:r>
                      <a:rPr lang="id-ID" i="1">
                        <a:solidFill>
                          <a:schemeClr val="tx2"/>
                        </a:solidFill>
                        <a:latin typeface="Cambria Math"/>
                      </a:rPr>
                      <m:t>4 </m:t>
                    </m:r>
                    <m:r>
                      <a:rPr lang="id-ID" i="1">
                        <a:solidFill>
                          <a:schemeClr val="tx2"/>
                        </a:solidFill>
                        <a:latin typeface="Cambria Math"/>
                      </a:rPr>
                      <m:t>𝑚</m:t>
                    </m:r>
                  </m:oMath>
                </a14:m>
                <a:r>
                  <a:rPr lang="id-ID" dirty="0">
                    <a:solidFill>
                      <a:schemeClr val="tx2"/>
                    </a:solidFill>
                  </a:rPr>
                  <a:t> maka hitunglah usaha yang dilakukan oleh gaya tersebut!</a:t>
                </a:r>
                <a:endParaRPr lang="en-US" dirty="0">
                  <a:solidFill>
                    <a:schemeClr val="tx2"/>
                  </a:solidFill>
                </a:endParaRPr>
              </a:p>
              <a:p>
                <a:pPr marL="0" indent="0">
                  <a:buNone/>
                </a:pPr>
                <a:endParaRPr lang="id-ID" dirty="0">
                  <a:solidFill>
                    <a:schemeClr val="tx2"/>
                  </a:solidFill>
                </a:endParaRPr>
              </a:p>
              <a:p>
                <a:pPr marL="0" indent="0">
                  <a:buNone/>
                </a:pPr>
                <a:r>
                  <a:rPr lang="id-ID" dirty="0">
                    <a:solidFill>
                      <a:schemeClr val="tx2"/>
                    </a:solidFill>
                  </a:rPr>
                  <a:t>Diketahui:</a:t>
                </a:r>
                <a:endParaRPr lang="en-US" dirty="0">
                  <a:solidFill>
                    <a:schemeClr val="tx2"/>
                  </a:solidFill>
                </a:endParaRPr>
              </a:p>
              <a:p>
                <a:pPr lvl="1">
                  <a:buFont typeface="Wingdings" panose="05000000000000000000" pitchFamily="2" charset="2"/>
                  <a:buChar char="Ø"/>
                </a:pPr>
                <a14:m>
                  <m:oMath xmlns:m="http://schemas.openxmlformats.org/officeDocument/2006/math">
                    <m:r>
                      <a:rPr lang="id-ID" i="1">
                        <a:solidFill>
                          <a:schemeClr val="tx2"/>
                        </a:solidFill>
                        <a:latin typeface="Cambria Math"/>
                      </a:rPr>
                      <m:t>𝑚</m:t>
                    </m:r>
                    <m:r>
                      <a:rPr lang="id-ID" i="1">
                        <a:solidFill>
                          <a:schemeClr val="tx2"/>
                        </a:solidFill>
                        <a:latin typeface="Cambria Math"/>
                      </a:rPr>
                      <m:t> = 4 </m:t>
                    </m:r>
                    <m:r>
                      <a:rPr lang="id-ID" i="1">
                        <a:solidFill>
                          <a:schemeClr val="tx2"/>
                        </a:solidFill>
                        <a:latin typeface="Cambria Math"/>
                      </a:rPr>
                      <m:t>𝑘𝑔</m:t>
                    </m:r>
                  </m:oMath>
                </a14:m>
                <a:endParaRPr lang="en-US" dirty="0">
                  <a:solidFill>
                    <a:schemeClr val="tx2"/>
                  </a:solidFill>
                </a:endParaRPr>
              </a:p>
              <a:p>
                <a:pPr lvl="1">
                  <a:buFont typeface="Wingdings" panose="05000000000000000000" pitchFamily="2" charset="2"/>
                  <a:buChar char="Ø"/>
                </a:pPr>
                <a14:m>
                  <m:oMath xmlns:m="http://schemas.openxmlformats.org/officeDocument/2006/math">
                    <m:r>
                      <a:rPr lang="id-ID" i="1">
                        <a:solidFill>
                          <a:schemeClr val="tx2"/>
                        </a:solidFill>
                        <a:latin typeface="Cambria Math"/>
                      </a:rPr>
                      <m:t>𝐹</m:t>
                    </m:r>
                    <m:r>
                      <a:rPr lang="id-ID" i="1">
                        <a:solidFill>
                          <a:schemeClr val="tx2"/>
                        </a:solidFill>
                        <a:latin typeface="Cambria Math"/>
                      </a:rPr>
                      <m:t> = 50 </m:t>
                    </m:r>
                    <m:r>
                      <a:rPr lang="id-ID" i="1">
                        <a:solidFill>
                          <a:schemeClr val="tx2"/>
                        </a:solidFill>
                        <a:latin typeface="Cambria Math"/>
                      </a:rPr>
                      <m:t>𝑁</m:t>
                    </m:r>
                  </m:oMath>
                </a14:m>
                <a:endParaRPr lang="en-US" dirty="0">
                  <a:solidFill>
                    <a:schemeClr val="tx2"/>
                  </a:solidFill>
                </a:endParaRPr>
              </a:p>
              <a:p>
                <a:pPr lvl="1">
                  <a:buFont typeface="Wingdings" panose="05000000000000000000" pitchFamily="2" charset="2"/>
                  <a:buChar char="Ø"/>
                </a:pPr>
                <a14:m>
                  <m:oMath xmlns:m="http://schemas.openxmlformats.org/officeDocument/2006/math">
                    <m:r>
                      <a:rPr lang="id-ID" i="1">
                        <a:solidFill>
                          <a:schemeClr val="tx2"/>
                        </a:solidFill>
                        <a:latin typeface="Cambria Math"/>
                      </a:rPr>
                      <m:t>𝑠</m:t>
                    </m:r>
                    <m:r>
                      <a:rPr lang="id-ID" i="1">
                        <a:solidFill>
                          <a:schemeClr val="tx2"/>
                        </a:solidFill>
                        <a:latin typeface="Cambria Math"/>
                      </a:rPr>
                      <m:t> = 4 </m:t>
                    </m:r>
                    <m:r>
                      <a:rPr lang="id-ID" i="1">
                        <a:solidFill>
                          <a:schemeClr val="tx2"/>
                        </a:solidFill>
                        <a:latin typeface="Cambria Math"/>
                      </a:rPr>
                      <m:t>𝑚</m:t>
                    </m:r>
                  </m:oMath>
                </a14:m>
                <a:endParaRPr lang="id-ID" dirty="0">
                  <a:solidFill>
                    <a:schemeClr val="tx2"/>
                  </a:solidFill>
                </a:endParaRPr>
              </a:p>
              <a:p>
                <a:pPr lvl="1">
                  <a:buFont typeface="Wingdings" panose="05000000000000000000" pitchFamily="2" charset="2"/>
                  <a:buChar char="Ø"/>
                </a:pPr>
                <a14:m>
                  <m:oMath xmlns:m="http://schemas.openxmlformats.org/officeDocument/2006/math">
                    <m:r>
                      <a:rPr lang="id-ID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𝜃</m:t>
                    </m:r>
                    <m:r>
                      <a:rPr lang="id-ID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=60°</m:t>
                    </m:r>
                  </m:oMath>
                </a14:m>
                <a:endParaRPr lang="en-US" dirty="0">
                  <a:solidFill>
                    <a:schemeClr val="tx2"/>
                  </a:solidFill>
                </a:endParaRPr>
              </a:p>
              <a:p>
                <a:pPr marL="0" indent="0">
                  <a:buNone/>
                </a:pPr>
                <a:r>
                  <a:rPr lang="id-ID" dirty="0">
                    <a:solidFill>
                      <a:schemeClr val="tx2"/>
                    </a:solidFill>
                  </a:rPr>
                  <a:t>Ditanya: Usaha (W)</a:t>
                </a:r>
                <a:endParaRPr lang="en-US" dirty="0">
                  <a:solidFill>
                    <a:schemeClr val="tx2"/>
                  </a:solidFill>
                </a:endParaRPr>
              </a:p>
              <a:p>
                <a:pPr marL="0" indent="0">
                  <a:buNone/>
                </a:pPr>
                <a:r>
                  <a:rPr lang="id-ID" dirty="0">
                    <a:solidFill>
                      <a:schemeClr val="tx2"/>
                    </a:solidFill>
                    <a:latin typeface="Cambria Math" panose="020405030504060302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23" name="Content Placeholder 2">
                <a:extLst>
                  <a:ext uri="{FF2B5EF4-FFF2-40B4-BE49-F238E27FC236}">
                    <a16:creationId xmlns:a16="http://schemas.microsoft.com/office/drawing/2014/main" id="{D5F5D5DA-42A3-4B8F-A751-47356EDE69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388" y="1563757"/>
                <a:ext cx="8160326" cy="4613206"/>
              </a:xfrm>
              <a:prstGeom prst="rect">
                <a:avLst/>
              </a:prstGeom>
              <a:blipFill>
                <a:blip r:embed="rId6"/>
                <a:stretch>
                  <a:fillRect l="-1345" t="-3439" r="-2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751570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TF33787325_Lab safety_AAS_v3" id="{898BC5E2-691B-4B41-A97D-F35AD4FFF20D}" vid="{295F60D3-032D-43CA-A300-E4752067AD5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9E59094-1E6F-42D5-A62B-D0344AFFFA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0096A91-93C8-4C7A-BF68-944591874A6D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604BA817-A03C-4EA3-86C4-6E42BD37F52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Lab safety</Template>
  <TotalTime>0</TotalTime>
  <Words>1149</Words>
  <Application>Microsoft Office PowerPoint</Application>
  <PresentationFormat>Custom</PresentationFormat>
  <Paragraphs>160</Paragraphs>
  <Slides>22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ENERGI DAN USAHA</vt:lpstr>
      <vt:lpstr>Energi</vt:lpstr>
      <vt:lpstr>Energi Potensial</vt:lpstr>
      <vt:lpstr>Energi Kinetik</vt:lpstr>
      <vt:lpstr>Energi Kinetik</vt:lpstr>
      <vt:lpstr>Energi Kinetik</vt:lpstr>
      <vt:lpstr>Usaha (Kerja)</vt:lpstr>
      <vt:lpstr>Usaha (Kerja)</vt:lpstr>
      <vt:lpstr>Contoh</vt:lpstr>
      <vt:lpstr>PowerPoint Presentation</vt:lpstr>
      <vt:lpstr>Hubungan Energi dan Usaha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2020-07-29T11:43:08Z</dcterms:created>
  <dcterms:modified xsi:type="dcterms:W3CDTF">2020-08-04T13:43:04Z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