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0" r:id="rId5"/>
    <p:sldId id="262" r:id="rId6"/>
    <p:sldId id="266" r:id="rId7"/>
    <p:sldId id="261" r:id="rId8"/>
    <p:sldId id="263" r:id="rId9"/>
    <p:sldId id="267"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2" autoAdjust="0"/>
  </p:normalViewPr>
  <p:slideViewPr>
    <p:cSldViewPr>
      <p:cViewPr>
        <p:scale>
          <a:sx n="82" d="100"/>
          <a:sy n="82" d="100"/>
        </p:scale>
        <p:origin x="-102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C130D-B3B5-4A57-9027-88A1E4A789E0}" type="doc">
      <dgm:prSet loTypeId="urn:microsoft.com/office/officeart/2005/8/layout/vList6" loCatId="process" qsTypeId="urn:microsoft.com/office/officeart/2005/8/quickstyle/simple1" qsCatId="simple" csTypeId="urn:microsoft.com/office/officeart/2005/8/colors/accent1_2" csCatId="accent1" phldr="0"/>
      <dgm:spPr/>
      <dgm:t>
        <a:bodyPr/>
        <a:lstStyle/>
        <a:p>
          <a:endParaRPr lang="id-ID"/>
        </a:p>
      </dgm:t>
    </dgm:pt>
    <dgm:pt modelId="{DE3A592C-7DD1-4CA9-93C2-51A10BFD0A12}" type="pres">
      <dgm:prSet presAssocID="{29EC130D-B3B5-4A57-9027-88A1E4A789E0}" presName="Name0" presStyleCnt="0">
        <dgm:presLayoutVars>
          <dgm:dir/>
          <dgm:animLvl val="lvl"/>
          <dgm:resizeHandles/>
        </dgm:presLayoutVars>
      </dgm:prSet>
      <dgm:spPr/>
      <dgm:t>
        <a:bodyPr/>
        <a:lstStyle/>
        <a:p>
          <a:endParaRPr lang="id-ID"/>
        </a:p>
      </dgm:t>
    </dgm:pt>
  </dgm:ptLst>
  <dgm:cxnLst>
    <dgm:cxn modelId="{D7CD5415-8F99-48DD-96FF-FED9EBCCA6A6}" type="presOf" srcId="{29EC130D-B3B5-4A57-9027-88A1E4A789E0}" destId="{DE3A592C-7DD1-4CA9-93C2-51A10BFD0A12}"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09760-E71B-4ABF-88E2-2A5CB71EF6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d-ID"/>
        </a:p>
      </dgm:t>
    </dgm:pt>
    <dgm:pt modelId="{9CED1CD5-DC1F-4140-96C3-D7ED9BD42ADE}">
      <dgm:prSet phldrT="[Text]"/>
      <dgm:spPr/>
      <dgm:t>
        <a:bodyPr/>
        <a:lstStyle/>
        <a:p>
          <a:pPr algn="l"/>
          <a:r>
            <a:rPr lang="id-ID" dirty="0" smtClean="0"/>
            <a:t>Jenis – Jenis Tumbukan</a:t>
          </a:r>
          <a:endParaRPr lang="id-ID" dirty="0"/>
        </a:p>
      </dgm:t>
    </dgm:pt>
    <dgm:pt modelId="{2847ADB2-C3BC-4BFB-AED6-A5087CBE0C4B}" type="parTrans" cxnId="{A3108E21-C6DC-41C4-A142-8C4FEF7E3967}">
      <dgm:prSet/>
      <dgm:spPr/>
      <dgm:t>
        <a:bodyPr/>
        <a:lstStyle/>
        <a:p>
          <a:endParaRPr lang="id-ID"/>
        </a:p>
      </dgm:t>
    </dgm:pt>
    <dgm:pt modelId="{CBAD3483-2D08-43CA-93F1-99A939448988}" type="sibTrans" cxnId="{A3108E21-C6DC-41C4-A142-8C4FEF7E3967}">
      <dgm:prSet/>
      <dgm:spPr/>
      <dgm:t>
        <a:bodyPr/>
        <a:lstStyle/>
        <a:p>
          <a:endParaRPr lang="id-ID"/>
        </a:p>
      </dgm:t>
    </dgm:pt>
    <dgm:pt modelId="{74EDF16E-241D-4179-92F5-153C37AB5FD2}">
      <dgm:prSet phldrT="[Text]"/>
      <dgm:spPr/>
      <dgm:t>
        <a:bodyPr/>
        <a:lstStyle/>
        <a:p>
          <a:r>
            <a:rPr lang="id-ID" dirty="0" smtClean="0"/>
            <a:t>Aplikasi Guide Pada Tumbukan</a:t>
          </a:r>
          <a:endParaRPr lang="id-ID" dirty="0"/>
        </a:p>
      </dgm:t>
    </dgm:pt>
    <dgm:pt modelId="{708FF7BD-8D63-48FC-ADEF-D64963B3102A}" type="parTrans" cxnId="{18C42B5C-445C-46EF-8EA7-1F043ADCF521}">
      <dgm:prSet/>
      <dgm:spPr/>
      <dgm:t>
        <a:bodyPr/>
        <a:lstStyle/>
        <a:p>
          <a:endParaRPr lang="id-ID"/>
        </a:p>
      </dgm:t>
    </dgm:pt>
    <dgm:pt modelId="{E4B0A814-7809-4A05-A70A-81F5793D7ABA}" type="sibTrans" cxnId="{18C42B5C-445C-46EF-8EA7-1F043ADCF521}">
      <dgm:prSet/>
      <dgm:spPr/>
      <dgm:t>
        <a:bodyPr/>
        <a:lstStyle/>
        <a:p>
          <a:endParaRPr lang="id-ID"/>
        </a:p>
      </dgm:t>
    </dgm:pt>
    <dgm:pt modelId="{6E947E46-59C1-4F51-A0B9-5D75742086D7}" type="pres">
      <dgm:prSet presAssocID="{1B909760-E71B-4ABF-88E2-2A5CB71EF6B8}" presName="linear" presStyleCnt="0">
        <dgm:presLayoutVars>
          <dgm:dir/>
          <dgm:animLvl val="lvl"/>
          <dgm:resizeHandles val="exact"/>
        </dgm:presLayoutVars>
      </dgm:prSet>
      <dgm:spPr/>
      <dgm:t>
        <a:bodyPr/>
        <a:lstStyle/>
        <a:p>
          <a:endParaRPr lang="id-ID"/>
        </a:p>
      </dgm:t>
    </dgm:pt>
    <dgm:pt modelId="{47471F50-E38D-4A27-8D47-417BC3E9E8CC}" type="pres">
      <dgm:prSet presAssocID="{9CED1CD5-DC1F-4140-96C3-D7ED9BD42ADE}" presName="parentLin" presStyleCnt="0"/>
      <dgm:spPr/>
    </dgm:pt>
    <dgm:pt modelId="{79557004-A871-4D68-972A-AC16D1908065}" type="pres">
      <dgm:prSet presAssocID="{9CED1CD5-DC1F-4140-96C3-D7ED9BD42ADE}" presName="parentLeftMargin" presStyleLbl="node1" presStyleIdx="0" presStyleCnt="2"/>
      <dgm:spPr/>
      <dgm:t>
        <a:bodyPr/>
        <a:lstStyle/>
        <a:p>
          <a:endParaRPr lang="id-ID"/>
        </a:p>
      </dgm:t>
    </dgm:pt>
    <dgm:pt modelId="{B2A21133-A4EE-486A-95E1-4481E8DDDF08}" type="pres">
      <dgm:prSet presAssocID="{9CED1CD5-DC1F-4140-96C3-D7ED9BD42ADE}" presName="parentText" presStyleLbl="node1" presStyleIdx="0" presStyleCnt="2" custScaleX="135714">
        <dgm:presLayoutVars>
          <dgm:chMax val="0"/>
          <dgm:bulletEnabled val="1"/>
        </dgm:presLayoutVars>
      </dgm:prSet>
      <dgm:spPr/>
      <dgm:t>
        <a:bodyPr/>
        <a:lstStyle/>
        <a:p>
          <a:endParaRPr lang="id-ID"/>
        </a:p>
      </dgm:t>
    </dgm:pt>
    <dgm:pt modelId="{C207947A-01AC-4CB8-AA52-279D0434174C}" type="pres">
      <dgm:prSet presAssocID="{9CED1CD5-DC1F-4140-96C3-D7ED9BD42ADE}" presName="negativeSpace" presStyleCnt="0"/>
      <dgm:spPr/>
    </dgm:pt>
    <dgm:pt modelId="{CDDD1634-A0D7-40C3-9486-7C694204FB7B}" type="pres">
      <dgm:prSet presAssocID="{9CED1CD5-DC1F-4140-96C3-D7ED9BD42ADE}" presName="childText" presStyleLbl="conFgAcc1" presStyleIdx="0" presStyleCnt="2">
        <dgm:presLayoutVars>
          <dgm:bulletEnabled val="1"/>
        </dgm:presLayoutVars>
      </dgm:prSet>
      <dgm:spPr/>
    </dgm:pt>
    <dgm:pt modelId="{3777CCA6-C91E-4D08-83D1-1E8ABC70F73D}" type="pres">
      <dgm:prSet presAssocID="{CBAD3483-2D08-43CA-93F1-99A939448988}" presName="spaceBetweenRectangles" presStyleCnt="0"/>
      <dgm:spPr/>
    </dgm:pt>
    <dgm:pt modelId="{C5A03257-3F96-4E5B-8995-9F2811F6E8BE}" type="pres">
      <dgm:prSet presAssocID="{74EDF16E-241D-4179-92F5-153C37AB5FD2}" presName="parentLin" presStyleCnt="0"/>
      <dgm:spPr/>
    </dgm:pt>
    <dgm:pt modelId="{472D619E-2079-46E2-B138-F487E6415661}" type="pres">
      <dgm:prSet presAssocID="{74EDF16E-241D-4179-92F5-153C37AB5FD2}" presName="parentLeftMargin" presStyleLbl="node1" presStyleIdx="0" presStyleCnt="2"/>
      <dgm:spPr/>
      <dgm:t>
        <a:bodyPr/>
        <a:lstStyle/>
        <a:p>
          <a:endParaRPr lang="id-ID"/>
        </a:p>
      </dgm:t>
    </dgm:pt>
    <dgm:pt modelId="{79462328-56F9-4273-9589-7F0CFE116009}" type="pres">
      <dgm:prSet presAssocID="{74EDF16E-241D-4179-92F5-153C37AB5FD2}" presName="parentText" presStyleLbl="node1" presStyleIdx="1" presStyleCnt="2" custScaleX="142857">
        <dgm:presLayoutVars>
          <dgm:chMax val="0"/>
          <dgm:bulletEnabled val="1"/>
        </dgm:presLayoutVars>
      </dgm:prSet>
      <dgm:spPr/>
      <dgm:t>
        <a:bodyPr/>
        <a:lstStyle/>
        <a:p>
          <a:endParaRPr lang="id-ID"/>
        </a:p>
      </dgm:t>
    </dgm:pt>
    <dgm:pt modelId="{3D6DD782-F2F7-4224-A206-E3A4E690F3A6}" type="pres">
      <dgm:prSet presAssocID="{74EDF16E-241D-4179-92F5-153C37AB5FD2}" presName="negativeSpace" presStyleCnt="0"/>
      <dgm:spPr/>
    </dgm:pt>
    <dgm:pt modelId="{CE0D3110-C7C0-4E55-96E8-98A6A3005D5F}" type="pres">
      <dgm:prSet presAssocID="{74EDF16E-241D-4179-92F5-153C37AB5FD2}" presName="childText" presStyleLbl="conFgAcc1" presStyleIdx="1" presStyleCnt="2">
        <dgm:presLayoutVars>
          <dgm:bulletEnabled val="1"/>
        </dgm:presLayoutVars>
      </dgm:prSet>
      <dgm:spPr/>
    </dgm:pt>
  </dgm:ptLst>
  <dgm:cxnLst>
    <dgm:cxn modelId="{ED66D88D-A464-454E-AB95-A8397683D9A6}" type="presOf" srcId="{74EDF16E-241D-4179-92F5-153C37AB5FD2}" destId="{79462328-56F9-4273-9589-7F0CFE116009}" srcOrd="1" destOrd="0" presId="urn:microsoft.com/office/officeart/2005/8/layout/list1"/>
    <dgm:cxn modelId="{9C5FEC0B-7B09-4824-8526-CD5F1FD5C528}" type="presOf" srcId="{74EDF16E-241D-4179-92F5-153C37AB5FD2}" destId="{472D619E-2079-46E2-B138-F487E6415661}" srcOrd="0" destOrd="0" presId="urn:microsoft.com/office/officeart/2005/8/layout/list1"/>
    <dgm:cxn modelId="{18C42B5C-445C-46EF-8EA7-1F043ADCF521}" srcId="{1B909760-E71B-4ABF-88E2-2A5CB71EF6B8}" destId="{74EDF16E-241D-4179-92F5-153C37AB5FD2}" srcOrd="1" destOrd="0" parTransId="{708FF7BD-8D63-48FC-ADEF-D64963B3102A}" sibTransId="{E4B0A814-7809-4A05-A70A-81F5793D7ABA}"/>
    <dgm:cxn modelId="{C21BCDC1-0F14-4DAD-A96C-3D58A47E6BC4}" type="presOf" srcId="{9CED1CD5-DC1F-4140-96C3-D7ED9BD42ADE}" destId="{B2A21133-A4EE-486A-95E1-4481E8DDDF08}" srcOrd="1" destOrd="0" presId="urn:microsoft.com/office/officeart/2005/8/layout/list1"/>
    <dgm:cxn modelId="{4E15AFA4-88F7-4C4B-BD91-C5B24AA00E79}" type="presOf" srcId="{9CED1CD5-DC1F-4140-96C3-D7ED9BD42ADE}" destId="{79557004-A871-4D68-972A-AC16D1908065}" srcOrd="0" destOrd="0" presId="urn:microsoft.com/office/officeart/2005/8/layout/list1"/>
    <dgm:cxn modelId="{A3108E21-C6DC-41C4-A142-8C4FEF7E3967}" srcId="{1B909760-E71B-4ABF-88E2-2A5CB71EF6B8}" destId="{9CED1CD5-DC1F-4140-96C3-D7ED9BD42ADE}" srcOrd="0" destOrd="0" parTransId="{2847ADB2-C3BC-4BFB-AED6-A5087CBE0C4B}" sibTransId="{CBAD3483-2D08-43CA-93F1-99A939448988}"/>
    <dgm:cxn modelId="{7EA3450B-DCB1-42C1-9CC2-849914637DBB}" type="presOf" srcId="{1B909760-E71B-4ABF-88E2-2A5CB71EF6B8}" destId="{6E947E46-59C1-4F51-A0B9-5D75742086D7}" srcOrd="0" destOrd="0" presId="urn:microsoft.com/office/officeart/2005/8/layout/list1"/>
    <dgm:cxn modelId="{8A976AB1-DF89-457F-81EB-A338FA5226A6}" type="presParOf" srcId="{6E947E46-59C1-4F51-A0B9-5D75742086D7}" destId="{47471F50-E38D-4A27-8D47-417BC3E9E8CC}" srcOrd="0" destOrd="0" presId="urn:microsoft.com/office/officeart/2005/8/layout/list1"/>
    <dgm:cxn modelId="{D60757F3-5C39-4819-83EC-B49769888106}" type="presParOf" srcId="{47471F50-E38D-4A27-8D47-417BC3E9E8CC}" destId="{79557004-A871-4D68-972A-AC16D1908065}" srcOrd="0" destOrd="0" presId="urn:microsoft.com/office/officeart/2005/8/layout/list1"/>
    <dgm:cxn modelId="{37164B2B-35EA-41D2-BA02-5C947F8D27BD}" type="presParOf" srcId="{47471F50-E38D-4A27-8D47-417BC3E9E8CC}" destId="{B2A21133-A4EE-486A-95E1-4481E8DDDF08}" srcOrd="1" destOrd="0" presId="urn:microsoft.com/office/officeart/2005/8/layout/list1"/>
    <dgm:cxn modelId="{45EB5671-50E7-4FD7-893D-77A7FD7828E8}" type="presParOf" srcId="{6E947E46-59C1-4F51-A0B9-5D75742086D7}" destId="{C207947A-01AC-4CB8-AA52-279D0434174C}" srcOrd="1" destOrd="0" presId="urn:microsoft.com/office/officeart/2005/8/layout/list1"/>
    <dgm:cxn modelId="{E92DD5A6-8E4D-4227-A924-D36F8810B603}" type="presParOf" srcId="{6E947E46-59C1-4F51-A0B9-5D75742086D7}" destId="{CDDD1634-A0D7-40C3-9486-7C694204FB7B}" srcOrd="2" destOrd="0" presId="urn:microsoft.com/office/officeart/2005/8/layout/list1"/>
    <dgm:cxn modelId="{4F04FCDE-4023-4F0B-827E-D9EE0234F3D2}" type="presParOf" srcId="{6E947E46-59C1-4F51-A0B9-5D75742086D7}" destId="{3777CCA6-C91E-4D08-83D1-1E8ABC70F73D}" srcOrd="3" destOrd="0" presId="urn:microsoft.com/office/officeart/2005/8/layout/list1"/>
    <dgm:cxn modelId="{76104C0B-5569-4BDB-9EB8-74A3F50B1C88}" type="presParOf" srcId="{6E947E46-59C1-4F51-A0B9-5D75742086D7}" destId="{C5A03257-3F96-4E5B-8995-9F2811F6E8BE}" srcOrd="4" destOrd="0" presId="urn:microsoft.com/office/officeart/2005/8/layout/list1"/>
    <dgm:cxn modelId="{5CB00259-CF45-423D-B82F-12DCB3B8710D}" type="presParOf" srcId="{C5A03257-3F96-4E5B-8995-9F2811F6E8BE}" destId="{472D619E-2079-46E2-B138-F487E6415661}" srcOrd="0" destOrd="0" presId="urn:microsoft.com/office/officeart/2005/8/layout/list1"/>
    <dgm:cxn modelId="{36EDA068-B87E-4093-839E-770965615728}" type="presParOf" srcId="{C5A03257-3F96-4E5B-8995-9F2811F6E8BE}" destId="{79462328-56F9-4273-9589-7F0CFE116009}" srcOrd="1" destOrd="0" presId="urn:microsoft.com/office/officeart/2005/8/layout/list1"/>
    <dgm:cxn modelId="{91C3FF49-3774-4439-977B-0ECEE397B882}" type="presParOf" srcId="{6E947E46-59C1-4F51-A0B9-5D75742086D7}" destId="{3D6DD782-F2F7-4224-A206-E3A4E690F3A6}" srcOrd="5" destOrd="0" presId="urn:microsoft.com/office/officeart/2005/8/layout/list1"/>
    <dgm:cxn modelId="{7AD0103F-6B73-46B6-A38D-98C5D713A622}" type="presParOf" srcId="{6E947E46-59C1-4F51-A0B9-5D75742086D7}" destId="{CE0D3110-C7C0-4E55-96E8-98A6A3005D5F}"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D1634-A0D7-40C3-9486-7C694204FB7B}">
      <dsp:nvSpPr>
        <dsp:cNvPr id="0" name=""/>
        <dsp:cNvSpPr/>
      </dsp:nvSpPr>
      <dsp:spPr>
        <a:xfrm>
          <a:off x="0" y="442935"/>
          <a:ext cx="8064896"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21133-A4EE-486A-95E1-4481E8DDDF08}">
      <dsp:nvSpPr>
        <dsp:cNvPr id="0" name=""/>
        <dsp:cNvSpPr/>
      </dsp:nvSpPr>
      <dsp:spPr>
        <a:xfrm>
          <a:off x="403244" y="29655"/>
          <a:ext cx="7661635"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1244600">
            <a:lnSpc>
              <a:spcPct val="90000"/>
            </a:lnSpc>
            <a:spcBef>
              <a:spcPct val="0"/>
            </a:spcBef>
            <a:spcAft>
              <a:spcPct val="35000"/>
            </a:spcAft>
          </a:pPr>
          <a:r>
            <a:rPr lang="id-ID" sz="2800" kern="1200" dirty="0" smtClean="0"/>
            <a:t>Jenis – Jenis Tumbukan</a:t>
          </a:r>
          <a:endParaRPr lang="id-ID" sz="2800" kern="1200" dirty="0"/>
        </a:p>
      </dsp:txBody>
      <dsp:txXfrm>
        <a:off x="443593" y="70004"/>
        <a:ext cx="7580937" cy="745862"/>
      </dsp:txXfrm>
    </dsp:sp>
    <dsp:sp modelId="{CE0D3110-C7C0-4E55-96E8-98A6A3005D5F}">
      <dsp:nvSpPr>
        <dsp:cNvPr id="0" name=""/>
        <dsp:cNvSpPr/>
      </dsp:nvSpPr>
      <dsp:spPr>
        <a:xfrm>
          <a:off x="0" y="1713016"/>
          <a:ext cx="8064896"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62328-56F9-4273-9589-7F0CFE116009}">
      <dsp:nvSpPr>
        <dsp:cNvPr id="0" name=""/>
        <dsp:cNvSpPr/>
      </dsp:nvSpPr>
      <dsp:spPr>
        <a:xfrm>
          <a:off x="383948" y="1299735"/>
          <a:ext cx="7678970"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1244600">
            <a:lnSpc>
              <a:spcPct val="90000"/>
            </a:lnSpc>
            <a:spcBef>
              <a:spcPct val="0"/>
            </a:spcBef>
            <a:spcAft>
              <a:spcPct val="35000"/>
            </a:spcAft>
          </a:pPr>
          <a:r>
            <a:rPr lang="id-ID" sz="2800" kern="1200" dirty="0" smtClean="0"/>
            <a:t>Aplikasi Guide Pada Tumbukan</a:t>
          </a:r>
          <a:endParaRPr lang="id-ID" sz="2800" kern="1200" dirty="0"/>
        </a:p>
      </dsp:txBody>
      <dsp:txXfrm>
        <a:off x="424297" y="1340084"/>
        <a:ext cx="759827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25CA72-BEC7-45FE-8781-7BAD1A88BE32}" type="datetimeFigureOut">
              <a:rPr lang="id-ID" smtClean="0"/>
              <a:t>03/08/2020</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DDE7268-772B-4DBA-BA24-E307D7DA3A37}"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CA72-BEC7-45FE-8781-7BAD1A88BE32}" type="datetimeFigureOut">
              <a:rPr lang="id-ID" smtClean="0"/>
              <a:t>03/08/2020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CA72-BEC7-45FE-8781-7BAD1A88BE32}" type="datetimeFigureOut">
              <a:rPr lang="id-ID" smtClean="0"/>
              <a:t>03/08/2020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5CA72-BEC7-45FE-8781-7BAD1A88BE32}" type="datetimeFigureOut">
              <a:rPr lang="id-ID" smtClean="0"/>
              <a:t>03/08/2020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25CA72-BEC7-45FE-8781-7BAD1A88BE32}" type="datetimeFigureOut">
              <a:rPr lang="id-ID" smtClean="0"/>
              <a:t>03/08/2020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125CA72-BEC7-45FE-8781-7BAD1A88BE32}" type="datetimeFigureOut">
              <a:rPr lang="id-ID" smtClean="0"/>
              <a:t>03/08/2020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DE7268-772B-4DBA-BA24-E307D7DA3A37}"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125CA72-BEC7-45FE-8781-7BAD1A88BE32}" type="datetimeFigureOut">
              <a:rPr lang="id-ID" smtClean="0"/>
              <a:t>03/08/2020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DDE7268-772B-4DBA-BA24-E307D7DA3A37}"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5CA72-BEC7-45FE-8781-7BAD1A88BE32}" type="datetimeFigureOut">
              <a:rPr lang="id-ID" smtClean="0"/>
              <a:t>03/08/2020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5CA72-BEC7-45FE-8781-7BAD1A88BE32}" type="datetimeFigureOut">
              <a:rPr lang="id-ID" smtClean="0"/>
              <a:t>03/08/2020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125CA72-BEC7-45FE-8781-7BAD1A88BE32}" type="datetimeFigureOut">
              <a:rPr lang="id-ID" smtClean="0"/>
              <a:t>03/08/2020</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ADDE7268-772B-4DBA-BA24-E307D7DA3A37}"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125CA72-BEC7-45FE-8781-7BAD1A88BE32}" type="datetimeFigureOut">
              <a:rPr lang="id-ID" smtClean="0"/>
              <a:t>03/08/2020</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ADDE7268-772B-4DBA-BA24-E307D7DA3A37}"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125CA72-BEC7-45FE-8781-7BAD1A88BE32}" type="datetimeFigureOut">
              <a:rPr lang="id-ID" smtClean="0"/>
              <a:t>03/08/2020</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DDE7268-772B-4DBA-BA24-E307D7DA3A3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hyperlink" Target="https://gurumuda.net/hukum-kekekalan-momentum-linear.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556792"/>
            <a:ext cx="7175351" cy="857063"/>
          </a:xfrm>
        </p:spPr>
        <p:txBody>
          <a:bodyPr/>
          <a:lstStyle/>
          <a:p>
            <a:pPr marL="182880" indent="0" algn="ctr">
              <a:buNone/>
            </a:pPr>
            <a:r>
              <a:rPr lang="id-ID" dirty="0" smtClean="0"/>
              <a:t>TUMBUKAN</a:t>
            </a:r>
            <a:endParaRPr lang="id-ID" dirty="0"/>
          </a:p>
        </p:txBody>
      </p:sp>
      <p:graphicFrame>
        <p:nvGraphicFramePr>
          <p:cNvPr id="4" name="Diagram 3"/>
          <p:cNvGraphicFramePr/>
          <p:nvPr>
            <p:extLst>
              <p:ext uri="{D42A27DB-BD31-4B8C-83A1-F6EECF244321}">
                <p14:modId xmlns:p14="http://schemas.microsoft.com/office/powerpoint/2010/main" val="1403896457"/>
              </p:ext>
            </p:extLst>
          </p:nvPr>
        </p:nvGraphicFramePr>
        <p:xfrm>
          <a:off x="1547664" y="2420888"/>
          <a:ext cx="6096000" cy="312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737711377"/>
              </p:ext>
            </p:extLst>
          </p:nvPr>
        </p:nvGraphicFramePr>
        <p:xfrm>
          <a:off x="683568" y="2996952"/>
          <a:ext cx="8064896"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251520" y="116632"/>
            <a:ext cx="3240360"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400" dirty="0" smtClean="0"/>
              <a:t>Pertemuan </a:t>
            </a:r>
            <a:r>
              <a:rPr lang="id-ID" sz="2400" dirty="0" smtClean="0"/>
              <a:t>14</a:t>
            </a:r>
            <a:endParaRPr lang="id-ID" sz="2400" dirty="0"/>
          </a:p>
        </p:txBody>
      </p:sp>
    </p:spTree>
    <p:extLst>
      <p:ext uri="{BB962C8B-B14F-4D97-AF65-F5344CB8AC3E}">
        <p14:creationId xmlns:p14="http://schemas.microsoft.com/office/powerpoint/2010/main" val="112652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404664"/>
            <a:ext cx="7920880"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dirty="0"/>
              <a:t>2</a:t>
            </a:r>
            <a:r>
              <a:rPr lang="id-ID" sz="3600" dirty="0" smtClean="0"/>
              <a:t>. Tumbukan Tidak Lenting Sama Sekali</a:t>
            </a:r>
            <a:endParaRPr lang="id-ID" sz="3600" dirty="0"/>
          </a:p>
        </p:txBody>
      </p:sp>
      <p:sp>
        <p:nvSpPr>
          <p:cNvPr id="5" name="TextBox 4"/>
          <p:cNvSpPr txBox="1"/>
          <p:nvPr/>
        </p:nvSpPr>
        <p:spPr>
          <a:xfrm>
            <a:off x="750398" y="1340768"/>
            <a:ext cx="7632848" cy="1754326"/>
          </a:xfrm>
          <a:prstGeom prst="rect">
            <a:avLst/>
          </a:prstGeom>
          <a:noFill/>
        </p:spPr>
        <p:txBody>
          <a:bodyPr wrap="square" rtlCol="0">
            <a:spAutoFit/>
          </a:bodyPr>
          <a:lstStyle/>
          <a:p>
            <a:pPr algn="just"/>
            <a:r>
              <a:rPr lang="id-ID" dirty="0"/>
              <a:t>Pada tumbukan tidak lenting sama sekali tidak berlaku hukum kekekalan energi kinetik (energi mekanik) karena sebagian energi pada proses tumbukan hilang dalam bentuk panas dan bunyi ke lingkungan sekitar tumbukan. Sesaat sesudah proses tumbukan, kedua benda yang bertumbukan bergabung menjadi satu sistem dan bergerak bersama-sama, sehingga:</a:t>
            </a:r>
          </a:p>
        </p:txBody>
      </p:sp>
      <mc:AlternateContent xmlns:mc="http://schemas.openxmlformats.org/markup-compatibility/2006" xmlns:a14="http://schemas.microsoft.com/office/drawing/2010/main">
        <mc:Choice Requires="a14">
          <p:sp>
            <p:nvSpPr>
              <p:cNvPr id="6" name="Rectangle 5"/>
              <p:cNvSpPr/>
              <p:nvPr/>
            </p:nvSpPr>
            <p:spPr>
              <a:xfrm>
                <a:off x="3491880" y="2924944"/>
                <a:ext cx="1605504" cy="461665"/>
              </a:xfrm>
              <a:prstGeom prst="rect">
                <a:avLst/>
              </a:prstGeom>
            </p:spPr>
            <p:txBody>
              <a:bodyPr wrap="none">
                <a:spAutoFit/>
              </a:bodyPr>
              <a:lstStyle/>
              <a:p>
                <a14:m>
                  <m:oMath xmlns:m="http://schemas.openxmlformats.org/officeDocument/2006/math">
                    <m:sSubSup>
                      <m:sSubSupPr>
                        <m:ctrlPr>
                          <a:rPr lang="id-ID" sz="2400" i="1" smtClean="0">
                            <a:latin typeface="Cambria Math"/>
                          </a:rPr>
                        </m:ctrlPr>
                      </m:sSubSupPr>
                      <m:e>
                        <m:r>
                          <a:rPr lang="id-ID" sz="2400" i="1">
                            <a:latin typeface="Cambria Math"/>
                          </a:rPr>
                          <m:t>𝑣</m:t>
                        </m:r>
                      </m:e>
                      <m:sub>
                        <m:r>
                          <a:rPr lang="id-ID" sz="2400" b="0" i="1" smtClean="0">
                            <a:latin typeface="Cambria Math"/>
                          </a:rPr>
                          <m:t>1</m:t>
                        </m:r>
                      </m:sub>
                      <m:sup>
                        <m:r>
                          <a:rPr lang="id-ID" sz="2400" i="1">
                            <a:latin typeface="Cambria Math"/>
                          </a:rPr>
                          <m:t>′</m:t>
                        </m:r>
                      </m:sup>
                    </m:sSubSup>
                  </m:oMath>
                </a14:m>
                <a:r>
                  <a:rPr lang="id-ID" sz="2400" dirty="0" smtClean="0"/>
                  <a:t>= </a:t>
                </a:r>
                <a14:m>
                  <m:oMath xmlns:m="http://schemas.openxmlformats.org/officeDocument/2006/math">
                    <m:sSubSup>
                      <m:sSubSupPr>
                        <m:ctrlPr>
                          <a:rPr lang="id-ID" sz="2400" i="1">
                            <a:latin typeface="Cambria Math"/>
                          </a:rPr>
                        </m:ctrlPr>
                      </m:sSubSupPr>
                      <m:e>
                        <m:r>
                          <a:rPr lang="id-ID" sz="2400" i="1">
                            <a:latin typeface="Cambria Math"/>
                          </a:rPr>
                          <m:t>𝑣</m:t>
                        </m:r>
                      </m:e>
                      <m:sub>
                        <m:r>
                          <a:rPr lang="id-ID" sz="2400" b="0" i="1" smtClean="0">
                            <a:latin typeface="Cambria Math"/>
                          </a:rPr>
                          <m:t>2</m:t>
                        </m:r>
                      </m:sub>
                      <m:sup>
                        <m:r>
                          <a:rPr lang="id-ID" sz="2400" i="1">
                            <a:latin typeface="Cambria Math"/>
                          </a:rPr>
                          <m:t>′</m:t>
                        </m:r>
                      </m:sup>
                    </m:sSubSup>
                  </m:oMath>
                </a14:m>
                <a:r>
                  <a:rPr lang="id-ID" sz="2400" dirty="0" smtClean="0"/>
                  <a:t>=</a:t>
                </a:r>
                <a14:m>
                  <m:oMath xmlns:m="http://schemas.openxmlformats.org/officeDocument/2006/math">
                    <m:sSub>
                      <m:sSubPr>
                        <m:ctrlPr>
                          <a:rPr lang="id-ID" sz="2400" i="1" smtClean="0">
                            <a:latin typeface="Cambria Math"/>
                          </a:rPr>
                        </m:ctrlPr>
                      </m:sSubPr>
                      <m:e>
                        <m:r>
                          <a:rPr lang="id-ID" sz="2400" i="1">
                            <a:latin typeface="Cambria Math"/>
                          </a:rPr>
                          <m:t>𝑣</m:t>
                        </m:r>
                      </m:e>
                      <m:sub>
                        <m:r>
                          <a:rPr lang="id-ID" sz="2400" b="0" i="1" smtClean="0">
                            <a:latin typeface="Cambria Math"/>
                          </a:rPr>
                          <m:t>1</m:t>
                        </m:r>
                      </m:sub>
                    </m:sSub>
                  </m:oMath>
                </a14:m>
                <a:r>
                  <a:rPr lang="id-ID" sz="24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91880" y="2924944"/>
                <a:ext cx="1605504" cy="461665"/>
              </a:xfrm>
              <a:prstGeom prst="rect">
                <a:avLst/>
              </a:prstGeom>
              <a:blipFill rotWithShape="1">
                <a:blip r:embed="rId2"/>
                <a:stretch>
                  <a:fillRect t="-9211" b="-3026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6824" y="3563724"/>
                <a:ext cx="683535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smtClean="0"/>
                  <a:t>Koefisien restitusi (e) untuk titik lenting sama sekali bernilai </a:t>
                </a:r>
                <a14:m>
                  <m:oMath xmlns:m="http://schemas.openxmlformats.org/officeDocument/2006/math">
                    <m:r>
                      <a:rPr lang="id-ID" b="1" i="1">
                        <a:latin typeface="Cambria Math"/>
                      </a:rPr>
                      <m:t>𝟎</m:t>
                    </m:r>
                  </m:oMath>
                </a14:m>
                <a:endParaRPr lang="id-ID" dirty="0"/>
              </a:p>
            </p:txBody>
          </p:sp>
        </mc:Choice>
        <mc:Fallback xmlns="">
          <p:sp>
            <p:nvSpPr>
              <p:cNvPr id="7" name="TextBox 6"/>
              <p:cNvSpPr txBox="1">
                <a:spLocks noRot="1" noChangeAspect="1" noMove="1" noResize="1" noEditPoints="1" noAdjustHandles="1" noChangeArrowheads="1" noChangeShapeType="1" noTextEdit="1"/>
              </p:cNvSpPr>
              <p:nvPr/>
            </p:nvSpPr>
            <p:spPr>
              <a:xfrm>
                <a:off x="996824" y="3563724"/>
                <a:ext cx="6835359" cy="369332"/>
              </a:xfrm>
              <a:prstGeom prst="rect">
                <a:avLst/>
              </a:prstGeom>
              <a:blipFill rotWithShape="1">
                <a:blip r:embed="rId3"/>
                <a:stretch>
                  <a:fillRect l="-712" t="-6452" b="-24194"/>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78616" y="4581128"/>
                <a:ext cx="6320721" cy="801181"/>
              </a:xfrm>
              <a:prstGeom prst="rect">
                <a:avLst/>
              </a:prstGeom>
              <a:noFill/>
            </p:spPr>
            <p:txBody>
              <a:bodyPr wrap="square" rtlCol="0">
                <a:spAutoFit/>
              </a:bodyPr>
              <a:lstStyle/>
              <a:p>
                <a:pPr algn="ctr"/>
                <a14:m>
                  <m:oMath xmlns:m="http://schemas.openxmlformats.org/officeDocument/2006/math">
                    <m:sSub>
                      <m:sSubPr>
                        <m:ctrlPr>
                          <a:rPr lang="id-ID" sz="2000" i="1" smtClean="0">
                            <a:latin typeface="Cambria Math"/>
                          </a:rPr>
                        </m:ctrlPr>
                      </m:sSubPr>
                      <m:e>
                        <m:r>
                          <a:rPr lang="id-ID" sz="2000" i="1">
                            <a:latin typeface="Cambria Math"/>
                          </a:rPr>
                          <m:t>𝑚</m:t>
                        </m:r>
                      </m:e>
                      <m:sub>
                        <m:r>
                          <a:rPr lang="id-ID" sz="2000" i="1">
                            <a:latin typeface="Cambria Math"/>
                          </a:rPr>
                          <m:t>1</m:t>
                        </m:r>
                      </m:sub>
                    </m:sSub>
                    <m:sSub>
                      <m:sSubPr>
                        <m:ctrlPr>
                          <a:rPr lang="id-ID" sz="2000" i="1">
                            <a:latin typeface="Cambria Math"/>
                          </a:rPr>
                        </m:ctrlPr>
                      </m:sSubPr>
                      <m:e>
                        <m:r>
                          <a:rPr lang="id-ID" sz="2000" i="1">
                            <a:latin typeface="Cambria Math"/>
                          </a:rPr>
                          <m:t>𝑣</m:t>
                        </m:r>
                      </m:e>
                      <m:sub>
                        <m:r>
                          <a:rPr lang="id-ID" sz="2000" i="1">
                            <a:latin typeface="Cambria Math"/>
                          </a:rPr>
                          <m:t>1</m:t>
                        </m:r>
                      </m:sub>
                    </m:sSub>
                    <m:r>
                      <a:rPr lang="id-ID" sz="2000" i="1">
                        <a:latin typeface="Cambria Math"/>
                      </a:rPr>
                      <m:t>+</m:t>
                    </m:r>
                    <m:sSub>
                      <m:sSubPr>
                        <m:ctrlPr>
                          <a:rPr lang="id-ID" sz="2000" i="1">
                            <a:latin typeface="Cambria Math"/>
                          </a:rPr>
                        </m:ctrlPr>
                      </m:sSubPr>
                      <m:e>
                        <m:r>
                          <a:rPr lang="id-ID" sz="2000" i="1">
                            <a:latin typeface="Cambria Math"/>
                          </a:rPr>
                          <m:t>𝑚</m:t>
                        </m:r>
                      </m:e>
                      <m:sub>
                        <m:r>
                          <a:rPr lang="id-ID" sz="2000" i="1">
                            <a:latin typeface="Cambria Math"/>
                          </a:rPr>
                          <m:t>2</m:t>
                        </m:r>
                      </m:sub>
                    </m:sSub>
                    <m:sSub>
                      <m:sSubPr>
                        <m:ctrlPr>
                          <a:rPr lang="id-ID" sz="2000" i="1">
                            <a:latin typeface="Cambria Math"/>
                          </a:rPr>
                        </m:ctrlPr>
                      </m:sSubPr>
                      <m:e>
                        <m:r>
                          <a:rPr lang="id-ID" sz="2000" i="1">
                            <a:latin typeface="Cambria Math"/>
                          </a:rPr>
                          <m:t>𝑣</m:t>
                        </m:r>
                      </m:e>
                      <m:sub>
                        <m:r>
                          <a:rPr lang="id-ID" sz="2000" i="1">
                            <a:latin typeface="Cambria Math"/>
                          </a:rPr>
                          <m:t>2</m:t>
                        </m:r>
                      </m:sub>
                    </m:sSub>
                    <m:r>
                      <a:rPr lang="id-ID" sz="2000" i="1">
                        <a:latin typeface="Cambria Math"/>
                      </a:rPr>
                      <m:t>=</m:t>
                    </m:r>
                    <m:sSub>
                      <m:sSubPr>
                        <m:ctrlPr>
                          <a:rPr lang="id-ID" sz="2000" i="1">
                            <a:latin typeface="Cambria Math"/>
                          </a:rPr>
                        </m:ctrlPr>
                      </m:sSubPr>
                      <m:e>
                        <m:r>
                          <a:rPr lang="id-ID" sz="2000" b="0" i="1" smtClean="0">
                            <a:latin typeface="Cambria Math"/>
                          </a:rPr>
                          <m:t>(</m:t>
                        </m:r>
                        <m:r>
                          <a:rPr lang="id-ID" sz="2000" i="1">
                            <a:latin typeface="Cambria Math"/>
                          </a:rPr>
                          <m:t>𝑚</m:t>
                        </m:r>
                      </m:e>
                      <m:sub>
                        <m:r>
                          <a:rPr lang="id-ID" sz="2000" i="1">
                            <a:latin typeface="Cambria Math"/>
                          </a:rPr>
                          <m:t>1</m:t>
                        </m:r>
                      </m:sub>
                    </m:sSub>
                    <m:r>
                      <a:rPr lang="id-ID" sz="2000" i="1">
                        <a:latin typeface="Cambria Math"/>
                      </a:rPr>
                      <m:t>+</m:t>
                    </m:r>
                    <m:sSub>
                      <m:sSubPr>
                        <m:ctrlPr>
                          <a:rPr lang="id-ID" sz="2000" i="1">
                            <a:latin typeface="Cambria Math"/>
                          </a:rPr>
                        </m:ctrlPr>
                      </m:sSubPr>
                      <m:e>
                        <m:r>
                          <a:rPr lang="id-ID" sz="2000" i="1">
                            <a:latin typeface="Cambria Math"/>
                          </a:rPr>
                          <m:t>𝑚</m:t>
                        </m:r>
                      </m:e>
                      <m:sub>
                        <m:r>
                          <a:rPr lang="id-ID" sz="2000" i="1">
                            <a:latin typeface="Cambria Math"/>
                          </a:rPr>
                          <m:t>2</m:t>
                        </m:r>
                      </m:sub>
                    </m:sSub>
                    <m:sSubSup>
                      <m:sSubSupPr>
                        <m:ctrlPr>
                          <a:rPr lang="id-ID" sz="2000" i="1">
                            <a:latin typeface="Cambria Math"/>
                          </a:rPr>
                        </m:ctrlPr>
                      </m:sSubSupPr>
                      <m:e>
                        <m:r>
                          <a:rPr lang="id-ID" sz="2000" b="0" i="1" smtClean="0">
                            <a:latin typeface="Cambria Math"/>
                          </a:rPr>
                          <m:t>)</m:t>
                        </m:r>
                        <m:r>
                          <a:rPr lang="id-ID" sz="2000" i="1">
                            <a:latin typeface="Cambria Math"/>
                          </a:rPr>
                          <m:t>𝑣</m:t>
                        </m:r>
                      </m:e>
                      <m:sub/>
                      <m:sup>
                        <m:r>
                          <a:rPr lang="id-ID" sz="2000" i="1">
                            <a:latin typeface="Cambria Math"/>
                          </a:rPr>
                          <m:t>′</m:t>
                        </m:r>
                      </m:sup>
                    </m:sSubSup>
                  </m:oMath>
                </a14:m>
                <a:r>
                  <a:rPr lang="id-ID" sz="2000" dirty="0"/>
                  <a:t> </a:t>
                </a:r>
              </a:p>
              <a:p>
                <a:pPr algn="ctr"/>
                <a:endParaRPr lang="id-ID"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78616" y="4581128"/>
                <a:ext cx="6320721" cy="801181"/>
              </a:xfrm>
              <a:prstGeom prst="rect">
                <a:avLst/>
              </a:prstGeom>
              <a:blipFill rotWithShape="1">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25501" y="5203498"/>
                <a:ext cx="2482603" cy="745782"/>
              </a:xfrm>
              <a:prstGeom prst="rect">
                <a:avLst/>
              </a:prstGeom>
            </p:spPr>
            <p:txBody>
              <a:bodyPr wrap="none">
                <a:spAutoFit/>
              </a:bodyPr>
              <a:lstStyle/>
              <a:p>
                <a14:m>
                  <m:oMath xmlns:m="http://schemas.openxmlformats.org/officeDocument/2006/math">
                    <m:sSubSup>
                      <m:sSubSupPr>
                        <m:ctrlPr>
                          <a:rPr lang="id-ID" sz="2800" i="1" smtClean="0">
                            <a:latin typeface="Cambria Math"/>
                          </a:rPr>
                        </m:ctrlPr>
                      </m:sSubSupPr>
                      <m:e>
                        <m:r>
                          <a:rPr lang="id-ID" sz="2800" i="1">
                            <a:latin typeface="Cambria Math"/>
                          </a:rPr>
                          <m:t>𝑣</m:t>
                        </m:r>
                      </m:e>
                      <m:sub/>
                      <m:sup>
                        <m:r>
                          <a:rPr lang="id-ID" sz="2800" i="1">
                            <a:latin typeface="Cambria Math"/>
                          </a:rPr>
                          <m:t>′</m:t>
                        </m:r>
                      </m:sup>
                    </m:sSubSup>
                    <m:r>
                      <a:rPr lang="id-ID" sz="2800" b="0" i="1" smtClean="0">
                        <a:latin typeface="Cambria Math"/>
                      </a:rPr>
                      <m:t>=</m:t>
                    </m:r>
                  </m:oMath>
                </a14:m>
                <a:r>
                  <a:rPr lang="id-ID" sz="2800" dirty="0" smtClean="0"/>
                  <a:t> </a:t>
                </a:r>
                <a14:m>
                  <m:oMath xmlns:m="http://schemas.openxmlformats.org/officeDocument/2006/math">
                    <m:f>
                      <m:fPr>
                        <m:ctrlPr>
                          <a:rPr lang="id-ID" sz="2800" i="1" dirty="0" smtClean="0">
                            <a:latin typeface="Cambria Math"/>
                          </a:rPr>
                        </m:ctrlPr>
                      </m:fPr>
                      <m:num>
                        <m:sSub>
                          <m:sSubPr>
                            <m:ctrlPr>
                              <a:rPr lang="id-ID" sz="2800" i="1" smtClean="0">
                                <a:latin typeface="Cambria Math"/>
                              </a:rPr>
                            </m:ctrlPr>
                          </m:sSubPr>
                          <m:e>
                            <m:r>
                              <a:rPr lang="id-ID" sz="2800" i="1">
                                <a:latin typeface="Cambria Math"/>
                              </a:rPr>
                              <m:t>𝑚</m:t>
                            </m:r>
                          </m:e>
                          <m:sub>
                            <m:r>
                              <a:rPr lang="id-ID" sz="2800" i="1">
                                <a:latin typeface="Cambria Math"/>
                              </a:rPr>
                              <m:t>1</m:t>
                            </m:r>
                          </m:sub>
                        </m:sSub>
                        <m:sSub>
                          <m:sSubPr>
                            <m:ctrlPr>
                              <a:rPr lang="id-ID" sz="2800" i="1">
                                <a:latin typeface="Cambria Math"/>
                              </a:rPr>
                            </m:ctrlPr>
                          </m:sSubPr>
                          <m:e>
                            <m:r>
                              <a:rPr lang="id-ID" sz="2800" i="1">
                                <a:latin typeface="Cambria Math"/>
                              </a:rPr>
                              <m:t>𝑣</m:t>
                            </m:r>
                          </m:e>
                          <m:sub>
                            <m:r>
                              <a:rPr lang="id-ID" sz="2800" i="1">
                                <a:latin typeface="Cambria Math"/>
                              </a:rPr>
                              <m:t>1</m:t>
                            </m:r>
                          </m:sub>
                        </m:sSub>
                        <m:r>
                          <a:rPr lang="id-ID" sz="2800" i="1">
                            <a:latin typeface="Cambria Math"/>
                          </a:rPr>
                          <m:t>+</m:t>
                        </m:r>
                        <m:sSub>
                          <m:sSubPr>
                            <m:ctrlPr>
                              <a:rPr lang="id-ID" sz="2800" i="1">
                                <a:latin typeface="Cambria Math"/>
                              </a:rPr>
                            </m:ctrlPr>
                          </m:sSubPr>
                          <m:e>
                            <m:r>
                              <a:rPr lang="id-ID" sz="2800" i="1">
                                <a:latin typeface="Cambria Math"/>
                              </a:rPr>
                              <m:t>𝑚</m:t>
                            </m:r>
                          </m:e>
                          <m:sub>
                            <m:r>
                              <a:rPr lang="id-ID" sz="2800" i="1">
                                <a:latin typeface="Cambria Math"/>
                              </a:rPr>
                              <m:t>2</m:t>
                            </m:r>
                          </m:sub>
                        </m:sSub>
                        <m:sSub>
                          <m:sSubPr>
                            <m:ctrlPr>
                              <a:rPr lang="id-ID" sz="2800" i="1">
                                <a:latin typeface="Cambria Math"/>
                              </a:rPr>
                            </m:ctrlPr>
                          </m:sSubPr>
                          <m:e>
                            <m:r>
                              <a:rPr lang="id-ID" sz="2800" i="1">
                                <a:latin typeface="Cambria Math"/>
                              </a:rPr>
                              <m:t>𝑣</m:t>
                            </m:r>
                          </m:e>
                          <m:sub>
                            <m:r>
                              <a:rPr lang="id-ID" sz="2800" i="1">
                                <a:latin typeface="Cambria Math"/>
                              </a:rPr>
                              <m:t>2</m:t>
                            </m:r>
                          </m:sub>
                        </m:sSub>
                      </m:num>
                      <m:den>
                        <m:sSub>
                          <m:sSubPr>
                            <m:ctrlPr>
                              <a:rPr lang="id-ID" sz="2800" i="1" smtClean="0">
                                <a:latin typeface="Cambria Math"/>
                              </a:rPr>
                            </m:ctrlPr>
                          </m:sSubPr>
                          <m:e>
                            <m:r>
                              <a:rPr lang="id-ID" sz="2800" b="0" i="1" smtClean="0">
                                <a:latin typeface="Cambria Math"/>
                              </a:rPr>
                              <m:t>(</m:t>
                            </m:r>
                            <m:r>
                              <a:rPr lang="id-ID" sz="2800" i="1">
                                <a:latin typeface="Cambria Math"/>
                              </a:rPr>
                              <m:t>𝑚</m:t>
                            </m:r>
                          </m:e>
                          <m:sub>
                            <m:r>
                              <a:rPr lang="id-ID" sz="2800" i="1">
                                <a:latin typeface="Cambria Math"/>
                              </a:rPr>
                              <m:t>1</m:t>
                            </m:r>
                          </m:sub>
                        </m:sSub>
                        <m:r>
                          <a:rPr lang="id-ID" sz="2800" i="1">
                            <a:latin typeface="Cambria Math"/>
                          </a:rPr>
                          <m:t>+</m:t>
                        </m:r>
                        <m:sSub>
                          <m:sSubPr>
                            <m:ctrlPr>
                              <a:rPr lang="id-ID" sz="2800" i="1">
                                <a:latin typeface="Cambria Math"/>
                              </a:rPr>
                            </m:ctrlPr>
                          </m:sSubPr>
                          <m:e>
                            <m:r>
                              <a:rPr lang="id-ID" sz="2800" i="1">
                                <a:latin typeface="Cambria Math"/>
                              </a:rPr>
                              <m:t>𝑚</m:t>
                            </m:r>
                          </m:e>
                          <m:sub>
                            <m:r>
                              <a:rPr lang="id-ID" sz="2800" i="1">
                                <a:latin typeface="Cambria Math"/>
                              </a:rPr>
                              <m:t>2</m:t>
                            </m:r>
                          </m:sub>
                        </m:sSub>
                        <m:r>
                          <a:rPr lang="id-ID" sz="2800" b="0" i="1" smtClean="0">
                            <a:latin typeface="Cambria Math"/>
                          </a:rPr>
                          <m:t>)</m:t>
                        </m:r>
                      </m:den>
                    </m:f>
                  </m:oMath>
                </a14:m>
                <a:endParaRPr lang="id-ID" sz="2800" dirty="0"/>
              </a:p>
            </p:txBody>
          </p:sp>
        </mc:Choice>
        <mc:Fallback xmlns="">
          <p:sp>
            <p:nvSpPr>
              <p:cNvPr id="9" name="Rectangle 8"/>
              <p:cNvSpPr>
                <a:spLocks noRot="1" noChangeAspect="1" noMove="1" noResize="1" noEditPoints="1" noAdjustHandles="1" noChangeArrowheads="1" noChangeShapeType="1" noTextEdit="1"/>
              </p:cNvSpPr>
              <p:nvPr/>
            </p:nvSpPr>
            <p:spPr>
              <a:xfrm>
                <a:off x="3025501" y="5203498"/>
                <a:ext cx="2482603" cy="745782"/>
              </a:xfrm>
              <a:prstGeom prst="rect">
                <a:avLst/>
              </a:prstGeom>
              <a:blipFill rotWithShape="1">
                <a:blip r:embed="rId5"/>
                <a:stretch>
                  <a:fillRect/>
                </a:stretch>
              </a:blipFill>
            </p:spPr>
            <p:txBody>
              <a:bodyPr/>
              <a:lstStyle/>
              <a:p>
                <a:r>
                  <a:rPr lang="id-ID">
                    <a:noFill/>
                  </a:rPr>
                  <a:t> </a:t>
                </a:r>
              </a:p>
            </p:txBody>
          </p:sp>
        </mc:Fallback>
      </mc:AlternateContent>
      <p:sp>
        <p:nvSpPr>
          <p:cNvPr id="10" name="TextBox 9"/>
          <p:cNvSpPr txBox="1"/>
          <p:nvPr/>
        </p:nvSpPr>
        <p:spPr>
          <a:xfrm>
            <a:off x="996824" y="4180576"/>
            <a:ext cx="6599512" cy="369332"/>
          </a:xfrm>
          <a:prstGeom prst="rect">
            <a:avLst/>
          </a:prstGeom>
          <a:noFill/>
        </p:spPr>
        <p:txBody>
          <a:bodyPr wrap="square" rtlCol="0">
            <a:spAutoFit/>
          </a:bodyPr>
          <a:lstStyle/>
          <a:p>
            <a:r>
              <a:rPr lang="id-ID" dirty="0" smtClean="0"/>
              <a:t>Rumus pada tidak lenting sama sekali adalah sebagai berikut </a:t>
            </a:r>
            <a:endParaRPr lang="id-ID" dirty="0"/>
          </a:p>
        </p:txBody>
      </p:sp>
    </p:spTree>
    <p:extLst>
      <p:ext uri="{BB962C8B-B14F-4D97-AF65-F5344CB8AC3E}">
        <p14:creationId xmlns:p14="http://schemas.microsoft.com/office/powerpoint/2010/main" val="2353358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87424"/>
            <a:ext cx="6965245" cy="1202485"/>
          </a:xfrm>
        </p:spPr>
        <p:txBody>
          <a:bodyPr/>
          <a:lstStyle/>
          <a:p>
            <a:pPr algn="l"/>
            <a:r>
              <a:rPr lang="id-ID" dirty="0" smtClean="0"/>
              <a:t>Contoh 3</a:t>
            </a:r>
            <a:endParaRPr lang="id-ID" dirty="0"/>
          </a:p>
        </p:txBody>
      </p:sp>
      <p:sp>
        <p:nvSpPr>
          <p:cNvPr id="5" name="TextBox 4"/>
          <p:cNvSpPr txBox="1"/>
          <p:nvPr/>
        </p:nvSpPr>
        <p:spPr>
          <a:xfrm>
            <a:off x="899592" y="548680"/>
            <a:ext cx="7416824" cy="923330"/>
          </a:xfrm>
          <a:prstGeom prst="rect">
            <a:avLst/>
          </a:prstGeom>
          <a:noFill/>
        </p:spPr>
        <p:txBody>
          <a:bodyPr wrap="square" rtlCol="0">
            <a:spAutoFit/>
          </a:bodyPr>
          <a:lstStyle/>
          <a:p>
            <a:r>
              <a:rPr lang="id-ID" dirty="0"/>
              <a:t>Sebutir peluru bermassa 30 gram bergerak dengan kecepatan sebesar 30 m/s menumbuk balok kayu bermassa 1 kg yang sedang diam. Tentukan kelajuan balok jika peluru tertanam di dalam balok!</a:t>
            </a:r>
          </a:p>
        </p:txBody>
      </p:sp>
      <p:sp>
        <p:nvSpPr>
          <p:cNvPr id="6" name="TextBox 5"/>
          <p:cNvSpPr txBox="1"/>
          <p:nvPr/>
        </p:nvSpPr>
        <p:spPr>
          <a:xfrm>
            <a:off x="971600" y="1484784"/>
            <a:ext cx="7200800" cy="4801314"/>
          </a:xfrm>
          <a:prstGeom prst="rect">
            <a:avLst/>
          </a:prstGeom>
          <a:noFill/>
        </p:spPr>
        <p:txBody>
          <a:bodyPr wrap="square" rtlCol="0">
            <a:spAutoFit/>
          </a:bodyPr>
          <a:lstStyle/>
          <a:p>
            <a:r>
              <a:rPr lang="id-ID" dirty="0"/>
              <a:t>Pembahasan</a:t>
            </a:r>
            <a:r>
              <a:rPr lang="id-ID" dirty="0" smtClean="0"/>
              <a:t/>
            </a:r>
            <a:br>
              <a:rPr lang="id-ID" dirty="0" smtClean="0"/>
            </a:br>
            <a:r>
              <a:rPr lang="id-ID" u="sng" dirty="0"/>
              <a:t>Diketahui</a:t>
            </a:r>
            <a:r>
              <a:rPr lang="id-ID" dirty="0"/>
              <a:t> :</a:t>
            </a:r>
            <a:r>
              <a:rPr lang="id-ID" dirty="0" smtClean="0"/>
              <a:t/>
            </a:r>
            <a:br>
              <a:rPr lang="id-ID" dirty="0" smtClean="0"/>
            </a:br>
            <a:r>
              <a:rPr lang="id-ID" dirty="0"/>
              <a:t>Massa peluru (m</a:t>
            </a:r>
            <a:r>
              <a:rPr lang="id-ID" baseline="-25000" dirty="0"/>
              <a:t>1</a:t>
            </a:r>
            <a:r>
              <a:rPr lang="id-ID" dirty="0"/>
              <a:t>) = 30 gram = 0,03 kg</a:t>
            </a:r>
            <a:r>
              <a:rPr lang="id-ID" dirty="0" smtClean="0"/>
              <a:t/>
            </a:r>
            <a:br>
              <a:rPr lang="id-ID" dirty="0" smtClean="0"/>
            </a:br>
            <a:r>
              <a:rPr lang="id-ID" dirty="0"/>
              <a:t>Massa balok (m</a:t>
            </a:r>
            <a:r>
              <a:rPr lang="id-ID" baseline="-25000" dirty="0"/>
              <a:t>2</a:t>
            </a:r>
            <a:r>
              <a:rPr lang="id-ID" dirty="0"/>
              <a:t>) = 1 kg</a:t>
            </a:r>
            <a:r>
              <a:rPr lang="id-ID" dirty="0" smtClean="0"/>
              <a:t/>
            </a:r>
            <a:br>
              <a:rPr lang="id-ID" dirty="0" smtClean="0"/>
            </a:br>
            <a:r>
              <a:rPr lang="id-ID" dirty="0"/>
              <a:t>Kecepatan awal peluru (v</a:t>
            </a:r>
            <a:r>
              <a:rPr lang="id-ID" baseline="-25000" dirty="0"/>
              <a:t>1</a:t>
            </a:r>
            <a:r>
              <a:rPr lang="id-ID" dirty="0"/>
              <a:t>) = 30 m/s</a:t>
            </a:r>
            <a:r>
              <a:rPr lang="id-ID" dirty="0" smtClean="0"/>
              <a:t/>
            </a:r>
            <a:br>
              <a:rPr lang="id-ID" dirty="0" smtClean="0"/>
            </a:br>
            <a:r>
              <a:rPr lang="id-ID" dirty="0"/>
              <a:t>Kecepatan awal balok (v</a:t>
            </a:r>
            <a:r>
              <a:rPr lang="id-ID" baseline="-25000" dirty="0"/>
              <a:t>2</a:t>
            </a:r>
            <a:r>
              <a:rPr lang="id-ID" dirty="0"/>
              <a:t>) = 0 (balok diam)</a:t>
            </a:r>
            <a:r>
              <a:rPr lang="id-ID" dirty="0" smtClean="0"/>
              <a:t/>
            </a:r>
            <a:br>
              <a:rPr lang="id-ID" dirty="0" smtClean="0"/>
            </a:br>
            <a:r>
              <a:rPr lang="id-ID" u="sng" dirty="0"/>
              <a:t>Ditanya</a:t>
            </a:r>
            <a:r>
              <a:rPr lang="id-ID" dirty="0"/>
              <a:t> : kelajuan peluru dan balok setelah tumbukan (v’)</a:t>
            </a:r>
            <a:r>
              <a:rPr lang="id-ID" dirty="0" smtClean="0"/>
              <a:t/>
            </a:r>
            <a:br>
              <a:rPr lang="id-ID" dirty="0" smtClean="0"/>
            </a:br>
            <a:r>
              <a:rPr lang="id-ID" u="sng" dirty="0"/>
              <a:t>Jawab</a:t>
            </a:r>
            <a:r>
              <a:rPr lang="id-ID" dirty="0"/>
              <a:t> :</a:t>
            </a:r>
            <a:r>
              <a:rPr lang="id-ID" dirty="0" smtClean="0"/>
              <a:t/>
            </a:r>
            <a:br>
              <a:rPr lang="id-ID" dirty="0" smtClean="0"/>
            </a:br>
            <a:r>
              <a:rPr lang="id-ID" dirty="0"/>
              <a:t>Rumus </a:t>
            </a:r>
            <a:r>
              <a:rPr lang="id-ID" dirty="0">
                <a:hlinkClick r:id="rId2" tooltip="Hukum kekekalan momentum linear"/>
              </a:rPr>
              <a:t>hukum kekekalan momentum</a:t>
            </a:r>
            <a:r>
              <a:rPr lang="id-ID" dirty="0"/>
              <a:t> jika dua benda menyatu setelah tumbukan :</a:t>
            </a:r>
            <a:r>
              <a:rPr lang="id-ID" dirty="0" smtClean="0"/>
              <a:t/>
            </a:r>
            <a:br>
              <a:rPr lang="id-ID" dirty="0" smtClean="0"/>
            </a:br>
            <a:r>
              <a:rPr lang="id-ID" dirty="0"/>
              <a:t>m</a:t>
            </a:r>
            <a:r>
              <a:rPr lang="id-ID" baseline="-25000" dirty="0"/>
              <a:t>1 </a:t>
            </a:r>
            <a:r>
              <a:rPr lang="id-ID" dirty="0"/>
              <a:t>v</a:t>
            </a:r>
            <a:r>
              <a:rPr lang="id-ID" baseline="-25000" dirty="0"/>
              <a:t>1</a:t>
            </a:r>
            <a:r>
              <a:rPr lang="id-ID" dirty="0"/>
              <a:t> + m</a:t>
            </a:r>
            <a:r>
              <a:rPr lang="id-ID" baseline="-25000" dirty="0"/>
              <a:t>2</a:t>
            </a:r>
            <a:r>
              <a:rPr lang="id-ID" dirty="0"/>
              <a:t> v</a:t>
            </a:r>
            <a:r>
              <a:rPr lang="id-ID" baseline="-25000" dirty="0"/>
              <a:t>2</a:t>
            </a:r>
            <a:r>
              <a:rPr lang="id-ID" dirty="0"/>
              <a:t> = (m</a:t>
            </a:r>
            <a:r>
              <a:rPr lang="id-ID" baseline="-25000" dirty="0"/>
              <a:t>1</a:t>
            </a:r>
            <a:r>
              <a:rPr lang="id-ID" dirty="0"/>
              <a:t> + m</a:t>
            </a:r>
            <a:r>
              <a:rPr lang="id-ID" baseline="-25000" dirty="0"/>
              <a:t>2</a:t>
            </a:r>
            <a:r>
              <a:rPr lang="id-ID" dirty="0"/>
              <a:t>) v’</a:t>
            </a:r>
            <a:r>
              <a:rPr lang="id-ID" dirty="0" smtClean="0"/>
              <a:t/>
            </a:r>
            <a:br>
              <a:rPr lang="id-ID" dirty="0" smtClean="0"/>
            </a:br>
            <a:r>
              <a:rPr lang="id-ID" dirty="0"/>
              <a:t>(0,03)(30) + (1)(0) = (0,03 + 1) v’</a:t>
            </a:r>
            <a:r>
              <a:rPr lang="id-ID" dirty="0" smtClean="0"/>
              <a:t/>
            </a:r>
            <a:br>
              <a:rPr lang="id-ID" dirty="0" smtClean="0"/>
            </a:br>
            <a:r>
              <a:rPr lang="id-ID" dirty="0"/>
              <a:t>0,9 + 0 = 1,03 v’</a:t>
            </a:r>
            <a:r>
              <a:rPr lang="id-ID" dirty="0" smtClean="0"/>
              <a:t/>
            </a:r>
            <a:br>
              <a:rPr lang="id-ID" dirty="0" smtClean="0"/>
            </a:br>
            <a:r>
              <a:rPr lang="id-ID" dirty="0"/>
              <a:t>0,9 = 1,03 v’</a:t>
            </a:r>
            <a:r>
              <a:rPr lang="id-ID" dirty="0" smtClean="0"/>
              <a:t/>
            </a:r>
            <a:br>
              <a:rPr lang="id-ID" dirty="0" smtClean="0"/>
            </a:br>
            <a:r>
              <a:rPr lang="id-ID" dirty="0"/>
              <a:t>v’ = 0,9 / 1,03</a:t>
            </a:r>
            <a:r>
              <a:rPr lang="id-ID" dirty="0" smtClean="0"/>
              <a:t/>
            </a:r>
            <a:br>
              <a:rPr lang="id-ID" dirty="0" smtClean="0"/>
            </a:br>
            <a:r>
              <a:rPr lang="id-ID" dirty="0"/>
              <a:t>v’ = 0,87 m/s</a:t>
            </a:r>
            <a:r>
              <a:rPr lang="id-ID" dirty="0" smtClean="0"/>
              <a:t/>
            </a:r>
            <a:br>
              <a:rPr lang="id-ID" dirty="0" smtClean="0"/>
            </a:br>
            <a:r>
              <a:rPr lang="id-ID" dirty="0"/>
              <a:t>Kelajuan peluru dan balok setelah tumbukan adalah 0,87 m/s.</a:t>
            </a:r>
          </a:p>
        </p:txBody>
      </p:sp>
    </p:spTree>
    <p:extLst>
      <p:ext uri="{BB962C8B-B14F-4D97-AF65-F5344CB8AC3E}">
        <p14:creationId xmlns:p14="http://schemas.microsoft.com/office/powerpoint/2010/main" val="416135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APLIKASI GUIDE PADA TUMBUKAN</a:t>
            </a:r>
            <a:endParaRPr lang="id-ID" dirty="0"/>
          </a:p>
        </p:txBody>
      </p:sp>
      <p:sp>
        <p:nvSpPr>
          <p:cNvPr id="4" name="TextBox 3"/>
          <p:cNvSpPr txBox="1"/>
          <p:nvPr/>
        </p:nvSpPr>
        <p:spPr>
          <a:xfrm>
            <a:off x="1331640" y="2492896"/>
            <a:ext cx="6768752" cy="2677656"/>
          </a:xfrm>
          <a:prstGeom prst="rect">
            <a:avLst/>
          </a:prstGeom>
          <a:noFill/>
        </p:spPr>
        <p:txBody>
          <a:bodyPr wrap="square" rtlCol="0">
            <a:spAutoFit/>
          </a:bodyPr>
          <a:lstStyle/>
          <a:p>
            <a:pPr algn="just"/>
            <a:r>
              <a:rPr lang="id-ID" sz="2400" dirty="0"/>
              <a:t>Aplikasi yang akan dibuat pada bab ini mengenai soal contoh </a:t>
            </a:r>
            <a:r>
              <a:rPr lang="id-ID" sz="2400" dirty="0" smtClean="0"/>
              <a:t>1 pada </a:t>
            </a:r>
            <a:r>
              <a:rPr lang="id-ID" sz="2400" dirty="0"/>
              <a:t>materi lenting sempurna yang perhitungan rumusnya menggunakan push button, radio button dan axes. Sebelumnya kita harus mengetahui dulu rumus-rumus pada lenting sempurna.</a:t>
            </a:r>
          </a:p>
          <a:p>
            <a:pPr algn="just"/>
            <a:endParaRPr lang="id-ID" sz="2400" dirty="0"/>
          </a:p>
        </p:txBody>
      </p:sp>
    </p:spTree>
    <p:extLst>
      <p:ext uri="{BB962C8B-B14F-4D97-AF65-F5344CB8AC3E}">
        <p14:creationId xmlns:p14="http://schemas.microsoft.com/office/powerpoint/2010/main" val="403708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id-ID" dirty="0" smtClean="0"/>
              <a:t>a. </a:t>
            </a:r>
            <a:r>
              <a:rPr lang="id-ID" b="1" dirty="0"/>
              <a:t>Mendesain Figure </a:t>
            </a:r>
            <a:r>
              <a:rPr lang="id-ID" dirty="0"/>
              <a:t/>
            </a:r>
            <a:br>
              <a:rPr lang="id-ID" dirty="0"/>
            </a:br>
            <a:endParaRPr lang="id-ID"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99593" y="1814830"/>
            <a:ext cx="7344816" cy="4350474"/>
          </a:xfrm>
          <a:prstGeom prst="rect">
            <a:avLst/>
          </a:prstGeom>
        </p:spPr>
      </p:pic>
    </p:spTree>
    <p:extLst>
      <p:ext uri="{BB962C8B-B14F-4D97-AF65-F5344CB8AC3E}">
        <p14:creationId xmlns:p14="http://schemas.microsoft.com/office/powerpoint/2010/main" val="294843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15416"/>
            <a:ext cx="6965245" cy="1202485"/>
          </a:xfrm>
        </p:spPr>
        <p:txBody>
          <a:bodyPr/>
          <a:lstStyle/>
          <a:p>
            <a:r>
              <a:rPr lang="id-ID" b="1" dirty="0" smtClean="0"/>
              <a:t>b. Mengatur Layout</a:t>
            </a:r>
            <a:endParaRPr lang="id-ID" b="1" dirty="0"/>
          </a:p>
        </p:txBody>
      </p:sp>
      <p:graphicFrame>
        <p:nvGraphicFramePr>
          <p:cNvPr id="4" name="Table 3"/>
          <p:cNvGraphicFramePr>
            <a:graphicFrameLocks noGrp="1"/>
          </p:cNvGraphicFramePr>
          <p:nvPr>
            <p:extLst>
              <p:ext uri="{D42A27DB-BD31-4B8C-83A1-F6EECF244321}">
                <p14:modId xmlns:p14="http://schemas.microsoft.com/office/powerpoint/2010/main" val="2830751785"/>
              </p:ext>
            </p:extLst>
          </p:nvPr>
        </p:nvGraphicFramePr>
        <p:xfrm>
          <a:off x="2051720" y="836700"/>
          <a:ext cx="4752528" cy="5112580"/>
        </p:xfrm>
        <a:graphic>
          <a:graphicData uri="http://schemas.openxmlformats.org/drawingml/2006/table">
            <a:tbl>
              <a:tblPr firstRow="1" firstCol="1" bandRow="1">
                <a:tableStyleId>{5C22544A-7EE6-4342-B048-85BDC9FD1C3A}</a:tableStyleId>
              </a:tblPr>
              <a:tblGrid>
                <a:gridCol w="906617"/>
                <a:gridCol w="881731"/>
                <a:gridCol w="1042355"/>
                <a:gridCol w="1042355"/>
                <a:gridCol w="879470"/>
              </a:tblGrid>
              <a:tr h="232390">
                <a:tc rowSpan="2">
                  <a:txBody>
                    <a:bodyPr/>
                    <a:lstStyle/>
                    <a:p>
                      <a:pPr algn="ctr">
                        <a:lnSpc>
                          <a:spcPct val="150000"/>
                        </a:lnSpc>
                        <a:spcAft>
                          <a:spcPts val="0"/>
                        </a:spcAft>
                      </a:pPr>
                      <a:r>
                        <a:rPr lang="id-ID" sz="700" spc="-10" dirty="0">
                          <a:effectLst/>
                        </a:rPr>
                        <a:t>Komponen</a:t>
                      </a:r>
                      <a:endParaRPr lang="id-ID" sz="700" dirty="0">
                        <a:effectLst/>
                        <a:latin typeface="Calibri"/>
                        <a:ea typeface="Calibri"/>
                        <a:cs typeface="Times New Roman"/>
                      </a:endParaRPr>
                    </a:p>
                  </a:txBody>
                  <a:tcPr marL="40950" marR="40950" marT="0" marB="0" anchor="ctr"/>
                </a:tc>
                <a:tc gridSpan="4">
                  <a:txBody>
                    <a:bodyPr/>
                    <a:lstStyle/>
                    <a:p>
                      <a:pPr algn="ctr">
                        <a:lnSpc>
                          <a:spcPct val="150000"/>
                        </a:lnSpc>
                        <a:spcAft>
                          <a:spcPts val="0"/>
                        </a:spcAft>
                      </a:pPr>
                      <a:r>
                        <a:rPr lang="id-ID" sz="700" spc="-10">
                          <a:effectLst/>
                        </a:rPr>
                        <a:t>Property Inspector</a:t>
                      </a:r>
                      <a:endParaRPr lang="id-ID" sz="700">
                        <a:effectLst/>
                        <a:latin typeface="Calibri"/>
                        <a:ea typeface="Calibri"/>
                        <a:cs typeface="Times New Roman"/>
                      </a:endParaRPr>
                    </a:p>
                  </a:txBody>
                  <a:tcPr marL="40950" marR="40950" marT="0" marB="0"/>
                </a:tc>
                <a:tc hMerge="1">
                  <a:txBody>
                    <a:bodyPr/>
                    <a:lstStyle/>
                    <a:p>
                      <a:endParaRPr lang="id-ID"/>
                    </a:p>
                  </a:txBody>
                  <a:tcPr/>
                </a:tc>
                <a:tc hMerge="1">
                  <a:txBody>
                    <a:bodyPr/>
                    <a:lstStyle/>
                    <a:p>
                      <a:endParaRPr lang="id-ID"/>
                    </a:p>
                  </a:txBody>
                  <a:tcPr/>
                </a:tc>
                <a:tc hMerge="1">
                  <a:txBody>
                    <a:bodyPr/>
                    <a:lstStyle/>
                    <a:p>
                      <a:endParaRPr lang="id-ID"/>
                    </a:p>
                  </a:txBody>
                  <a:tcPr/>
                </a:tc>
              </a:tr>
              <a:tr h="232390">
                <a:tc vMerge="1">
                  <a:txBody>
                    <a:bodyPr/>
                    <a:lstStyle/>
                    <a:p>
                      <a:endParaRPr lang="id-ID"/>
                    </a:p>
                  </a:txBody>
                  <a:tcPr/>
                </a:tc>
                <a:tc>
                  <a:txBody>
                    <a:bodyPr/>
                    <a:lstStyle/>
                    <a:p>
                      <a:pPr algn="ctr">
                        <a:lnSpc>
                          <a:spcPct val="150000"/>
                        </a:lnSpc>
                        <a:spcAft>
                          <a:spcPts val="0"/>
                        </a:spcAft>
                      </a:pPr>
                      <a:r>
                        <a:rPr lang="id-ID" sz="700" spc="-10">
                          <a:effectLst/>
                        </a:rPr>
                        <a:t>FontSize</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FontWeight</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String/Title</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Tag</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1</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40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Bold</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TUMBUKAN</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dirty="0">
                          <a:effectLst/>
                        </a:rPr>
                        <a:t>Text 1</a:t>
                      </a:r>
                      <a:endParaRPr lang="id-ID" sz="700" dirty="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2</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Normal </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Soal contoh 3</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2</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3</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 mA (kg)</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3</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4</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mB (kg)</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4</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5</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vA (m/s)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5</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6</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vB (m/s)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6</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7</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vA’ (m/s)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7</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Static text 8</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vB’ (m/s)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 8</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Edit text 1</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Text1</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Edit text 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Text2</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Edit text 3</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Text3</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Edit text 4</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Text4</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Edit text 5</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0</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Text5</a:t>
                      </a:r>
                      <a:endParaRPr lang="id-ID" sz="700">
                        <a:effectLst/>
                        <a:latin typeface="Calibri"/>
                        <a:ea typeface="Calibri"/>
                        <a:cs typeface="Times New Roman"/>
                      </a:endParaRPr>
                    </a:p>
                  </a:txBody>
                  <a:tcPr marL="40950" marR="40950" marT="0" marB="0"/>
                </a:tc>
              </a:tr>
              <a:tr h="464780">
                <a:tc>
                  <a:txBody>
                    <a:bodyPr/>
                    <a:lstStyle/>
                    <a:p>
                      <a:pPr algn="just">
                        <a:lnSpc>
                          <a:spcPct val="150000"/>
                        </a:lnSpc>
                        <a:spcAft>
                          <a:spcPts val="0"/>
                        </a:spcAft>
                      </a:pPr>
                      <a:r>
                        <a:rPr lang="id-ID" sz="700" spc="-10">
                          <a:effectLst/>
                        </a:rPr>
                        <a:t>Push button </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Hitung</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Push button 1</a:t>
                      </a:r>
                      <a:endParaRPr lang="id-ID" sz="700">
                        <a:effectLst/>
                        <a:latin typeface="Calibri"/>
                        <a:ea typeface="Calibri"/>
                        <a:cs typeface="Times New Roman"/>
                      </a:endParaRPr>
                    </a:p>
                  </a:txBody>
                  <a:tcPr marL="40950" marR="40950" marT="0" marB="0"/>
                </a:tc>
              </a:tr>
              <a:tr h="464780">
                <a:tc>
                  <a:txBody>
                    <a:bodyPr/>
                    <a:lstStyle/>
                    <a:p>
                      <a:pPr algn="just">
                        <a:lnSpc>
                          <a:spcPct val="150000"/>
                        </a:lnSpc>
                        <a:spcAft>
                          <a:spcPts val="0"/>
                        </a:spcAft>
                      </a:pPr>
                      <a:r>
                        <a:rPr lang="id-ID" sz="700" spc="-10">
                          <a:effectLst/>
                        </a:rPr>
                        <a:t>Push button </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Hapus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Push button 2</a:t>
                      </a:r>
                      <a:endParaRPr lang="id-ID" sz="700">
                        <a:effectLst/>
                        <a:latin typeface="Calibri"/>
                        <a:ea typeface="Calibri"/>
                        <a:cs typeface="Times New Roman"/>
                      </a:endParaRPr>
                    </a:p>
                  </a:txBody>
                  <a:tcPr marL="40950" marR="40950" marT="0" marB="0"/>
                </a:tc>
              </a:tr>
              <a:tr h="464780">
                <a:tc>
                  <a:txBody>
                    <a:bodyPr/>
                    <a:lstStyle/>
                    <a:p>
                      <a:pPr algn="just">
                        <a:lnSpc>
                          <a:spcPct val="150000"/>
                        </a:lnSpc>
                        <a:spcAft>
                          <a:spcPts val="0"/>
                        </a:spcAft>
                      </a:pPr>
                      <a:r>
                        <a:rPr lang="id-ID" sz="700" spc="-10">
                          <a:effectLst/>
                        </a:rPr>
                        <a:t>Push button </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X (Keluar)</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Push button 3</a:t>
                      </a:r>
                      <a:endParaRPr lang="id-ID" sz="700">
                        <a:effectLst/>
                        <a:latin typeface="Calibri"/>
                        <a:ea typeface="Calibri"/>
                        <a:cs typeface="Times New Roman"/>
                      </a:endParaRPr>
                    </a:p>
                  </a:txBody>
                  <a:tcPr marL="40950" marR="40950" marT="0" marB="0"/>
                </a:tc>
              </a:tr>
              <a:tr h="232390">
                <a:tc>
                  <a:txBody>
                    <a:bodyPr/>
                    <a:lstStyle/>
                    <a:p>
                      <a:pPr algn="just">
                        <a:lnSpc>
                          <a:spcPct val="150000"/>
                        </a:lnSpc>
                        <a:spcAft>
                          <a:spcPts val="0"/>
                        </a:spcAft>
                      </a:pPr>
                      <a:r>
                        <a:rPr lang="id-ID" sz="700" spc="-10">
                          <a:effectLst/>
                        </a:rPr>
                        <a:t>Axes</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a:effectLst/>
                        </a:rPr>
                        <a:t>12</a:t>
                      </a:r>
                      <a:endParaRPr lang="id-ID" sz="700">
                        <a:effectLst/>
                        <a:latin typeface="Calibri"/>
                        <a:ea typeface="Calibri"/>
                        <a:cs typeface="Times New Roman"/>
                      </a:endParaRPr>
                    </a:p>
                  </a:txBody>
                  <a:tcPr marL="40950" marR="40950" marT="0" marB="0"/>
                </a:tc>
                <a:tc>
                  <a:txBody>
                    <a:bodyPr/>
                    <a:lstStyle/>
                    <a:p>
                      <a:pPr algn="ctr">
                        <a:lnSpc>
                          <a:spcPct val="115000"/>
                        </a:lnSpc>
                        <a:spcAft>
                          <a:spcPts val="0"/>
                        </a:spcAft>
                      </a:pPr>
                      <a:r>
                        <a:rPr lang="id-ID" sz="700" spc="-10">
                          <a:effectLst/>
                        </a:rPr>
                        <a:t>Normal</a:t>
                      </a:r>
                      <a:endParaRPr lang="id-ID" sz="70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dirty="0">
                          <a:effectLst/>
                        </a:rPr>
                        <a:t>Axes</a:t>
                      </a:r>
                      <a:endParaRPr lang="id-ID" sz="700" dirty="0">
                        <a:effectLst/>
                        <a:latin typeface="Calibri"/>
                        <a:ea typeface="Calibri"/>
                        <a:cs typeface="Times New Roman"/>
                      </a:endParaRPr>
                    </a:p>
                  </a:txBody>
                  <a:tcPr marL="40950" marR="40950" marT="0" marB="0"/>
                </a:tc>
                <a:tc>
                  <a:txBody>
                    <a:bodyPr/>
                    <a:lstStyle/>
                    <a:p>
                      <a:pPr algn="ctr">
                        <a:lnSpc>
                          <a:spcPct val="150000"/>
                        </a:lnSpc>
                        <a:spcAft>
                          <a:spcPts val="0"/>
                        </a:spcAft>
                      </a:pPr>
                      <a:r>
                        <a:rPr lang="id-ID" sz="700" spc="-10" dirty="0">
                          <a:effectLst/>
                        </a:rPr>
                        <a:t>Axes1</a:t>
                      </a:r>
                      <a:endParaRPr lang="id-ID" sz="700" dirty="0">
                        <a:effectLst/>
                        <a:latin typeface="Calibri"/>
                        <a:ea typeface="Calibri"/>
                        <a:cs typeface="Times New Roman"/>
                      </a:endParaRPr>
                    </a:p>
                  </a:txBody>
                  <a:tcPr marL="40950" marR="40950" marT="0" marB="0"/>
                </a:tc>
              </a:tr>
            </a:tbl>
          </a:graphicData>
        </a:graphic>
      </p:graphicFrame>
    </p:spTree>
    <p:extLst>
      <p:ext uri="{BB962C8B-B14F-4D97-AF65-F5344CB8AC3E}">
        <p14:creationId xmlns:p14="http://schemas.microsoft.com/office/powerpoint/2010/main" val="41950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5416"/>
            <a:ext cx="7776864" cy="1202485"/>
          </a:xfrm>
        </p:spPr>
        <p:txBody>
          <a:bodyPr/>
          <a:lstStyle/>
          <a:p>
            <a:r>
              <a:rPr lang="id-ID" dirty="0" smtClean="0"/>
              <a:t>c. Menyimpan Figure</a:t>
            </a:r>
            <a:endParaRPr lang="id-ID"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376502" y="836712"/>
            <a:ext cx="6912768" cy="4680520"/>
          </a:xfrm>
          <a:prstGeom prst="rect">
            <a:avLst/>
          </a:prstGeom>
        </p:spPr>
      </p:pic>
    </p:spTree>
    <p:extLst>
      <p:ext uri="{BB962C8B-B14F-4D97-AF65-F5344CB8AC3E}">
        <p14:creationId xmlns:p14="http://schemas.microsoft.com/office/powerpoint/2010/main" val="3118698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93765"/>
            <a:ext cx="6965245" cy="1202485"/>
          </a:xfrm>
        </p:spPr>
        <p:txBody>
          <a:bodyPr/>
          <a:lstStyle/>
          <a:p>
            <a:r>
              <a:rPr lang="id-ID" dirty="0" smtClean="0"/>
              <a:t>d. Kode Program</a:t>
            </a:r>
            <a:endParaRPr lang="id-ID"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66992"/>
            <a:ext cx="7776864" cy="544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3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85" y="1268760"/>
            <a:ext cx="761242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651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82324"/>
            <a:ext cx="7677950" cy="572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59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15416"/>
            <a:ext cx="6965245" cy="1202485"/>
          </a:xfrm>
        </p:spPr>
        <p:txBody>
          <a:bodyPr/>
          <a:lstStyle/>
          <a:p>
            <a:r>
              <a:rPr lang="id-ID" dirty="0" smtClean="0"/>
              <a:t>e. Menjalankan GUI</a:t>
            </a:r>
            <a:endParaRPr lang="id-ID"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43608" y="836712"/>
            <a:ext cx="6984776" cy="4752528"/>
          </a:xfrm>
          <a:prstGeom prst="rect">
            <a:avLst/>
          </a:prstGeom>
        </p:spPr>
      </p:pic>
      <p:sp>
        <p:nvSpPr>
          <p:cNvPr id="5" name="Rectangle 4"/>
          <p:cNvSpPr/>
          <p:nvPr/>
        </p:nvSpPr>
        <p:spPr>
          <a:xfrm>
            <a:off x="899592" y="5613792"/>
            <a:ext cx="7128792" cy="369332"/>
          </a:xfrm>
          <a:prstGeom prst="rect">
            <a:avLst/>
          </a:prstGeom>
        </p:spPr>
        <p:txBody>
          <a:bodyPr wrap="square">
            <a:spAutoFit/>
          </a:bodyPr>
          <a:lstStyle/>
          <a:p>
            <a:pPr algn="ctr"/>
            <a:r>
              <a:rPr lang="id-ID" dirty="0"/>
              <a:t>Tampilan hasil perhitungan tumbukan pada lenting sempurna</a:t>
            </a:r>
          </a:p>
        </p:txBody>
      </p:sp>
    </p:spTree>
    <p:extLst>
      <p:ext uri="{BB962C8B-B14F-4D97-AF65-F5344CB8AC3E}">
        <p14:creationId xmlns:p14="http://schemas.microsoft.com/office/powerpoint/2010/main" val="982031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1291" y="833789"/>
            <a:ext cx="32439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Tumbukan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1493924" y="2420888"/>
            <a:ext cx="603102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2000" dirty="0" smtClean="0"/>
              <a:t>Merupakan hasil interaksi dua benda atau partikel yang bergerak searah maupun berlawanan arah yang memiliki massa dan kecepatan tertentu</a:t>
            </a:r>
            <a:endParaRPr lang="id-ID" sz="2000" dirty="0"/>
          </a:p>
        </p:txBody>
      </p:sp>
      <p:grpSp>
        <p:nvGrpSpPr>
          <p:cNvPr id="18" name="Group 17"/>
          <p:cNvGrpSpPr/>
          <p:nvPr/>
        </p:nvGrpSpPr>
        <p:grpSpPr>
          <a:xfrm>
            <a:off x="2247027" y="4221088"/>
            <a:ext cx="4824536" cy="885340"/>
            <a:chOff x="1979712" y="2759684"/>
            <a:chExt cx="4824536" cy="885340"/>
          </a:xfrm>
        </p:grpSpPr>
        <p:sp>
          <p:nvSpPr>
            <p:cNvPr id="8" name="Oval 7"/>
            <p:cNvSpPr/>
            <p:nvPr/>
          </p:nvSpPr>
          <p:spPr>
            <a:xfrm>
              <a:off x="2555776" y="2759684"/>
              <a:ext cx="936104" cy="8853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sz="2400" b="1" dirty="0" smtClean="0">
                  <a:solidFill>
                    <a:schemeClr val="tx1"/>
                  </a:solidFill>
                </a:rPr>
                <a:t>mA</a:t>
              </a:r>
              <a:endParaRPr lang="id-ID" sz="2400" b="1" dirty="0">
                <a:solidFill>
                  <a:schemeClr val="tx1"/>
                </a:solidFill>
              </a:endParaRPr>
            </a:p>
          </p:txBody>
        </p:sp>
        <p:sp>
          <p:nvSpPr>
            <p:cNvPr id="10" name="Oval 9"/>
            <p:cNvSpPr/>
            <p:nvPr/>
          </p:nvSpPr>
          <p:spPr>
            <a:xfrm>
              <a:off x="4993516" y="2924944"/>
              <a:ext cx="754282" cy="7200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b="1" dirty="0" smtClean="0">
                  <a:solidFill>
                    <a:schemeClr val="tx1"/>
                  </a:solidFill>
                </a:rPr>
                <a:t>mB</a:t>
              </a:r>
              <a:endParaRPr lang="id-ID" b="1" dirty="0">
                <a:solidFill>
                  <a:schemeClr val="tx1"/>
                </a:solidFill>
              </a:endParaRPr>
            </a:p>
          </p:txBody>
        </p:sp>
        <p:cxnSp>
          <p:nvCxnSpPr>
            <p:cNvPr id="11" name="Straight Connector 10"/>
            <p:cNvCxnSpPr/>
            <p:nvPr/>
          </p:nvCxnSpPr>
          <p:spPr>
            <a:xfrm>
              <a:off x="1979712" y="3645024"/>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p:cNvCxnSpPr>
            <p:nvPr/>
          </p:nvCxnSpPr>
          <p:spPr>
            <a:xfrm>
              <a:off x="3491880" y="3202354"/>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flipH="1">
              <a:off x="4541837" y="3284984"/>
              <a:ext cx="4516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91880" y="2768900"/>
              <a:ext cx="412292" cy="369332"/>
            </a:xfrm>
            <a:prstGeom prst="rect">
              <a:avLst/>
            </a:prstGeom>
            <a:noFill/>
          </p:spPr>
          <p:txBody>
            <a:bodyPr wrap="none" rtlCol="0">
              <a:spAutoFit/>
            </a:bodyPr>
            <a:lstStyle/>
            <a:p>
              <a:r>
                <a:rPr lang="id-ID" b="1" dirty="0" smtClean="0"/>
                <a:t>vA</a:t>
              </a:r>
              <a:endParaRPr lang="id-ID" b="1" dirty="0"/>
            </a:p>
          </p:txBody>
        </p:sp>
        <p:sp>
          <p:nvSpPr>
            <p:cNvPr id="19" name="TextBox 18"/>
            <p:cNvSpPr txBox="1"/>
            <p:nvPr/>
          </p:nvSpPr>
          <p:spPr>
            <a:xfrm>
              <a:off x="4541837" y="2901970"/>
              <a:ext cx="428322" cy="369332"/>
            </a:xfrm>
            <a:prstGeom prst="rect">
              <a:avLst/>
            </a:prstGeom>
            <a:noFill/>
          </p:spPr>
          <p:txBody>
            <a:bodyPr wrap="none" rtlCol="0">
              <a:spAutoFit/>
            </a:bodyPr>
            <a:lstStyle/>
            <a:p>
              <a:r>
                <a:rPr lang="id-ID" b="1" dirty="0" smtClean="0"/>
                <a:t>vB</a:t>
              </a:r>
              <a:endParaRPr lang="id-ID" b="1" dirty="0"/>
            </a:p>
          </p:txBody>
        </p:sp>
      </p:grpSp>
    </p:spTree>
    <p:extLst>
      <p:ext uri="{BB962C8B-B14F-4D97-AF65-F5344CB8AC3E}">
        <p14:creationId xmlns:p14="http://schemas.microsoft.com/office/powerpoint/2010/main" val="253869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15416"/>
            <a:ext cx="6965245" cy="1202485"/>
          </a:xfrm>
        </p:spPr>
        <p:txBody>
          <a:bodyPr/>
          <a:lstStyle/>
          <a:p>
            <a:r>
              <a:rPr lang="id-ID" dirty="0" smtClean="0"/>
              <a:t>Latihan Soal</a:t>
            </a:r>
            <a:endParaRPr lang="id-ID" dirty="0"/>
          </a:p>
        </p:txBody>
      </p:sp>
      <mc:AlternateContent xmlns:mc="http://schemas.openxmlformats.org/markup-compatibility/2006" xmlns:a14="http://schemas.microsoft.com/office/drawing/2010/main">
        <mc:Choice Requires="a14">
          <p:sp>
            <p:nvSpPr>
              <p:cNvPr id="4" name="TextBox 3"/>
              <p:cNvSpPr txBox="1"/>
              <p:nvPr/>
            </p:nvSpPr>
            <p:spPr>
              <a:xfrm>
                <a:off x="971600" y="764704"/>
                <a:ext cx="7056784" cy="3693319"/>
              </a:xfrm>
              <a:prstGeom prst="rect">
                <a:avLst/>
              </a:prstGeom>
              <a:noFill/>
            </p:spPr>
            <p:txBody>
              <a:bodyPr wrap="square" rtlCol="0">
                <a:spAutoFit/>
              </a:bodyPr>
              <a:lstStyle/>
              <a:p>
                <a:pPr marL="342900" lvl="0" indent="-342900">
                  <a:buFont typeface="+mj-lt"/>
                  <a:buAutoNum type="arabicPeriod"/>
                </a:pPr>
                <a:r>
                  <a:rPr lang="id-ID" dirty="0"/>
                  <a:t>Dua buah bola A dan B dengan massa yang sama </a:t>
                </a:r>
                <a14:m>
                  <m:oMath xmlns:m="http://schemas.openxmlformats.org/officeDocument/2006/math">
                    <m:r>
                      <a:rPr lang="id-ID" i="1">
                        <a:latin typeface="Cambria Math"/>
                      </a:rPr>
                      <m:t>2 </m:t>
                    </m:r>
                    <m:r>
                      <a:rPr lang="id-ID" i="1">
                        <a:latin typeface="Cambria Math"/>
                      </a:rPr>
                      <m:t>𝑘𝑔</m:t>
                    </m:r>
                  </m:oMath>
                </a14:m>
                <a:r>
                  <a:rPr lang="id-ID" dirty="0"/>
                  <a:t>. Jika bola A bergerak dengan kecepatan </a:t>
                </a:r>
                <a14:m>
                  <m:oMath xmlns:m="http://schemas.openxmlformats.org/officeDocument/2006/math">
                    <m:r>
                      <a:rPr lang="id-ID" i="1">
                        <a:latin typeface="Cambria Math"/>
                      </a:rPr>
                      <m:t>5 </m:t>
                    </m:r>
                    <m:r>
                      <a:rPr lang="id-ID" i="1">
                        <a:latin typeface="Cambria Math"/>
                      </a:rPr>
                      <m:t>𝑚</m:t>
                    </m:r>
                    <m:r>
                      <a:rPr lang="id-ID" i="1">
                        <a:latin typeface="Cambria Math"/>
                      </a:rPr>
                      <m:t>/</m:t>
                    </m:r>
                    <m:r>
                      <a:rPr lang="id-ID" i="1">
                        <a:latin typeface="Cambria Math"/>
                      </a:rPr>
                      <m:t>𝑠</m:t>
                    </m:r>
                  </m:oMath>
                </a14:m>
                <a:r>
                  <a:rPr lang="id-ID" dirty="0"/>
                  <a:t> ke arah kanan dan menumbuk bola B yang diam dan menjadi satu. Hitunglah kecepatan kedua bola setelah </a:t>
                </a:r>
                <a:r>
                  <a:rPr lang="id-ID" dirty="0" smtClean="0"/>
                  <a:t>tumbukan!</a:t>
                </a:r>
              </a:p>
              <a:p>
                <a:pPr marL="342900" lvl="0" indent="-342900">
                  <a:buFont typeface="+mj-lt"/>
                  <a:buAutoNum type="arabicPeriod"/>
                </a:pPr>
                <a:r>
                  <a:rPr lang="id-ID" dirty="0" smtClean="0"/>
                  <a:t>Anto </a:t>
                </a:r>
                <a:r>
                  <a:rPr lang="id-ID" dirty="0"/>
                  <a:t>dan Budi berada di dalam sebuah perahu bermassa </a:t>
                </a:r>
                <a14:m>
                  <m:oMath xmlns:m="http://schemas.openxmlformats.org/officeDocument/2006/math">
                    <m:r>
                      <a:rPr lang="id-ID" i="1">
                        <a:latin typeface="Cambria Math"/>
                      </a:rPr>
                      <m:t>200 </m:t>
                    </m:r>
                    <m:r>
                      <a:rPr lang="id-ID" i="1">
                        <a:latin typeface="Cambria Math"/>
                      </a:rPr>
                      <m:t>𝑘𝑔</m:t>
                    </m:r>
                  </m:oMath>
                </a14:m>
                <a:r>
                  <a:rPr lang="id-ID" dirty="0"/>
                  <a:t> yang bergerak dengan kecepatan </a:t>
                </a:r>
                <a14:m>
                  <m:oMath xmlns:m="http://schemas.openxmlformats.org/officeDocument/2006/math">
                    <m:r>
                      <a:rPr lang="id-ID" i="1">
                        <a:latin typeface="Cambria Math"/>
                      </a:rPr>
                      <m:t>15 </m:t>
                    </m:r>
                    <m:r>
                      <a:rPr lang="id-ID" i="1">
                        <a:latin typeface="Cambria Math"/>
                      </a:rPr>
                      <m:t>𝑚</m:t>
                    </m:r>
                    <m:r>
                      <a:rPr lang="id-ID" i="1">
                        <a:latin typeface="Cambria Math"/>
                      </a:rPr>
                      <m:t>/</m:t>
                    </m:r>
                    <m:r>
                      <a:rPr lang="id-ID" i="1">
                        <a:latin typeface="Cambria Math"/>
                      </a:rPr>
                      <m:t>𝑠</m:t>
                    </m:r>
                  </m:oMath>
                </a14:m>
                <a:r>
                  <a:rPr lang="id-ID" dirty="0"/>
                  <a:t> ke kanan. Jika Anto bermassa </a:t>
                </a:r>
                <a14:m>
                  <m:oMath xmlns:m="http://schemas.openxmlformats.org/officeDocument/2006/math">
                    <m:r>
                      <a:rPr lang="id-ID" i="1">
                        <a:latin typeface="Cambria Math"/>
                      </a:rPr>
                      <m:t>60 </m:t>
                    </m:r>
                    <m:r>
                      <a:rPr lang="id-ID" i="1">
                        <a:latin typeface="Cambria Math"/>
                      </a:rPr>
                      <m:t>𝑘𝑔</m:t>
                    </m:r>
                  </m:oMath>
                </a14:m>
                <a:r>
                  <a:rPr lang="id-ID" dirty="0"/>
                  <a:t> dan Budi bermassa </a:t>
                </a:r>
                <a14:m>
                  <m:oMath xmlns:m="http://schemas.openxmlformats.org/officeDocument/2006/math">
                    <m:r>
                      <a:rPr lang="id-ID" i="1">
                        <a:latin typeface="Cambria Math"/>
                      </a:rPr>
                      <m:t>80 </m:t>
                    </m:r>
                    <m:r>
                      <a:rPr lang="id-ID" i="1">
                        <a:latin typeface="Cambria Math"/>
                      </a:rPr>
                      <m:t>𝑘𝑔</m:t>
                    </m:r>
                  </m:oMath>
                </a14:m>
                <a:r>
                  <a:rPr lang="id-ID" dirty="0"/>
                  <a:t> maka hitunglah kecepatan perahu setelah Budi melompat keluar berlawanan arah dengan perahu dengan kelajuan </a:t>
                </a:r>
                <a14:m>
                  <m:oMath xmlns:m="http://schemas.openxmlformats.org/officeDocument/2006/math">
                    <m:r>
                      <a:rPr lang="id-ID" i="1">
                        <a:latin typeface="Cambria Math"/>
                      </a:rPr>
                      <m:t>5 </m:t>
                    </m:r>
                    <m:r>
                      <a:rPr lang="id-ID" i="1">
                        <a:latin typeface="Cambria Math"/>
                      </a:rPr>
                      <m:t>𝑚</m:t>
                    </m:r>
                    <m:r>
                      <a:rPr lang="id-ID" i="1">
                        <a:latin typeface="Cambria Math"/>
                      </a:rPr>
                      <m:t>/</m:t>
                    </m:r>
                    <m:r>
                      <a:rPr lang="id-ID" i="1">
                        <a:latin typeface="Cambria Math"/>
                      </a:rPr>
                      <m:t>𝑠</m:t>
                    </m:r>
                  </m:oMath>
                </a14:m>
                <a:r>
                  <a:rPr lang="id-ID" dirty="0"/>
                  <a:t>! </a:t>
                </a:r>
                <a:endParaRPr lang="id-ID" dirty="0" smtClean="0"/>
              </a:p>
              <a:p>
                <a:pPr marL="342900" lvl="0" indent="-342900">
                  <a:buFont typeface="+mj-lt"/>
                  <a:buAutoNum type="arabicPeriod"/>
                </a:pPr>
                <a:r>
                  <a:rPr lang="id-ID" dirty="0" smtClean="0"/>
                  <a:t>Perhatikan </a:t>
                </a:r>
                <a:r>
                  <a:rPr lang="id-ID" dirty="0"/>
                  <a:t>gambar </a:t>
                </a:r>
                <a:r>
                  <a:rPr lang="en-ID" dirty="0" err="1"/>
                  <a:t>berikut</a:t>
                </a:r>
                <a:r>
                  <a:rPr lang="id-ID" dirty="0"/>
                  <a:t> ini. Jika mobil bermassa </a:t>
                </a:r>
                <a14:m>
                  <m:oMath xmlns:m="http://schemas.openxmlformats.org/officeDocument/2006/math">
                    <m:r>
                      <a:rPr lang="id-ID" i="1">
                        <a:latin typeface="Cambria Math"/>
                      </a:rPr>
                      <m:t>1.000 </m:t>
                    </m:r>
                    <m:r>
                      <a:rPr lang="id-ID" i="1">
                        <a:latin typeface="Cambria Math"/>
                      </a:rPr>
                      <m:t>𝑘𝑔</m:t>
                    </m:r>
                  </m:oMath>
                </a14:m>
                <a:r>
                  <a:rPr lang="id-ID" dirty="0"/>
                  <a:t> bergerak ke kanan dengan kecepatan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dan truk bermassa </a:t>
                </a:r>
                <a14:m>
                  <m:oMath xmlns:m="http://schemas.openxmlformats.org/officeDocument/2006/math">
                    <m:r>
                      <a:rPr lang="id-ID" i="1">
                        <a:latin typeface="Cambria Math"/>
                      </a:rPr>
                      <m:t>3.000 </m:t>
                    </m:r>
                    <m:r>
                      <a:rPr lang="id-ID" i="1">
                        <a:latin typeface="Cambria Math"/>
                      </a:rPr>
                      <m:t>𝑘𝑔</m:t>
                    </m:r>
                  </m:oMath>
                </a14:m>
                <a:r>
                  <a:rPr lang="id-ID" dirty="0"/>
                  <a:t> bergerak ke kiri dengan kecepatan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a:t>
                </a:r>
              </a:p>
              <a:p>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971600" y="764704"/>
                <a:ext cx="7056784" cy="3693319"/>
              </a:xfrm>
              <a:prstGeom prst="rect">
                <a:avLst/>
              </a:prstGeom>
              <a:blipFill rotWithShape="1">
                <a:blip r:embed="rId2"/>
                <a:stretch>
                  <a:fillRect l="-518" t="-825" r="-86"/>
                </a:stretch>
              </a:blipFill>
            </p:spPr>
            <p:txBody>
              <a:bodyPr/>
              <a:lstStyle/>
              <a:p>
                <a:r>
                  <a:rPr lang="id-ID">
                    <a:noFill/>
                  </a:rPr>
                  <a:t> </a:t>
                </a:r>
              </a:p>
            </p:txBody>
          </p:sp>
        </mc:Fallback>
      </mc:AlternateContent>
      <p:pic>
        <p:nvPicPr>
          <p:cNvPr id="5" name="Picture 4"/>
          <p:cNvPicPr/>
          <p:nvPr/>
        </p:nvPicPr>
        <p:blipFill>
          <a:blip r:embed="rId3"/>
          <a:srcRect/>
          <a:stretch>
            <a:fillRect/>
          </a:stretch>
        </p:blipFill>
        <p:spPr bwMode="auto">
          <a:xfrm>
            <a:off x="1871700" y="4293096"/>
            <a:ext cx="5256584" cy="1728192"/>
          </a:xfrm>
          <a:prstGeom prst="rect">
            <a:avLst/>
          </a:prstGeom>
          <a:noFill/>
          <a:ln w="9525">
            <a:noFill/>
            <a:miter lim="800000"/>
            <a:headEnd/>
            <a:tailEnd/>
          </a:ln>
        </p:spPr>
      </p:pic>
    </p:spTree>
    <p:extLst>
      <p:ext uri="{BB962C8B-B14F-4D97-AF65-F5344CB8AC3E}">
        <p14:creationId xmlns:p14="http://schemas.microsoft.com/office/powerpoint/2010/main" val="3727041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115616" y="980728"/>
                <a:ext cx="6912768" cy="4247317"/>
              </a:xfrm>
              <a:prstGeom prst="rect">
                <a:avLst/>
              </a:prstGeom>
              <a:noFill/>
            </p:spPr>
            <p:txBody>
              <a:bodyPr wrap="square" rtlCol="0">
                <a:spAutoFit/>
              </a:bodyPr>
              <a:lstStyle/>
              <a:p>
                <a:pPr marL="342900" lvl="0" indent="-342900">
                  <a:buFont typeface="+mj-lt"/>
                  <a:buAutoNum type="alphaLcPeriod"/>
                </a:pPr>
                <a:r>
                  <a:rPr lang="id-ID" dirty="0"/>
                  <a:t>Kecepatan masing – masing kendaraan jika mengalami tumbukan dengan koefisien restitusi </a:t>
                </a:r>
                <a14:m>
                  <m:oMath xmlns:m="http://schemas.openxmlformats.org/officeDocument/2006/math">
                    <m:r>
                      <a:rPr lang="id-ID" i="1">
                        <a:latin typeface="Cambria Math"/>
                      </a:rPr>
                      <m:t>𝑒</m:t>
                    </m:r>
                    <m:r>
                      <a:rPr lang="id-ID" i="1">
                        <a:latin typeface="Cambria Math"/>
                      </a:rPr>
                      <m:t>=0,8</m:t>
                    </m:r>
                  </m:oMath>
                </a14:m>
                <a:r>
                  <a:rPr lang="id-ID" dirty="0"/>
                  <a:t>! </a:t>
                </a:r>
                <a:endParaRPr lang="id-ID" dirty="0" smtClean="0"/>
              </a:p>
              <a:p>
                <a:pPr marL="342900" lvl="0" indent="-342900">
                  <a:buFont typeface="+mj-lt"/>
                  <a:buAutoNum type="alphaLcPeriod"/>
                </a:pPr>
                <a:r>
                  <a:rPr lang="id-ID" dirty="0" smtClean="0"/>
                  <a:t>Buatlah </a:t>
                </a:r>
                <a:r>
                  <a:rPr lang="id-ID" dirty="0"/>
                  <a:t>tampilan GUI menggunakan toolbar pushbutton dan radiobutton sesuai dengan persoalan </a:t>
                </a:r>
                <a:r>
                  <a:rPr lang="id-ID" dirty="0" smtClean="0"/>
                  <a:t>tersebut</a:t>
                </a:r>
              </a:p>
              <a:p>
                <a:pPr marL="342900" lvl="0" indent="-342900">
                  <a:buFont typeface="+mj-lt"/>
                  <a:buAutoNum type="alphaLcPeriod"/>
                </a:pPr>
                <a:r>
                  <a:rPr lang="id-ID" dirty="0" smtClean="0"/>
                  <a:t>Tuliskan </a:t>
                </a:r>
                <a:r>
                  <a:rPr lang="id-ID" dirty="0"/>
                  <a:t>kode program sesuai dengan GUI yang telah dibuat!</a:t>
                </a:r>
              </a:p>
              <a:p>
                <a:r>
                  <a:rPr lang="id-ID" dirty="0"/>
                  <a:t> </a:t>
                </a:r>
              </a:p>
              <a:p>
                <a:pPr marL="342900" lvl="0" indent="-342900">
                  <a:buFont typeface="+mj-lt"/>
                  <a:buAutoNum type="arabicPeriod" startAt="4"/>
                </a:pPr>
                <a:r>
                  <a:rPr lang="id-ID" dirty="0"/>
                  <a:t>Sebuah bola dijatuhkan dari ketinggian </a:t>
                </a:r>
                <a14:m>
                  <m:oMath xmlns:m="http://schemas.openxmlformats.org/officeDocument/2006/math">
                    <m:r>
                      <a:rPr lang="id-ID" i="1">
                        <a:latin typeface="Cambria Math"/>
                      </a:rPr>
                      <m:t>150 </m:t>
                    </m:r>
                    <m:r>
                      <a:rPr lang="id-ID" i="1">
                        <a:latin typeface="Cambria Math"/>
                      </a:rPr>
                      <m:t>𝑐𝑚</m:t>
                    </m:r>
                  </m:oMath>
                </a14:m>
                <a:r>
                  <a:rPr lang="id-ID" dirty="0"/>
                  <a:t> kemudian ketinggian pantulan pertamanya adalah </a:t>
                </a:r>
                <a14:m>
                  <m:oMath xmlns:m="http://schemas.openxmlformats.org/officeDocument/2006/math">
                    <m:r>
                      <a:rPr lang="id-ID" i="1">
                        <a:latin typeface="Cambria Math"/>
                      </a:rPr>
                      <m:t>75 </m:t>
                    </m:r>
                    <m:r>
                      <a:rPr lang="id-ID" i="1">
                        <a:latin typeface="Cambria Math"/>
                      </a:rPr>
                      <m:t>𝑐𝑚</m:t>
                    </m:r>
                  </m:oMath>
                </a14:m>
                <a:r>
                  <a:rPr lang="id-ID" dirty="0"/>
                  <a:t>. Hitunglah koefisien restitusinya dan tinggi pantulan </a:t>
                </a:r>
                <a:r>
                  <a:rPr lang="id-ID" dirty="0" smtClean="0"/>
                  <a:t>kedua!</a:t>
                </a:r>
              </a:p>
              <a:p>
                <a:pPr marL="342900" lvl="0" indent="-342900">
                  <a:buFont typeface="+mj-lt"/>
                  <a:buAutoNum type="arabicPeriod" startAt="4"/>
                </a:pPr>
                <a:r>
                  <a:rPr lang="id-ID" dirty="0" smtClean="0"/>
                  <a:t>Benda </a:t>
                </a:r>
                <a:r>
                  <a:rPr lang="id-ID" dirty="0"/>
                  <a:t>A bermassa 2 kg dan benda B bermassa 4 kg bergerak saling mendekati, di mana kelajuan benda A adalah 10 m/s dan kelajuan benda B adalah 20 m/s. Jika kedua benda bertumbukan lenting sempurna maka hitunglah kelajuan benda A dan benda B setelah tumbukan!</a:t>
                </a:r>
              </a:p>
              <a:p>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1115616" y="980728"/>
                <a:ext cx="6912768" cy="4247317"/>
              </a:xfrm>
              <a:prstGeom prst="rect">
                <a:avLst/>
              </a:prstGeom>
              <a:blipFill rotWithShape="1">
                <a:blip r:embed="rId2"/>
                <a:stretch>
                  <a:fillRect l="-529" t="-717" r="-1058"/>
                </a:stretch>
              </a:blipFill>
            </p:spPr>
            <p:txBody>
              <a:bodyPr/>
              <a:lstStyle/>
              <a:p>
                <a:r>
                  <a:rPr lang="id-ID">
                    <a:noFill/>
                  </a:rPr>
                  <a:t> </a:t>
                </a:r>
              </a:p>
            </p:txBody>
          </p:sp>
        </mc:Fallback>
      </mc:AlternateContent>
    </p:spTree>
    <p:extLst>
      <p:ext uri="{BB962C8B-B14F-4D97-AF65-F5344CB8AC3E}">
        <p14:creationId xmlns:p14="http://schemas.microsoft.com/office/powerpoint/2010/main" val="197785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279" y="550421"/>
            <a:ext cx="712323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Jenis – Jenis Tumbukan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 Box 1027"/>
          <p:cNvSpPr txBox="1">
            <a:spLocks noChangeArrowheads="1"/>
          </p:cNvSpPr>
          <p:nvPr/>
        </p:nvSpPr>
        <p:spPr bwMode="auto">
          <a:xfrm>
            <a:off x="988998" y="1772053"/>
            <a:ext cx="3295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smtClean="0"/>
              <a:t>1. </a:t>
            </a:r>
            <a:r>
              <a:rPr lang="en-US" sz="1800" b="1" dirty="0" err="1" smtClean="0"/>
              <a:t>Tumbukan</a:t>
            </a:r>
            <a:r>
              <a:rPr lang="en-US" sz="1800" b="1" dirty="0" smtClean="0"/>
              <a:t> </a:t>
            </a:r>
            <a:r>
              <a:rPr lang="en-US" sz="1800" b="1" dirty="0" err="1"/>
              <a:t>Lenting</a:t>
            </a:r>
            <a:r>
              <a:rPr lang="en-US" sz="1800" b="1" dirty="0"/>
              <a:t> </a:t>
            </a:r>
            <a:r>
              <a:rPr lang="en-US" sz="1800" b="1" dirty="0" err="1"/>
              <a:t>Sempurna</a:t>
            </a:r>
            <a:endParaRPr lang="en-US" b="1" dirty="0"/>
          </a:p>
        </p:txBody>
      </p:sp>
      <p:grpSp>
        <p:nvGrpSpPr>
          <p:cNvPr id="6" name="Group 1037"/>
          <p:cNvGrpSpPr>
            <a:grpSpLocks/>
          </p:cNvGrpSpPr>
          <p:nvPr/>
        </p:nvGrpSpPr>
        <p:grpSpPr bwMode="auto">
          <a:xfrm>
            <a:off x="4253068" y="1570069"/>
            <a:ext cx="3576638" cy="830263"/>
            <a:chOff x="2295" y="739"/>
            <a:chExt cx="2253" cy="523"/>
          </a:xfrm>
        </p:grpSpPr>
        <p:sp>
          <p:nvSpPr>
            <p:cNvPr id="7" name="Text Box 1028"/>
            <p:cNvSpPr txBox="1">
              <a:spLocks noChangeArrowheads="1"/>
            </p:cNvSpPr>
            <p:nvPr/>
          </p:nvSpPr>
          <p:spPr bwMode="auto">
            <a:xfrm>
              <a:off x="2643" y="739"/>
              <a:ext cx="190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i="1" dirty="0" err="1">
                  <a:solidFill>
                    <a:srgbClr val="FF3300"/>
                  </a:solidFill>
                </a:rPr>
                <a:t>Berlaku</a:t>
              </a:r>
              <a:r>
                <a:rPr lang="en-US" sz="1600" i="1" dirty="0">
                  <a:solidFill>
                    <a:srgbClr val="FF3300"/>
                  </a:solidFill>
                </a:rPr>
                <a:t> </a:t>
              </a:r>
              <a:r>
                <a:rPr lang="en-US" sz="1600" i="1" dirty="0" err="1">
                  <a:solidFill>
                    <a:srgbClr val="FF3300"/>
                  </a:solidFill>
                </a:rPr>
                <a:t>hukum</a:t>
              </a:r>
              <a:r>
                <a:rPr lang="en-US" sz="1600" i="1" dirty="0">
                  <a:solidFill>
                    <a:srgbClr val="FF3300"/>
                  </a:solidFill>
                </a:rPr>
                <a:t> </a:t>
              </a:r>
              <a:r>
                <a:rPr lang="en-US" sz="1600" i="1" dirty="0" err="1">
                  <a:solidFill>
                    <a:srgbClr val="FF3300"/>
                  </a:solidFill>
                </a:rPr>
                <a:t>kekekalan</a:t>
              </a:r>
              <a:r>
                <a:rPr lang="en-US" sz="1600" i="1" dirty="0">
                  <a:solidFill>
                    <a:srgbClr val="FF3300"/>
                  </a:solidFill>
                </a:rPr>
                <a:t> momentum </a:t>
              </a:r>
              <a:br>
                <a:rPr lang="en-US" sz="1600" i="1" dirty="0">
                  <a:solidFill>
                    <a:srgbClr val="FF3300"/>
                  </a:solidFill>
                </a:rPr>
              </a:br>
              <a:r>
                <a:rPr lang="en-US" sz="1600" i="1" dirty="0" err="1">
                  <a:solidFill>
                    <a:srgbClr val="FF3300"/>
                  </a:solidFill>
                </a:rPr>
                <a:t>dan</a:t>
              </a:r>
              <a:r>
                <a:rPr lang="en-US" sz="1600" i="1" dirty="0">
                  <a:solidFill>
                    <a:srgbClr val="FF3300"/>
                  </a:solidFill>
                </a:rPr>
                <a:t> </a:t>
              </a:r>
              <a:r>
                <a:rPr lang="en-US" sz="1600" i="1" dirty="0" err="1">
                  <a:solidFill>
                    <a:srgbClr val="FF3300"/>
                  </a:solidFill>
                </a:rPr>
                <a:t>kekekalan</a:t>
              </a:r>
              <a:r>
                <a:rPr lang="en-US" sz="1600" i="1" dirty="0">
                  <a:solidFill>
                    <a:srgbClr val="FF3300"/>
                  </a:solidFill>
                </a:rPr>
                <a:t> </a:t>
              </a:r>
              <a:r>
                <a:rPr lang="en-US" sz="1600" i="1" dirty="0" err="1">
                  <a:solidFill>
                    <a:srgbClr val="FF3300"/>
                  </a:solidFill>
                </a:rPr>
                <a:t>energi</a:t>
              </a:r>
              <a:endParaRPr lang="en-US" dirty="0"/>
            </a:p>
          </p:txBody>
        </p:sp>
        <p:sp>
          <p:nvSpPr>
            <p:cNvPr id="8" name="Line 1029"/>
            <p:cNvSpPr>
              <a:spLocks noChangeShapeType="1"/>
            </p:cNvSpPr>
            <p:nvPr/>
          </p:nvSpPr>
          <p:spPr bwMode="auto">
            <a:xfrm flipV="1">
              <a:off x="2295" y="933"/>
              <a:ext cx="348" cy="93"/>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9" name="Text Box 1030"/>
          <p:cNvSpPr txBox="1">
            <a:spLocks noChangeArrowheads="1"/>
          </p:cNvSpPr>
          <p:nvPr/>
        </p:nvSpPr>
        <p:spPr bwMode="auto">
          <a:xfrm>
            <a:off x="988998" y="2967104"/>
            <a:ext cx="3199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smtClean="0"/>
              <a:t>2. </a:t>
            </a:r>
            <a:r>
              <a:rPr lang="en-US" sz="1800" b="1" dirty="0" err="1" smtClean="0"/>
              <a:t>Tumbukan</a:t>
            </a:r>
            <a:r>
              <a:rPr lang="en-US" sz="1800" b="1" dirty="0" smtClean="0"/>
              <a:t> </a:t>
            </a:r>
            <a:r>
              <a:rPr lang="en-US" sz="1800" b="1" dirty="0" err="1"/>
              <a:t>Lenting</a:t>
            </a:r>
            <a:r>
              <a:rPr lang="en-US" sz="1800" b="1" dirty="0"/>
              <a:t> </a:t>
            </a:r>
            <a:r>
              <a:rPr lang="en-US" sz="1800" b="1" dirty="0" err="1"/>
              <a:t>Sebagian</a:t>
            </a:r>
            <a:endParaRPr lang="en-US" b="1" dirty="0"/>
          </a:p>
        </p:txBody>
      </p:sp>
      <p:grpSp>
        <p:nvGrpSpPr>
          <p:cNvPr id="10" name="Group 1038"/>
          <p:cNvGrpSpPr>
            <a:grpSpLocks/>
          </p:cNvGrpSpPr>
          <p:nvPr/>
        </p:nvGrpSpPr>
        <p:grpSpPr bwMode="auto">
          <a:xfrm>
            <a:off x="4253068" y="2720275"/>
            <a:ext cx="3577164" cy="832185"/>
            <a:chOff x="2295" y="1356"/>
            <a:chExt cx="2735" cy="348"/>
          </a:xfrm>
        </p:grpSpPr>
        <p:sp>
          <p:nvSpPr>
            <p:cNvPr id="11" name="Text Box 1031"/>
            <p:cNvSpPr txBox="1">
              <a:spLocks noChangeArrowheads="1"/>
            </p:cNvSpPr>
            <p:nvPr/>
          </p:nvSpPr>
          <p:spPr bwMode="auto">
            <a:xfrm>
              <a:off x="2985" y="1356"/>
              <a:ext cx="2045"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i="1" dirty="0" err="1">
                  <a:solidFill>
                    <a:srgbClr val="FF3300"/>
                  </a:solidFill>
                </a:rPr>
                <a:t>Energi</a:t>
              </a:r>
              <a:r>
                <a:rPr lang="en-US" sz="1600" i="1" dirty="0">
                  <a:solidFill>
                    <a:srgbClr val="FF3300"/>
                  </a:solidFill>
                </a:rPr>
                <a:t> </a:t>
              </a:r>
              <a:r>
                <a:rPr lang="en-US" sz="1600" i="1" dirty="0" err="1">
                  <a:solidFill>
                    <a:srgbClr val="FF3300"/>
                  </a:solidFill>
                </a:rPr>
                <a:t>mekanik</a:t>
              </a:r>
              <a:r>
                <a:rPr lang="en-US" sz="1600" i="1" dirty="0">
                  <a:solidFill>
                    <a:srgbClr val="FF3300"/>
                  </a:solidFill>
                </a:rPr>
                <a:t> </a:t>
              </a:r>
              <a:r>
                <a:rPr lang="en-US" sz="1600" i="1" dirty="0" err="1">
                  <a:solidFill>
                    <a:srgbClr val="FF3300"/>
                  </a:solidFill>
                </a:rPr>
                <a:t>berkurang</a:t>
              </a:r>
              <a:endParaRPr lang="en-US" sz="1600" i="1" dirty="0">
                <a:solidFill>
                  <a:srgbClr val="FF3300"/>
                </a:solidFill>
              </a:endParaRPr>
            </a:p>
            <a:p>
              <a:pPr algn="l"/>
              <a:r>
                <a:rPr lang="en-US" sz="1600" i="1" dirty="0">
                  <a:solidFill>
                    <a:srgbClr val="FF3300"/>
                  </a:solidFill>
                </a:rPr>
                <a:t>(</a:t>
              </a:r>
              <a:r>
                <a:rPr lang="en-US" sz="1600" i="1" dirty="0" err="1">
                  <a:solidFill>
                    <a:srgbClr val="FF3300"/>
                  </a:solidFill>
                </a:rPr>
                <a:t>tak</a:t>
              </a:r>
              <a:r>
                <a:rPr lang="en-US" sz="1600" i="1" dirty="0">
                  <a:solidFill>
                    <a:srgbClr val="FF3300"/>
                  </a:solidFill>
                </a:rPr>
                <a:t> </a:t>
              </a:r>
              <a:r>
                <a:rPr lang="en-US" sz="1600" i="1" dirty="0" err="1">
                  <a:solidFill>
                    <a:srgbClr val="FF3300"/>
                  </a:solidFill>
                </a:rPr>
                <a:t>berlaku</a:t>
              </a:r>
              <a:r>
                <a:rPr lang="en-US" sz="1600" i="1" dirty="0">
                  <a:solidFill>
                    <a:srgbClr val="FF3300"/>
                  </a:solidFill>
                </a:rPr>
                <a:t> </a:t>
              </a:r>
              <a:r>
                <a:rPr lang="en-US" sz="1600" i="1" dirty="0" err="1">
                  <a:solidFill>
                    <a:srgbClr val="FF3300"/>
                  </a:solidFill>
                </a:rPr>
                <a:t>hukum</a:t>
              </a:r>
              <a:r>
                <a:rPr lang="en-US" sz="1600" i="1" dirty="0">
                  <a:solidFill>
                    <a:srgbClr val="FF3300"/>
                  </a:solidFill>
                </a:rPr>
                <a:t> </a:t>
              </a:r>
              <a:r>
                <a:rPr lang="en-US" sz="1600" i="1" dirty="0" err="1">
                  <a:solidFill>
                    <a:srgbClr val="FF3300"/>
                  </a:solidFill>
                </a:rPr>
                <a:t>kekekalan</a:t>
              </a:r>
              <a:r>
                <a:rPr lang="en-US" sz="1600" i="1" dirty="0">
                  <a:solidFill>
                    <a:srgbClr val="FF3300"/>
                  </a:solidFill>
                </a:rPr>
                <a:t> </a:t>
              </a:r>
              <a:r>
                <a:rPr lang="en-US" sz="1600" i="1" dirty="0" err="1">
                  <a:solidFill>
                    <a:srgbClr val="FF3300"/>
                  </a:solidFill>
                </a:rPr>
                <a:t>energi</a:t>
              </a:r>
              <a:r>
                <a:rPr lang="en-US" sz="1600" i="1" dirty="0">
                  <a:solidFill>
                    <a:srgbClr val="FF3300"/>
                  </a:solidFill>
                </a:rPr>
                <a:t> </a:t>
              </a:r>
              <a:r>
                <a:rPr lang="en-US" sz="1600" i="1" dirty="0" err="1">
                  <a:solidFill>
                    <a:srgbClr val="FF3300"/>
                  </a:solidFill>
                </a:rPr>
                <a:t>mekanik</a:t>
              </a:r>
              <a:r>
                <a:rPr lang="en-US" sz="1600" i="1" dirty="0">
                  <a:solidFill>
                    <a:srgbClr val="FF3300"/>
                  </a:solidFill>
                </a:rPr>
                <a:t>)</a:t>
              </a:r>
              <a:endParaRPr lang="en-US" dirty="0"/>
            </a:p>
          </p:txBody>
        </p:sp>
        <p:sp>
          <p:nvSpPr>
            <p:cNvPr id="12" name="Line 1032"/>
            <p:cNvSpPr>
              <a:spLocks noChangeShapeType="1"/>
            </p:cNvSpPr>
            <p:nvPr/>
          </p:nvSpPr>
          <p:spPr bwMode="auto">
            <a:xfrm>
              <a:off x="2295" y="1544"/>
              <a:ext cx="634" cy="0"/>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3" name="Text Box 1033"/>
          <p:cNvSpPr txBox="1">
            <a:spLocks noChangeArrowheads="1"/>
          </p:cNvSpPr>
          <p:nvPr/>
        </p:nvSpPr>
        <p:spPr bwMode="auto">
          <a:xfrm>
            <a:off x="988998" y="3954921"/>
            <a:ext cx="3846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smtClean="0"/>
              <a:t>3. </a:t>
            </a:r>
            <a:r>
              <a:rPr lang="en-US" sz="1800" b="1" dirty="0" err="1" smtClean="0"/>
              <a:t>Tumbukan</a:t>
            </a:r>
            <a:r>
              <a:rPr lang="en-US" sz="1800" b="1" dirty="0" smtClean="0"/>
              <a:t> </a:t>
            </a:r>
            <a:r>
              <a:rPr lang="en-US" sz="1800" b="1" dirty="0" err="1"/>
              <a:t>Tak</a:t>
            </a:r>
            <a:r>
              <a:rPr lang="en-US" sz="1800" b="1" dirty="0"/>
              <a:t> </a:t>
            </a:r>
            <a:r>
              <a:rPr lang="en-US" sz="1800" b="1" dirty="0" err="1"/>
              <a:t>Lenting</a:t>
            </a:r>
            <a:r>
              <a:rPr lang="en-US" sz="1800" b="1" dirty="0"/>
              <a:t> </a:t>
            </a:r>
            <a:r>
              <a:rPr lang="en-US" sz="1800" b="1" dirty="0" err="1"/>
              <a:t>sama</a:t>
            </a:r>
            <a:r>
              <a:rPr lang="en-US" sz="1800" b="1" dirty="0"/>
              <a:t> </a:t>
            </a:r>
            <a:r>
              <a:rPr lang="en-US" sz="1800" b="1" dirty="0" err="1"/>
              <a:t>sekali</a:t>
            </a:r>
            <a:endParaRPr lang="en-US" b="1" dirty="0"/>
          </a:p>
        </p:txBody>
      </p:sp>
      <p:grpSp>
        <p:nvGrpSpPr>
          <p:cNvPr id="14" name="Group 1039"/>
          <p:cNvGrpSpPr>
            <a:grpSpLocks/>
          </p:cNvGrpSpPr>
          <p:nvPr/>
        </p:nvGrpSpPr>
        <p:grpSpPr bwMode="auto">
          <a:xfrm>
            <a:off x="4805422" y="3903101"/>
            <a:ext cx="3600451" cy="584201"/>
            <a:chOff x="2582" y="1788"/>
            <a:chExt cx="2268" cy="368"/>
          </a:xfrm>
        </p:grpSpPr>
        <p:sp>
          <p:nvSpPr>
            <p:cNvPr id="15" name="Text Box 1035"/>
            <p:cNvSpPr txBox="1">
              <a:spLocks noChangeArrowheads="1"/>
            </p:cNvSpPr>
            <p:nvPr/>
          </p:nvSpPr>
          <p:spPr bwMode="auto">
            <a:xfrm>
              <a:off x="3081" y="1788"/>
              <a:ext cx="176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i="1" dirty="0" err="1">
                  <a:solidFill>
                    <a:srgbClr val="FF3300"/>
                  </a:solidFill>
                </a:rPr>
                <a:t>Setelah</a:t>
              </a:r>
              <a:r>
                <a:rPr lang="en-US" sz="1600" i="1" dirty="0">
                  <a:solidFill>
                    <a:srgbClr val="FF3300"/>
                  </a:solidFill>
                </a:rPr>
                <a:t> </a:t>
              </a:r>
              <a:r>
                <a:rPr lang="en-US" sz="1600" i="1" dirty="0" err="1">
                  <a:solidFill>
                    <a:srgbClr val="FF3300"/>
                  </a:solidFill>
                </a:rPr>
                <a:t>tumbukan</a:t>
              </a:r>
              <a:r>
                <a:rPr lang="en-US" sz="1600" i="1" dirty="0">
                  <a:solidFill>
                    <a:srgbClr val="FF3300"/>
                  </a:solidFill>
                </a:rPr>
                <a:t> </a:t>
              </a:r>
              <a:r>
                <a:rPr lang="en-US" sz="1600" i="1" dirty="0" err="1">
                  <a:solidFill>
                    <a:srgbClr val="FF3300"/>
                  </a:solidFill>
                </a:rPr>
                <a:t>kedua</a:t>
              </a:r>
              <a:r>
                <a:rPr lang="en-US" sz="1600" i="1" dirty="0">
                  <a:solidFill>
                    <a:srgbClr val="FF3300"/>
                  </a:solidFill>
                </a:rPr>
                <a:t> </a:t>
              </a:r>
              <a:r>
                <a:rPr lang="en-US" sz="1600" i="1" dirty="0" err="1">
                  <a:solidFill>
                    <a:srgbClr val="FF3300"/>
                  </a:solidFill>
                </a:rPr>
                <a:t>partikel</a:t>
              </a:r>
              <a:r>
                <a:rPr lang="en-US" sz="1600" i="1" dirty="0">
                  <a:solidFill>
                    <a:srgbClr val="FF3300"/>
                  </a:solidFill>
                </a:rPr>
                <a:t> </a:t>
              </a:r>
              <a:r>
                <a:rPr lang="en-US" sz="1600" i="1" dirty="0" err="1">
                  <a:solidFill>
                    <a:srgbClr val="FF3300"/>
                  </a:solidFill>
                </a:rPr>
                <a:t>menyatu</a:t>
              </a:r>
              <a:endParaRPr lang="en-US" dirty="0"/>
            </a:p>
          </p:txBody>
        </p:sp>
        <p:sp>
          <p:nvSpPr>
            <p:cNvPr id="16" name="Line 1036"/>
            <p:cNvSpPr>
              <a:spLocks noChangeShapeType="1"/>
            </p:cNvSpPr>
            <p:nvPr/>
          </p:nvSpPr>
          <p:spPr bwMode="auto">
            <a:xfrm>
              <a:off x="2582" y="1930"/>
              <a:ext cx="392" cy="0"/>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mc:AlternateContent xmlns:mc="http://schemas.openxmlformats.org/markup-compatibility/2006" xmlns:a14="http://schemas.microsoft.com/office/drawing/2010/main">
        <mc:Choice Requires="a14">
          <p:sp>
            <p:nvSpPr>
              <p:cNvPr id="17" name="Rectangle 16"/>
              <p:cNvSpPr/>
              <p:nvPr/>
            </p:nvSpPr>
            <p:spPr>
              <a:xfrm>
                <a:off x="899541" y="4726885"/>
                <a:ext cx="7416875"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d-ID" dirty="0"/>
                  <a:t>Untuk membedakan masing – masing tumbukan perlu didefinisikan sebuah koefisien </a:t>
                </a:r>
                <a:r>
                  <a:rPr lang="id-ID" dirty="0" smtClean="0"/>
                  <a:t>restitusi</a:t>
                </a:r>
                <a:r>
                  <a:rPr lang="id-ID" dirty="0"/>
                  <a:t> </a:t>
                </a:r>
                <a:r>
                  <a:rPr lang="id-ID" dirty="0" smtClean="0"/>
                  <a:t>(e). </a:t>
                </a:r>
                <a:r>
                  <a:rPr lang="id-ID" dirty="0"/>
                  <a:t>Nilai koefisien restitusi ini pada interval 0 sampai dengan 1. </a:t>
                </a:r>
                <a:r>
                  <a:rPr lang="id-ID" b="1" dirty="0"/>
                  <a:t>Jika </a:t>
                </a:r>
                <a14:m>
                  <m:oMath xmlns:m="http://schemas.openxmlformats.org/officeDocument/2006/math">
                    <m:r>
                      <a:rPr lang="id-ID" b="1" i="1">
                        <a:latin typeface="Cambria Math"/>
                      </a:rPr>
                      <m:t>𝒆</m:t>
                    </m:r>
                    <m:r>
                      <a:rPr lang="id-ID" b="1" i="1">
                        <a:latin typeface="Cambria Math"/>
                      </a:rPr>
                      <m:t>=</m:t>
                    </m:r>
                    <m:r>
                      <a:rPr lang="id-ID" b="1" i="1">
                        <a:latin typeface="Cambria Math"/>
                      </a:rPr>
                      <m:t>𝟎</m:t>
                    </m:r>
                  </m:oMath>
                </a14:m>
                <a:r>
                  <a:rPr lang="id-ID" b="1" dirty="0"/>
                  <a:t> disebut tumbukan tak lenting, </a:t>
                </a:r>
                <a14:m>
                  <m:oMath xmlns:m="http://schemas.openxmlformats.org/officeDocument/2006/math">
                    <m:r>
                      <a:rPr lang="id-ID" b="1" i="1">
                        <a:latin typeface="Cambria Math"/>
                      </a:rPr>
                      <m:t>𝒆</m:t>
                    </m:r>
                    <m:r>
                      <a:rPr lang="id-ID" b="1" i="1">
                        <a:latin typeface="Cambria Math"/>
                      </a:rPr>
                      <m:t>=</m:t>
                    </m:r>
                    <m:r>
                      <a:rPr lang="id-ID" b="1" i="1">
                        <a:latin typeface="Cambria Math"/>
                      </a:rPr>
                      <m:t>𝟏</m:t>
                    </m:r>
                  </m:oMath>
                </a14:m>
                <a:r>
                  <a:rPr lang="id-ID" b="1" dirty="0"/>
                  <a:t> disebut tumbukan lenting sempurna, dan </a:t>
                </a:r>
                <a14:m>
                  <m:oMath xmlns:m="http://schemas.openxmlformats.org/officeDocument/2006/math">
                    <m:r>
                      <a:rPr lang="id-ID" b="1" i="1">
                        <a:latin typeface="Cambria Math"/>
                      </a:rPr>
                      <m:t>𝟎</m:t>
                    </m:r>
                    <m:r>
                      <a:rPr lang="id-ID" b="1" i="1">
                        <a:latin typeface="Cambria Math"/>
                      </a:rPr>
                      <m:t>&lt;</m:t>
                    </m:r>
                    <m:r>
                      <a:rPr lang="id-ID" b="1" i="1">
                        <a:latin typeface="Cambria Math"/>
                      </a:rPr>
                      <m:t>𝒆</m:t>
                    </m:r>
                    <m:r>
                      <a:rPr lang="id-ID" b="1" i="1">
                        <a:latin typeface="Cambria Math"/>
                      </a:rPr>
                      <m:t>&lt;</m:t>
                    </m:r>
                    <m:r>
                      <a:rPr lang="id-ID" b="1" i="1">
                        <a:latin typeface="Cambria Math"/>
                      </a:rPr>
                      <m:t>𝟏</m:t>
                    </m:r>
                  </m:oMath>
                </a14:m>
                <a:r>
                  <a:rPr lang="id-ID" b="1" dirty="0"/>
                  <a:t> adalah lenting sebagian</a:t>
                </a:r>
                <a:r>
                  <a:rPr lang="id-ID" dirty="0"/>
                  <a:t>. </a:t>
                </a:r>
              </a:p>
              <a:p>
                <a:r>
                  <a:rPr lang="id-ID" dirty="0"/>
                  <a:t> </a:t>
                </a:r>
              </a:p>
            </p:txBody>
          </p:sp>
        </mc:Choice>
        <mc:Fallback xmlns="">
          <p:sp>
            <p:nvSpPr>
              <p:cNvPr id="17" name="Rectangle 16"/>
              <p:cNvSpPr>
                <a:spLocks noRot="1" noChangeAspect="1" noMove="1" noResize="1" noEditPoints="1" noAdjustHandles="1" noChangeArrowheads="1" noChangeShapeType="1" noTextEdit="1"/>
              </p:cNvSpPr>
              <p:nvPr/>
            </p:nvSpPr>
            <p:spPr>
              <a:xfrm>
                <a:off x="899541" y="4726885"/>
                <a:ext cx="7416875" cy="1477328"/>
              </a:xfrm>
              <a:prstGeom prst="rect">
                <a:avLst/>
              </a:prstGeom>
              <a:blipFill rotWithShape="1">
                <a:blip r:embed="rId2"/>
                <a:stretch>
                  <a:fillRect l="-657" t="-1633"/>
                </a:stretch>
              </a:blipFill>
            </p:spPr>
            <p:txBody>
              <a:bodyPr/>
              <a:lstStyle/>
              <a:p>
                <a:r>
                  <a:rPr lang="id-ID">
                    <a:noFill/>
                  </a:rPr>
                  <a:t> </a:t>
                </a:r>
              </a:p>
            </p:txBody>
          </p:sp>
        </mc:Fallback>
      </mc:AlternateContent>
    </p:spTree>
    <p:extLst>
      <p:ext uri="{BB962C8B-B14F-4D97-AF65-F5344CB8AC3E}">
        <p14:creationId xmlns:p14="http://schemas.microsoft.com/office/powerpoint/2010/main" val="13840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653441" cy="1202485"/>
          </a:xfrm>
        </p:spPr>
        <p:txBody>
          <a:bodyPr>
            <a:normAutofit fontScale="90000"/>
          </a:bodyPr>
          <a:lstStyle/>
          <a:p>
            <a:r>
              <a:rPr lang="id-ID" dirty="0" smtClean="0"/>
              <a:t>1. Tumbukan Lenting Sempurna</a:t>
            </a:r>
            <a:endParaRPr lang="id-ID" dirty="0"/>
          </a:p>
        </p:txBody>
      </p:sp>
      <mc:AlternateContent xmlns:mc="http://schemas.openxmlformats.org/markup-compatibility/2006" xmlns:a14="http://schemas.microsoft.com/office/drawing/2010/main">
        <mc:Choice Requires="a14">
          <p:sp>
            <p:nvSpPr>
              <p:cNvPr id="26" name="TextBox 25"/>
              <p:cNvSpPr txBox="1"/>
              <p:nvPr/>
            </p:nvSpPr>
            <p:spPr>
              <a:xfrm>
                <a:off x="1498726" y="2852936"/>
                <a:ext cx="6320721" cy="679545"/>
              </a:xfrm>
              <a:prstGeom prst="rect">
                <a:avLst/>
              </a:prstGeom>
              <a:noFill/>
            </p:spPr>
            <p:txBody>
              <a:bodyPr wrap="square" rtlCol="0">
                <a:spAutoFit/>
              </a:bodyPr>
              <a:lstStyle/>
              <a:p>
                <a:pPr algn="ct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1</m:t>
                        </m:r>
                      </m:sub>
                    </m:sSub>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
                      <m:sSubPr>
                        <m:ctrlPr>
                          <a:rPr lang="id-ID" i="1">
                            <a:latin typeface="Cambria Math"/>
                          </a:rPr>
                        </m:ctrlPr>
                      </m:sSubPr>
                      <m:e>
                        <m:r>
                          <a:rPr lang="id-ID" i="1">
                            <a:latin typeface="Cambria Math"/>
                          </a:rPr>
                          <m:t>𝑣</m:t>
                        </m:r>
                      </m:e>
                      <m:sub>
                        <m:r>
                          <a:rPr lang="id-ID" i="1">
                            <a:latin typeface="Cambria Math"/>
                          </a:rPr>
                          <m:t>2</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1</m:t>
                        </m:r>
                      </m:sub>
                    </m:sSub>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pPr algn="ctr"/>
                <a:endParaRPr lang="id-ID" dirty="0"/>
              </a:p>
            </p:txBody>
          </p:sp>
        </mc:Choice>
        <mc:Fallback xmlns="">
          <p:sp>
            <p:nvSpPr>
              <p:cNvPr id="26" name="TextBox 25"/>
              <p:cNvSpPr txBox="1">
                <a:spLocks noRot="1" noChangeAspect="1" noMove="1" noResize="1" noEditPoints="1" noAdjustHandles="1" noChangeArrowheads="1" noChangeShapeType="1" noTextEdit="1"/>
              </p:cNvSpPr>
              <p:nvPr/>
            </p:nvSpPr>
            <p:spPr>
              <a:xfrm>
                <a:off x="1498726" y="2852936"/>
                <a:ext cx="6320721" cy="679545"/>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456516" y="3321942"/>
                <a:ext cx="6350442" cy="421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id-ID" i="1">
                              <a:latin typeface="Cambria Math"/>
                            </a:rPr>
                          </m:ctrlPr>
                        </m:dPr>
                        <m:e>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a:rPr>
                              </m:ctrlPr>
                            </m:sSubPr>
                            <m:e>
                              <m:r>
                                <a:rPr lang="id-ID" i="1">
                                  <a:latin typeface="Cambria Math"/>
                                </a:rPr>
                                <m:t>𝑣</m:t>
                              </m:r>
                            </m:e>
                            <m:sub>
                              <m:r>
                                <a:rPr lang="id-ID" i="1">
                                  <a:latin typeface="Cambria Math"/>
                                </a:rPr>
                                <m:t>2</m:t>
                              </m:r>
                            </m:sub>
                          </m:sSub>
                        </m:e>
                      </m:d>
                      <m:r>
                        <a:rPr lang="id-ID" i="1">
                          <a:latin typeface="Cambria Math"/>
                        </a:rPr>
                        <m:t>=</m:t>
                      </m:r>
                      <m:d>
                        <m:dPr>
                          <m:ctrlPr>
                            <a:rPr lang="id-ID" i="1">
                              <a:latin typeface="Cambria Math"/>
                            </a:rPr>
                          </m:ctrlPr>
                        </m:dPr>
                        <m:e>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e>
                      </m:d>
                    </m:oMath>
                  </m:oMathPara>
                </a14:m>
                <a:endParaRPr lang="id-ID" dirty="0"/>
              </a:p>
            </p:txBody>
          </p:sp>
        </mc:Choice>
        <mc:Fallback xmlns="">
          <p:sp>
            <p:nvSpPr>
              <p:cNvPr id="31" name="TextBox 30"/>
              <p:cNvSpPr txBox="1">
                <a:spLocks noRot="1" noChangeAspect="1" noMove="1" noResize="1" noEditPoints="1" noAdjustHandles="1" noChangeArrowheads="1" noChangeShapeType="1" noTextEdit="1"/>
              </p:cNvSpPr>
              <p:nvPr/>
            </p:nvSpPr>
            <p:spPr>
              <a:xfrm>
                <a:off x="1456516" y="3321942"/>
                <a:ext cx="6350442" cy="421077"/>
              </a:xfrm>
              <a:prstGeom prst="rect">
                <a:avLst/>
              </a:prstGeom>
              <a:blipFill rotWithShape="1">
                <a:blip r:embed="rId3"/>
                <a:stretch>
                  <a:fillRect/>
                </a:stretch>
              </a:blipFill>
            </p:spPr>
            <p:txBody>
              <a:bodyPr/>
              <a:lstStyle/>
              <a:p>
                <a:r>
                  <a:rPr lang="id-ID">
                    <a:noFill/>
                  </a:rPr>
                  <a:t> </a:t>
                </a:r>
              </a:p>
            </p:txBody>
          </p:sp>
        </mc:Fallback>
      </mc:AlternateContent>
      <p:sp>
        <p:nvSpPr>
          <p:cNvPr id="32" name="TextBox 31"/>
          <p:cNvSpPr txBox="1"/>
          <p:nvPr/>
        </p:nvSpPr>
        <p:spPr>
          <a:xfrm>
            <a:off x="971600" y="1398551"/>
            <a:ext cx="7175083" cy="1200329"/>
          </a:xfrm>
          <a:prstGeom prst="rect">
            <a:avLst/>
          </a:prstGeom>
          <a:noFill/>
        </p:spPr>
        <p:txBody>
          <a:bodyPr wrap="square" rtlCol="0">
            <a:spAutoFit/>
          </a:bodyPr>
          <a:lstStyle/>
          <a:p>
            <a:pPr algn="just"/>
            <a:r>
              <a:rPr lang="id-ID" dirty="0" smtClean="0"/>
              <a:t>Bunyi </a:t>
            </a:r>
            <a:r>
              <a:rPr lang="id-ID" dirty="0"/>
              <a:t>hukum Tumbukan lenting sempurna </a:t>
            </a:r>
            <a:r>
              <a:rPr lang="id-ID" dirty="0" smtClean="0"/>
              <a:t> </a:t>
            </a:r>
            <a:r>
              <a:rPr lang="id-ID" dirty="0"/>
              <a:t>“</a:t>
            </a:r>
            <a:r>
              <a:rPr lang="id-ID" b="1" dirty="0"/>
              <a:t>untuk tumbukan lenting sempurna, kecepatan relatif sesaat sesudah tumbukan sama dengan minus kecepatan relatif sesaat sebelum tumbukan</a:t>
            </a:r>
            <a:r>
              <a:rPr lang="id-ID" dirty="0" smtClean="0"/>
              <a:t>”. Rumus </a:t>
            </a:r>
            <a:r>
              <a:rPr lang="id-ID" dirty="0"/>
              <a:t>umum dari Tumbukan lenting sempurna adalah sebagai berikut:</a:t>
            </a:r>
          </a:p>
        </p:txBody>
      </p:sp>
      <p:sp>
        <p:nvSpPr>
          <p:cNvPr id="33" name="TextBox 32"/>
          <p:cNvSpPr txBox="1"/>
          <p:nvPr/>
        </p:nvSpPr>
        <p:spPr>
          <a:xfrm>
            <a:off x="1196341" y="5229200"/>
            <a:ext cx="662310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smtClean="0"/>
              <a:t>Koefisien restitusi (e) untuk lenting sempurna bernilai 1</a:t>
            </a:r>
            <a:endParaRPr lang="id-ID" dirty="0"/>
          </a:p>
        </p:txBody>
      </p:sp>
      <p:sp>
        <p:nvSpPr>
          <p:cNvPr id="37" name="TextBox 36"/>
          <p:cNvSpPr txBox="1"/>
          <p:nvPr/>
        </p:nvSpPr>
        <p:spPr>
          <a:xfrm>
            <a:off x="1189205" y="4052971"/>
            <a:ext cx="6957477" cy="923330"/>
          </a:xfrm>
          <a:prstGeom prst="rect">
            <a:avLst/>
          </a:prstGeom>
          <a:noFill/>
        </p:spPr>
        <p:txBody>
          <a:bodyPr wrap="square" rtlCol="0">
            <a:spAutoFit/>
          </a:bodyPr>
          <a:lstStyle/>
          <a:p>
            <a:pPr algn="just"/>
            <a:r>
              <a:rPr lang="id-ID" dirty="0"/>
              <a:t>Pada tumbukan lenting sempurna juga berlaku hukum kekekalan energi kinetik (energi mekanik dan energi potensial sistem tetap), yaitu jumlah energi kinetik sistem sebelum dan sesudah tumbukan.</a:t>
            </a:r>
          </a:p>
        </p:txBody>
      </p:sp>
    </p:spTree>
    <p:extLst>
      <p:ext uri="{BB962C8B-B14F-4D97-AF65-F5344CB8AC3E}">
        <p14:creationId xmlns:p14="http://schemas.microsoft.com/office/powerpoint/2010/main" val="551138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38251" y="534987"/>
            <a:ext cx="7772400" cy="547688"/>
          </a:xfrm>
        </p:spPr>
        <p:txBody>
          <a:bodyPr/>
          <a:lstStyle/>
          <a:p>
            <a:pPr algn="l"/>
            <a:r>
              <a:rPr lang="en-US" sz="1800" b="1" i="1" dirty="0" err="1"/>
              <a:t>Untuk</a:t>
            </a:r>
            <a:r>
              <a:rPr lang="en-US" sz="1800" b="1" i="1" dirty="0"/>
              <a:t> </a:t>
            </a:r>
            <a:r>
              <a:rPr lang="en-US" sz="1800" b="1" i="1" dirty="0" err="1"/>
              <a:t>tumbukan</a:t>
            </a:r>
            <a:r>
              <a:rPr lang="en-US" sz="1800" b="1" i="1" dirty="0"/>
              <a:t> </a:t>
            </a:r>
            <a:r>
              <a:rPr lang="en-US" sz="1800" b="1" i="1" dirty="0" err="1"/>
              <a:t>lenting</a:t>
            </a:r>
            <a:r>
              <a:rPr lang="en-US" sz="1800" b="1" i="1" dirty="0"/>
              <a:t> </a:t>
            </a:r>
            <a:r>
              <a:rPr lang="en-US" sz="1800" b="1" i="1" dirty="0" err="1"/>
              <a:t>sempurna</a:t>
            </a:r>
            <a:r>
              <a:rPr lang="en-US" sz="1800" b="1" i="1" dirty="0"/>
              <a:t> </a:t>
            </a:r>
            <a:r>
              <a:rPr lang="en-US" sz="1800" b="1" i="1" dirty="0" err="1"/>
              <a:t>dalam</a:t>
            </a:r>
            <a:r>
              <a:rPr lang="en-US" sz="1800" b="1" i="1" dirty="0"/>
              <a:t> </a:t>
            </a:r>
            <a:r>
              <a:rPr lang="en-US" sz="1800" b="1" i="1" dirty="0" err="1"/>
              <a:t>satu</a:t>
            </a:r>
            <a:r>
              <a:rPr lang="en-US" sz="1800" b="1" i="1" dirty="0"/>
              <a:t> </a:t>
            </a:r>
            <a:r>
              <a:rPr lang="en-US" sz="1800" b="1" i="1" dirty="0" err="1"/>
              <a:t>dimensi</a:t>
            </a:r>
            <a:endParaRPr lang="en-US" dirty="0"/>
          </a:p>
        </p:txBody>
      </p:sp>
      <p:grpSp>
        <p:nvGrpSpPr>
          <p:cNvPr id="28675" name="Group 3"/>
          <p:cNvGrpSpPr>
            <a:grpSpLocks/>
          </p:cNvGrpSpPr>
          <p:nvPr/>
        </p:nvGrpSpPr>
        <p:grpSpPr bwMode="auto">
          <a:xfrm>
            <a:off x="806451" y="1268412"/>
            <a:ext cx="3024188" cy="1428749"/>
            <a:chOff x="511" y="1974"/>
            <a:chExt cx="1905" cy="900"/>
          </a:xfrm>
        </p:grpSpPr>
        <p:sp>
          <p:nvSpPr>
            <p:cNvPr id="28676" name="Oval 4"/>
            <p:cNvSpPr>
              <a:spLocks noChangeArrowheads="1"/>
            </p:cNvSpPr>
            <p:nvPr/>
          </p:nvSpPr>
          <p:spPr bwMode="auto">
            <a:xfrm>
              <a:off x="1968" y="2472"/>
              <a:ext cx="159" cy="167"/>
            </a:xfrm>
            <a:prstGeom prst="ellipse">
              <a:avLst/>
            </a:prstGeom>
            <a:gradFill rotWithShape="0">
              <a:gsLst>
                <a:gs pos="0">
                  <a:srgbClr val="33CCCC"/>
                </a:gs>
                <a:gs pos="100000">
                  <a:srgbClr val="33CCCC">
                    <a:gamma/>
                    <a:shade val="86275"/>
                    <a:invGamma/>
                  </a:srgbClr>
                </a:gs>
              </a:gsLst>
              <a:path path="shape">
                <a:fillToRect l="50000" t="50000" r="50000" b="50000"/>
              </a:path>
            </a:gradFill>
            <a:ln w="31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77" name="Oval 5"/>
            <p:cNvSpPr>
              <a:spLocks noChangeArrowheads="1"/>
            </p:cNvSpPr>
            <p:nvPr/>
          </p:nvSpPr>
          <p:spPr bwMode="auto">
            <a:xfrm>
              <a:off x="511" y="2405"/>
              <a:ext cx="284" cy="269"/>
            </a:xfrm>
            <a:prstGeom prst="ellipse">
              <a:avLst/>
            </a:prstGeom>
            <a:gradFill rotWithShape="0">
              <a:gsLst>
                <a:gs pos="0">
                  <a:srgbClr val="FFCC99"/>
                </a:gs>
                <a:gs pos="100000">
                  <a:srgbClr val="FFCC99">
                    <a:gamma/>
                    <a:shade val="86275"/>
                    <a:invGamma/>
                  </a:srgbClr>
                </a:gs>
              </a:gsLst>
              <a:path path="shape">
                <a:fillToRect l="50000" t="50000" r="50000" b="50000"/>
              </a:path>
            </a:gra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78" name="Line 6"/>
            <p:cNvSpPr>
              <a:spLocks noChangeShapeType="1"/>
            </p:cNvSpPr>
            <p:nvPr/>
          </p:nvSpPr>
          <p:spPr bwMode="auto">
            <a:xfrm flipH="1">
              <a:off x="1589" y="2546"/>
              <a:ext cx="371"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79" name="Line 7"/>
            <p:cNvSpPr>
              <a:spLocks noChangeShapeType="1"/>
            </p:cNvSpPr>
            <p:nvPr/>
          </p:nvSpPr>
          <p:spPr bwMode="auto">
            <a:xfrm flipH="1">
              <a:off x="797" y="2537"/>
              <a:ext cx="371" cy="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80" name="Text Box 8"/>
            <p:cNvSpPr txBox="1">
              <a:spLocks noChangeArrowheads="1"/>
            </p:cNvSpPr>
            <p:nvPr/>
          </p:nvSpPr>
          <p:spPr bwMode="auto">
            <a:xfrm>
              <a:off x="1494" y="2228"/>
              <a:ext cx="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b="1" dirty="0" smtClean="0"/>
                <a:t>v</a:t>
              </a:r>
              <a:r>
                <a:rPr lang="en-US" sz="2400" baseline="-25000" dirty="0" smtClean="0"/>
                <a:t>1</a:t>
              </a:r>
              <a:endParaRPr lang="en-US" sz="2400" baseline="-25000" dirty="0"/>
            </a:p>
          </p:txBody>
        </p:sp>
        <p:sp>
          <p:nvSpPr>
            <p:cNvPr id="28681" name="Text Box 9"/>
            <p:cNvSpPr txBox="1">
              <a:spLocks noChangeArrowheads="1"/>
            </p:cNvSpPr>
            <p:nvPr/>
          </p:nvSpPr>
          <p:spPr bwMode="auto">
            <a:xfrm>
              <a:off x="913" y="2228"/>
              <a:ext cx="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b="1" dirty="0" smtClean="0"/>
                <a:t>v</a:t>
              </a:r>
              <a:r>
                <a:rPr lang="id-ID" sz="2400" baseline="-25000" dirty="0"/>
                <a:t>2</a:t>
              </a:r>
              <a:endParaRPr lang="en-US" sz="2400" baseline="-25000" dirty="0"/>
            </a:p>
          </p:txBody>
        </p:sp>
        <p:sp>
          <p:nvSpPr>
            <p:cNvPr id="28682" name="Text Box 10"/>
            <p:cNvSpPr txBox="1">
              <a:spLocks noChangeArrowheads="1"/>
            </p:cNvSpPr>
            <p:nvPr/>
          </p:nvSpPr>
          <p:spPr bwMode="auto">
            <a:xfrm>
              <a:off x="1829" y="2569"/>
              <a:ext cx="3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t>m</a:t>
              </a:r>
              <a:r>
                <a:rPr lang="en-US" sz="2400" baseline="-25000"/>
                <a:t>1</a:t>
              </a:r>
              <a:endParaRPr lang="en-US" sz="2400"/>
            </a:p>
          </p:txBody>
        </p:sp>
        <p:sp>
          <p:nvSpPr>
            <p:cNvPr id="28683" name="Text Box 11"/>
            <p:cNvSpPr txBox="1">
              <a:spLocks noChangeArrowheads="1"/>
            </p:cNvSpPr>
            <p:nvPr/>
          </p:nvSpPr>
          <p:spPr bwMode="auto">
            <a:xfrm>
              <a:off x="702" y="2583"/>
              <a:ext cx="3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dirty="0" smtClean="0"/>
                <a:t>m</a:t>
              </a:r>
              <a:r>
                <a:rPr lang="en-US" sz="2400" baseline="-25000" dirty="0" smtClean="0"/>
                <a:t>2</a:t>
              </a:r>
              <a:endParaRPr lang="en-US" sz="2400" dirty="0"/>
            </a:p>
          </p:txBody>
        </p:sp>
        <p:sp>
          <p:nvSpPr>
            <p:cNvPr id="28684" name="Text Box 12"/>
            <p:cNvSpPr txBox="1">
              <a:spLocks noChangeArrowheads="1"/>
            </p:cNvSpPr>
            <p:nvPr/>
          </p:nvSpPr>
          <p:spPr bwMode="auto">
            <a:xfrm>
              <a:off x="692" y="1974"/>
              <a:ext cx="17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dirty="0" err="1">
                  <a:solidFill>
                    <a:srgbClr val="006600"/>
                  </a:solidFill>
                </a:rPr>
                <a:t>Sebelum</a:t>
              </a:r>
              <a:r>
                <a:rPr lang="en-US" sz="2400" i="1" dirty="0">
                  <a:solidFill>
                    <a:srgbClr val="006600"/>
                  </a:solidFill>
                </a:rPr>
                <a:t> </a:t>
              </a:r>
              <a:r>
                <a:rPr lang="en-US" sz="2400" i="1" dirty="0" err="1">
                  <a:solidFill>
                    <a:srgbClr val="006600"/>
                  </a:solidFill>
                </a:rPr>
                <a:t>tumbukan</a:t>
              </a:r>
              <a:endParaRPr lang="en-US" sz="2400" dirty="0"/>
            </a:p>
          </p:txBody>
        </p:sp>
      </p:grpSp>
      <p:grpSp>
        <p:nvGrpSpPr>
          <p:cNvPr id="28695" name="Group 23"/>
          <p:cNvGrpSpPr>
            <a:grpSpLocks/>
          </p:cNvGrpSpPr>
          <p:nvPr/>
        </p:nvGrpSpPr>
        <p:grpSpPr bwMode="auto">
          <a:xfrm>
            <a:off x="4643439" y="1340768"/>
            <a:ext cx="3433763" cy="1239838"/>
            <a:chOff x="2785" y="682"/>
            <a:chExt cx="2163" cy="781"/>
          </a:xfrm>
        </p:grpSpPr>
        <p:sp>
          <p:nvSpPr>
            <p:cNvPr id="28686" name="Oval 14"/>
            <p:cNvSpPr>
              <a:spLocks noChangeArrowheads="1"/>
            </p:cNvSpPr>
            <p:nvPr/>
          </p:nvSpPr>
          <p:spPr bwMode="auto">
            <a:xfrm>
              <a:off x="3861" y="1021"/>
              <a:ext cx="159" cy="167"/>
            </a:xfrm>
            <a:prstGeom prst="ellipse">
              <a:avLst/>
            </a:prstGeom>
            <a:gradFill rotWithShape="0">
              <a:gsLst>
                <a:gs pos="0">
                  <a:srgbClr val="33CCCC"/>
                </a:gs>
                <a:gs pos="100000">
                  <a:srgbClr val="33CCCC">
                    <a:gamma/>
                    <a:shade val="86275"/>
                    <a:invGamma/>
                  </a:srgbClr>
                </a:gs>
              </a:gsLst>
              <a:path path="shape">
                <a:fillToRect l="50000" t="50000" r="50000" b="50000"/>
              </a:path>
            </a:gradFill>
            <a:ln w="31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87" name="Oval 15"/>
            <p:cNvSpPr>
              <a:spLocks noChangeArrowheads="1"/>
            </p:cNvSpPr>
            <p:nvPr/>
          </p:nvSpPr>
          <p:spPr bwMode="auto">
            <a:xfrm>
              <a:off x="3279" y="964"/>
              <a:ext cx="284" cy="269"/>
            </a:xfrm>
            <a:prstGeom prst="ellipse">
              <a:avLst/>
            </a:prstGeom>
            <a:gradFill rotWithShape="0">
              <a:gsLst>
                <a:gs pos="0">
                  <a:srgbClr val="FFCC99"/>
                </a:gs>
                <a:gs pos="100000">
                  <a:srgbClr val="FFCC99">
                    <a:gamma/>
                    <a:shade val="86275"/>
                    <a:invGamma/>
                  </a:srgbClr>
                </a:gs>
              </a:gsLst>
              <a:path path="shape">
                <a:fillToRect l="50000" t="50000" r="50000" b="50000"/>
              </a:path>
            </a:gradFill>
            <a:ln w="317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88" name="Line 16"/>
            <p:cNvSpPr>
              <a:spLocks noChangeShapeType="1"/>
            </p:cNvSpPr>
            <p:nvPr/>
          </p:nvSpPr>
          <p:spPr bwMode="auto">
            <a:xfrm flipH="1">
              <a:off x="4034" y="1106"/>
              <a:ext cx="630" cy="0"/>
            </a:xfrm>
            <a:prstGeom prst="line">
              <a:avLst/>
            </a:prstGeom>
            <a:noFill/>
            <a:ln w="2857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89" name="Text Box 17"/>
            <p:cNvSpPr txBox="1">
              <a:spLocks noChangeArrowheads="1"/>
            </p:cNvSpPr>
            <p:nvPr/>
          </p:nvSpPr>
          <p:spPr bwMode="auto">
            <a:xfrm>
              <a:off x="4668" y="988"/>
              <a:ext cx="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b="1" dirty="0" smtClean="0"/>
                <a:t>v</a:t>
              </a:r>
              <a:r>
                <a:rPr lang="en-US" sz="2400" baseline="-25000" dirty="0" smtClean="0"/>
                <a:t>1</a:t>
              </a:r>
              <a:endParaRPr lang="en-US" sz="2400" baseline="-25000" dirty="0"/>
            </a:p>
          </p:txBody>
        </p:sp>
        <p:sp>
          <p:nvSpPr>
            <p:cNvPr id="28690" name="Text Box 18"/>
            <p:cNvSpPr txBox="1">
              <a:spLocks noChangeArrowheads="1"/>
            </p:cNvSpPr>
            <p:nvPr/>
          </p:nvSpPr>
          <p:spPr bwMode="auto">
            <a:xfrm>
              <a:off x="3843" y="1162"/>
              <a:ext cx="35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dirty="0"/>
                <a:t>m</a:t>
              </a:r>
              <a:r>
                <a:rPr lang="en-US" sz="2400" baseline="-25000" dirty="0"/>
                <a:t>1</a:t>
              </a:r>
            </a:p>
          </p:txBody>
        </p:sp>
        <p:sp>
          <p:nvSpPr>
            <p:cNvPr id="28691" name="Text Box 19"/>
            <p:cNvSpPr txBox="1">
              <a:spLocks noChangeArrowheads="1"/>
            </p:cNvSpPr>
            <p:nvPr/>
          </p:nvSpPr>
          <p:spPr bwMode="auto">
            <a:xfrm>
              <a:off x="3293" y="682"/>
              <a:ext cx="16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solidFill>
                    <a:srgbClr val="006600"/>
                  </a:solidFill>
                </a:rPr>
                <a:t>Setelah tumbukan</a:t>
              </a:r>
            </a:p>
          </p:txBody>
        </p:sp>
        <p:sp>
          <p:nvSpPr>
            <p:cNvPr id="28692" name="Line 20"/>
            <p:cNvSpPr>
              <a:spLocks noChangeShapeType="1"/>
            </p:cNvSpPr>
            <p:nvPr/>
          </p:nvSpPr>
          <p:spPr bwMode="auto">
            <a:xfrm flipH="1">
              <a:off x="3085" y="1106"/>
              <a:ext cx="188"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sz="2400"/>
            </a:p>
          </p:txBody>
        </p:sp>
        <p:sp>
          <p:nvSpPr>
            <p:cNvPr id="28693" name="Text Box 21"/>
            <p:cNvSpPr txBox="1">
              <a:spLocks noChangeArrowheads="1"/>
            </p:cNvSpPr>
            <p:nvPr/>
          </p:nvSpPr>
          <p:spPr bwMode="auto">
            <a:xfrm>
              <a:off x="3283" y="1172"/>
              <a:ext cx="39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1"/>
                <a:t> m</a:t>
              </a:r>
              <a:r>
                <a:rPr lang="en-US" sz="2400" baseline="-25000"/>
                <a:t>2</a:t>
              </a:r>
              <a:endParaRPr lang="en-US" sz="2400"/>
            </a:p>
          </p:txBody>
        </p:sp>
        <p:sp>
          <p:nvSpPr>
            <p:cNvPr id="28694" name="Text Box 22"/>
            <p:cNvSpPr txBox="1">
              <a:spLocks noChangeArrowheads="1"/>
            </p:cNvSpPr>
            <p:nvPr/>
          </p:nvSpPr>
          <p:spPr bwMode="auto">
            <a:xfrm>
              <a:off x="2785" y="970"/>
              <a:ext cx="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b="1" dirty="0" smtClean="0"/>
                <a:t>v</a:t>
              </a:r>
              <a:r>
                <a:rPr lang="en-US" sz="2400" baseline="-25000" dirty="0" smtClean="0"/>
                <a:t>2</a:t>
              </a:r>
              <a:endParaRPr lang="en-US" sz="2400" dirty="0"/>
            </a:p>
          </p:txBody>
        </p:sp>
      </p:grpSp>
      <mc:AlternateContent xmlns:mc="http://schemas.openxmlformats.org/markup-compatibility/2006" xmlns:a14="http://schemas.microsoft.com/office/drawing/2010/main">
        <mc:Choice Requires="a14">
          <p:sp>
            <p:nvSpPr>
              <p:cNvPr id="2" name="TextBox 1"/>
              <p:cNvSpPr txBox="1"/>
              <p:nvPr/>
            </p:nvSpPr>
            <p:spPr>
              <a:xfrm>
                <a:off x="1038226" y="2868286"/>
                <a:ext cx="6773863" cy="1640834"/>
              </a:xfrm>
              <a:prstGeom prst="rect">
                <a:avLst/>
              </a:prstGeom>
              <a:noFill/>
            </p:spPr>
            <p:txBody>
              <a:bodyPr wrap="square" rtlCol="0">
                <a:spAutoFit/>
              </a:bodyPr>
              <a:lstStyle/>
              <a:p>
                <a:r>
                  <a:rPr lang="id-ID" dirty="0" smtClean="0"/>
                  <a:t>Selanjutnya untuk rumus kelajuan kedua benda setelah bertumbukan dihitung menggunakan persamaan berikut :</a:t>
                </a:r>
              </a:p>
              <a:p>
                <a:r>
                  <a:rPr lang="id-ID" dirty="0"/>
                  <a:t> </a:t>
                </a:r>
              </a:p>
              <a:p>
                <a14:m>
                  <m:oMath xmlns:m="http://schemas.openxmlformats.org/officeDocument/2006/math">
                    <m:sSubSup>
                      <m:sSubSupPr>
                        <m:ctrlPr>
                          <a:rPr lang="id-ID" i="1">
                            <a:latin typeface="Cambria Math"/>
                          </a:rPr>
                        </m:ctrlPr>
                      </m:sSubSupPr>
                      <m:e>
                        <m:r>
                          <a:rPr lang="id-ID" i="1">
                            <a:latin typeface="Cambria Math"/>
                          </a:rPr>
                          <m:t>𝑣</m:t>
                        </m:r>
                      </m:e>
                      <m:sub>
                        <m:r>
                          <a:rPr lang="id-ID" b="0" i="1" smtClean="0">
                            <a:latin typeface="Cambria Math"/>
                          </a:rPr>
                          <m:t>1</m:t>
                        </m:r>
                      </m:sub>
                      <m:sup>
                        <m:r>
                          <a:rPr lang="id-ID" i="1">
                            <a:latin typeface="Cambria Math"/>
                          </a:rPr>
                          <m:t>′</m:t>
                        </m:r>
                      </m:sup>
                    </m:sSubSup>
                  </m:oMath>
                </a14:m>
                <a:r>
                  <a:rPr lang="id-ID" dirty="0"/>
                  <a:t> =</a:t>
                </a:r>
                <a14:m>
                  <m:oMath xmlns:m="http://schemas.openxmlformats.org/officeDocument/2006/math">
                    <m:r>
                      <a:rPr lang="id-ID" i="1">
                        <a:latin typeface="Cambria Math"/>
                      </a:rPr>
                      <m:t> </m:t>
                    </m:r>
                    <m:d>
                      <m:dPr>
                        <m:ctrlPr>
                          <a:rPr lang="id-ID" i="1">
                            <a:latin typeface="Cambria Math"/>
                          </a:rPr>
                        </m:ctrlPr>
                      </m:dPr>
                      <m:e>
                        <m:f>
                          <m:fPr>
                            <m:ctrlPr>
                              <a:rPr lang="id-ID" i="1">
                                <a:latin typeface="Cambria Math"/>
                              </a:rPr>
                            </m:ctrlPr>
                          </m:fPr>
                          <m:num>
                            <m:sSub>
                              <m:sSubPr>
                                <m:ctrlPr>
                                  <a:rPr lang="id-ID" i="1">
                                    <a:latin typeface="Cambria Math"/>
                                  </a:rPr>
                                </m:ctrlPr>
                              </m:sSubPr>
                              <m:e>
                                <m:r>
                                  <a:rPr lang="id-ID" i="1">
                                    <a:latin typeface="Cambria Math"/>
                                  </a:rPr>
                                  <m:t>𝑚</m:t>
                                </m:r>
                              </m:e>
                              <m:sub>
                                <m:r>
                                  <a:rPr lang="id-ID" b="0" i="1" smtClean="0">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b="0" i="1" smtClean="0">
                                    <a:latin typeface="Cambria Math"/>
                                  </a:rPr>
                                  <m:t>2</m:t>
                                </m:r>
                              </m:sub>
                            </m:sSub>
                          </m:num>
                          <m:den>
                            <m:sSub>
                              <m:sSubPr>
                                <m:ctrlPr>
                                  <a:rPr lang="id-ID" i="1">
                                    <a:latin typeface="Cambria Math"/>
                                  </a:rPr>
                                </m:ctrlPr>
                              </m:sSubPr>
                              <m:e>
                                <m:r>
                                  <a:rPr lang="id-ID" i="1">
                                    <a:latin typeface="Cambria Math"/>
                                  </a:rPr>
                                  <m:t>𝑚</m:t>
                                </m:r>
                              </m:e>
                              <m:sub>
                                <m:r>
                                  <a:rPr lang="id-ID" b="0" i="1" smtClean="0">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b="0" i="1" smtClean="0">
                                    <a:latin typeface="Cambria Math"/>
                                  </a:rPr>
                                  <m:t>2</m:t>
                                </m:r>
                              </m:sub>
                            </m:sSub>
                          </m:den>
                        </m:f>
                      </m:e>
                    </m:d>
                    <m:sSub>
                      <m:sSubPr>
                        <m:ctrlPr>
                          <a:rPr lang="id-ID" i="1">
                            <a:latin typeface="Cambria Math"/>
                          </a:rPr>
                        </m:ctrlPr>
                      </m:sSubPr>
                      <m:e>
                        <m:r>
                          <a:rPr lang="id-ID" i="1">
                            <a:latin typeface="Cambria Math"/>
                          </a:rPr>
                          <m:t>𝑣</m:t>
                        </m:r>
                      </m:e>
                      <m:sub>
                        <m:r>
                          <a:rPr lang="id-ID" b="0" i="1" smtClean="0">
                            <a:latin typeface="Cambria Math"/>
                          </a:rPr>
                          <m:t>1</m:t>
                        </m:r>
                      </m:sub>
                    </m:sSub>
                    <m:r>
                      <a:rPr lang="id-ID" i="1">
                        <a:latin typeface="Cambria Math"/>
                      </a:rPr>
                      <m:t>+</m:t>
                    </m:r>
                    <m:d>
                      <m:dPr>
                        <m:ctrlPr>
                          <a:rPr lang="id-ID" i="1">
                            <a:latin typeface="Cambria Math"/>
                          </a:rPr>
                        </m:ctrlPr>
                      </m:dPr>
                      <m:e>
                        <m:f>
                          <m:fPr>
                            <m:ctrlPr>
                              <a:rPr lang="id-ID" i="1">
                                <a:latin typeface="Cambria Math"/>
                              </a:rPr>
                            </m:ctrlPr>
                          </m:fPr>
                          <m:num>
                            <m:r>
                              <a:rPr lang="id-ID" i="1">
                                <a:latin typeface="Cambria Math"/>
                              </a:rPr>
                              <m:t>2</m:t>
                            </m:r>
                            <m:sSub>
                              <m:sSubPr>
                                <m:ctrlPr>
                                  <a:rPr lang="id-ID" i="1" smtClean="0">
                                    <a:latin typeface="Cambria Math"/>
                                  </a:rPr>
                                </m:ctrlPr>
                              </m:sSubPr>
                              <m:e>
                                <m:r>
                                  <a:rPr lang="id-ID" i="1">
                                    <a:latin typeface="Cambria Math"/>
                                  </a:rPr>
                                  <m:t>𝑚</m:t>
                                </m:r>
                              </m:e>
                              <m:sub>
                                <m:r>
                                  <a:rPr lang="id-ID" b="0" i="1" smtClean="0">
                                    <a:latin typeface="Cambria Math"/>
                                  </a:rPr>
                                  <m:t>2</m:t>
                                </m:r>
                              </m:sub>
                            </m:sSub>
                          </m:num>
                          <m:den>
                            <m:sSub>
                              <m:sSubPr>
                                <m:ctrlPr>
                                  <a:rPr lang="id-ID" i="1" smtClean="0">
                                    <a:latin typeface="Cambria Math"/>
                                  </a:rPr>
                                </m:ctrlPr>
                              </m:sSubPr>
                              <m:e>
                                <m:r>
                                  <a:rPr lang="id-ID" i="1">
                                    <a:latin typeface="Cambria Math"/>
                                  </a:rPr>
                                  <m:t>𝑚</m:t>
                                </m:r>
                              </m:e>
                              <m:sub>
                                <m:r>
                                  <a:rPr lang="id-ID" b="0" i="1" smtClean="0">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b="0" i="1" smtClean="0">
                                    <a:latin typeface="Cambria Math"/>
                                  </a:rPr>
                                  <m:t>2</m:t>
                                </m:r>
                              </m:sub>
                            </m:sSub>
                          </m:den>
                        </m:f>
                      </m:e>
                    </m:d>
                    <m:sSub>
                      <m:sSubPr>
                        <m:ctrlPr>
                          <a:rPr lang="id-ID" i="1">
                            <a:latin typeface="Cambria Math"/>
                          </a:rPr>
                        </m:ctrlPr>
                      </m:sSubPr>
                      <m:e>
                        <m:r>
                          <a:rPr lang="id-ID" i="1">
                            <a:latin typeface="Cambria Math"/>
                          </a:rPr>
                          <m:t>𝑣</m:t>
                        </m:r>
                      </m:e>
                      <m:sub>
                        <m:r>
                          <a:rPr lang="id-ID" b="0" i="1" smtClean="0">
                            <a:latin typeface="Cambria Math"/>
                          </a:rPr>
                          <m:t>2</m:t>
                        </m:r>
                      </m:sub>
                    </m:sSub>
                  </m:oMath>
                </a14:m>
                <a:r>
                  <a:rPr lang="id-ID" dirty="0"/>
                  <a:t>  dan  </a:t>
                </a:r>
                <a14:m>
                  <m:oMath xmlns:m="http://schemas.openxmlformats.org/officeDocument/2006/math">
                    <m:sSubSup>
                      <m:sSubSupPr>
                        <m:ctrlPr>
                          <a:rPr lang="id-ID" i="1">
                            <a:latin typeface="Cambria Math"/>
                          </a:rPr>
                        </m:ctrlPr>
                      </m:sSubSupPr>
                      <m:e>
                        <m:r>
                          <a:rPr lang="id-ID" i="1">
                            <a:latin typeface="Cambria Math"/>
                          </a:rPr>
                          <m:t>𝑣</m:t>
                        </m:r>
                      </m:e>
                      <m:sub>
                        <m:r>
                          <a:rPr lang="id-ID" b="0" i="1" smtClean="0">
                            <a:latin typeface="Cambria Math"/>
                          </a:rPr>
                          <m:t>2</m:t>
                        </m:r>
                      </m:sub>
                      <m:sup>
                        <m:r>
                          <a:rPr lang="id-ID" i="1">
                            <a:latin typeface="Cambria Math"/>
                          </a:rPr>
                          <m:t>′</m:t>
                        </m:r>
                      </m:sup>
                    </m:sSubSup>
                  </m:oMath>
                </a14:m>
                <a:r>
                  <a:rPr lang="id-ID" dirty="0"/>
                  <a:t> =</a:t>
                </a:r>
                <a14:m>
                  <m:oMath xmlns:m="http://schemas.openxmlformats.org/officeDocument/2006/math">
                    <m:r>
                      <a:rPr lang="id-ID" i="1">
                        <a:latin typeface="Cambria Math"/>
                      </a:rPr>
                      <m:t> </m:t>
                    </m:r>
                    <m:d>
                      <m:dPr>
                        <m:ctrlPr>
                          <a:rPr lang="id-ID" i="1">
                            <a:latin typeface="Cambria Math"/>
                          </a:rPr>
                        </m:ctrlPr>
                      </m:dPr>
                      <m:e>
                        <m:f>
                          <m:fPr>
                            <m:ctrlPr>
                              <a:rPr lang="id-ID" i="1">
                                <a:latin typeface="Cambria Math"/>
                              </a:rPr>
                            </m:ctrlPr>
                          </m:fPr>
                          <m:num>
                            <m:r>
                              <a:rPr lang="id-ID" i="1">
                                <a:latin typeface="Cambria Math"/>
                              </a:rPr>
                              <m:t>2</m:t>
                            </m:r>
                            <m:sSub>
                              <m:sSubPr>
                                <m:ctrlPr>
                                  <a:rPr lang="id-ID" i="1">
                                    <a:latin typeface="Cambria Math"/>
                                  </a:rPr>
                                </m:ctrlPr>
                              </m:sSubPr>
                              <m:e>
                                <m:r>
                                  <a:rPr lang="id-ID" i="1">
                                    <a:latin typeface="Cambria Math"/>
                                  </a:rPr>
                                  <m:t>𝑚</m:t>
                                </m:r>
                              </m:e>
                              <m:sub>
                                <m:r>
                                  <a:rPr lang="id-ID" b="0" i="1" smtClean="0">
                                    <a:latin typeface="Cambria Math"/>
                                  </a:rPr>
                                  <m:t>1</m:t>
                                </m:r>
                              </m:sub>
                            </m:sSub>
                          </m:num>
                          <m:den>
                            <m:sSub>
                              <m:sSubPr>
                                <m:ctrlPr>
                                  <a:rPr lang="id-ID" i="1">
                                    <a:latin typeface="Cambria Math"/>
                                  </a:rPr>
                                </m:ctrlPr>
                              </m:sSubPr>
                              <m:e>
                                <m:r>
                                  <a:rPr lang="id-ID" i="1">
                                    <a:latin typeface="Cambria Math"/>
                                  </a:rPr>
                                  <m:t>𝑚</m:t>
                                </m:r>
                              </m:e>
                              <m:sub>
                                <m:r>
                                  <a:rPr lang="id-ID" b="0" i="1" smtClean="0">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b="0" i="1" smtClean="0">
                                    <a:latin typeface="Cambria Math"/>
                                  </a:rPr>
                                  <m:t>2</m:t>
                                </m:r>
                              </m:sub>
                            </m:sSub>
                          </m:den>
                        </m:f>
                      </m:e>
                    </m:d>
                    <m:sSub>
                      <m:sSubPr>
                        <m:ctrlPr>
                          <a:rPr lang="id-ID" i="1">
                            <a:latin typeface="Cambria Math"/>
                          </a:rPr>
                        </m:ctrlPr>
                      </m:sSubPr>
                      <m:e>
                        <m:r>
                          <a:rPr lang="id-ID" i="1">
                            <a:latin typeface="Cambria Math"/>
                          </a:rPr>
                          <m:t>𝑣</m:t>
                        </m:r>
                      </m:e>
                      <m:sub>
                        <m:r>
                          <a:rPr lang="id-ID" b="0" i="1" smtClean="0">
                            <a:latin typeface="Cambria Math"/>
                          </a:rPr>
                          <m:t>1</m:t>
                        </m:r>
                      </m:sub>
                    </m:sSub>
                    <m:r>
                      <a:rPr lang="id-ID" i="1">
                        <a:latin typeface="Cambria Math"/>
                      </a:rPr>
                      <m:t>+</m:t>
                    </m:r>
                    <m:d>
                      <m:dPr>
                        <m:ctrlPr>
                          <a:rPr lang="id-ID" i="1">
                            <a:latin typeface="Cambria Math"/>
                          </a:rPr>
                        </m:ctrlPr>
                      </m:dPr>
                      <m:e>
                        <m:f>
                          <m:fPr>
                            <m:ctrlPr>
                              <a:rPr lang="id-ID" i="1">
                                <a:latin typeface="Cambria Math"/>
                              </a:rPr>
                            </m:ctrlPr>
                          </m:fPr>
                          <m:num>
                            <m:sSub>
                              <m:sSubPr>
                                <m:ctrlPr>
                                  <a:rPr lang="id-ID" i="1">
                                    <a:latin typeface="Cambria Math"/>
                                  </a:rPr>
                                </m:ctrlPr>
                              </m:sSubPr>
                              <m:e>
                                <m:r>
                                  <a:rPr lang="id-ID" i="1">
                                    <a:latin typeface="Cambria Math"/>
                                  </a:rPr>
                                  <m:t>𝑚</m:t>
                                </m:r>
                              </m:e>
                              <m:sub>
                                <m:r>
                                  <a:rPr lang="id-ID" b="0" i="1" smtClean="0">
                                    <a:latin typeface="Cambria Math"/>
                                  </a:rPr>
                                  <m:t>2</m:t>
                                </m:r>
                              </m:sub>
                            </m:sSub>
                            <m:r>
                              <a:rPr lang="id-ID" i="1">
                                <a:latin typeface="Cambria Math"/>
                              </a:rPr>
                              <m:t>−</m:t>
                            </m:r>
                            <m:sSub>
                              <m:sSubPr>
                                <m:ctrlPr>
                                  <a:rPr lang="id-ID" i="1">
                                    <a:latin typeface="Cambria Math"/>
                                  </a:rPr>
                                </m:ctrlPr>
                              </m:sSubPr>
                              <m:e>
                                <m:r>
                                  <a:rPr lang="id-ID" i="1">
                                    <a:latin typeface="Cambria Math"/>
                                  </a:rPr>
                                  <m:t>𝑚</m:t>
                                </m:r>
                              </m:e>
                              <m:sub>
                                <m:r>
                                  <a:rPr lang="id-ID" b="0" i="1" smtClean="0">
                                    <a:latin typeface="Cambria Math"/>
                                  </a:rPr>
                                  <m:t>1</m:t>
                                </m:r>
                              </m:sub>
                            </m:sSub>
                          </m:num>
                          <m:den>
                            <m:sSub>
                              <m:sSubPr>
                                <m:ctrlPr>
                                  <a:rPr lang="id-ID" i="1">
                                    <a:latin typeface="Cambria Math"/>
                                  </a:rPr>
                                </m:ctrlPr>
                              </m:sSubPr>
                              <m:e>
                                <m:r>
                                  <a:rPr lang="id-ID" i="1">
                                    <a:latin typeface="Cambria Math"/>
                                  </a:rPr>
                                  <m:t>𝑚</m:t>
                                </m:r>
                              </m:e>
                              <m:sub>
                                <m:r>
                                  <a:rPr lang="id-ID" b="0" i="1" smtClean="0">
                                    <a:latin typeface="Cambria Math"/>
                                  </a:rPr>
                                  <m:t>1</m:t>
                                </m:r>
                              </m:sub>
                            </m:sSub>
                            <m:r>
                              <a:rPr lang="id-ID" i="1">
                                <a:latin typeface="Cambria Math"/>
                              </a:rPr>
                              <m:t>+</m:t>
                            </m:r>
                            <m:sSub>
                              <m:sSubPr>
                                <m:ctrlPr>
                                  <a:rPr lang="id-ID" i="1" smtClean="0">
                                    <a:latin typeface="Cambria Math"/>
                                  </a:rPr>
                                </m:ctrlPr>
                              </m:sSubPr>
                              <m:e>
                                <m:r>
                                  <a:rPr lang="id-ID" i="1">
                                    <a:latin typeface="Cambria Math"/>
                                  </a:rPr>
                                  <m:t>𝑚</m:t>
                                </m:r>
                              </m:e>
                              <m:sub>
                                <m:r>
                                  <a:rPr lang="id-ID" b="0" i="1" smtClean="0">
                                    <a:latin typeface="Cambria Math"/>
                                  </a:rPr>
                                  <m:t>2</m:t>
                                </m:r>
                              </m:sub>
                            </m:sSub>
                          </m:den>
                        </m:f>
                      </m:e>
                    </m:d>
                    <m:sSub>
                      <m:sSubPr>
                        <m:ctrlPr>
                          <a:rPr lang="id-ID" i="1">
                            <a:latin typeface="Cambria Math"/>
                          </a:rPr>
                        </m:ctrlPr>
                      </m:sSubPr>
                      <m:e>
                        <m:r>
                          <a:rPr lang="id-ID" i="1">
                            <a:latin typeface="Cambria Math"/>
                          </a:rPr>
                          <m:t>𝑣</m:t>
                        </m:r>
                      </m:e>
                      <m:sub>
                        <m:r>
                          <a:rPr lang="id-ID" b="0" i="1" smtClean="0">
                            <a:latin typeface="Cambria Math"/>
                          </a:rPr>
                          <m:t>2</m:t>
                        </m:r>
                      </m:sub>
                    </m:sSub>
                  </m:oMath>
                </a14:m>
                <a:endParaRPr lang="id-ID" dirty="0"/>
              </a:p>
              <a:p>
                <a:endParaRPr lang="id-ID" dirty="0"/>
              </a:p>
            </p:txBody>
          </p:sp>
        </mc:Choice>
        <mc:Fallback xmlns="">
          <p:sp>
            <p:nvSpPr>
              <p:cNvPr id="2" name="TextBox 1"/>
              <p:cNvSpPr txBox="1">
                <a:spLocks noRot="1" noChangeAspect="1" noMove="1" noResize="1" noEditPoints="1" noAdjustHandles="1" noChangeArrowheads="1" noChangeShapeType="1" noTextEdit="1"/>
              </p:cNvSpPr>
              <p:nvPr/>
            </p:nvSpPr>
            <p:spPr>
              <a:xfrm>
                <a:off x="1038226" y="2868286"/>
                <a:ext cx="6773863" cy="1640834"/>
              </a:xfrm>
              <a:prstGeom prst="rect">
                <a:avLst/>
              </a:prstGeom>
              <a:blipFill rotWithShape="1">
                <a:blip r:embed="rId2"/>
                <a:stretch>
                  <a:fillRect l="-719" t="-1859"/>
                </a:stretch>
              </a:blipFill>
            </p:spPr>
            <p:txBody>
              <a:bodyPr/>
              <a:lstStyle/>
              <a:p>
                <a:r>
                  <a:rPr lang="id-ID">
                    <a:noFill/>
                  </a:rPr>
                  <a:t> </a:t>
                </a:r>
              </a:p>
            </p:txBody>
          </p:sp>
        </mc:Fallback>
      </mc:AlternateContent>
      <p:sp>
        <p:nvSpPr>
          <p:cNvPr id="3" name="TextBox 2"/>
          <p:cNvSpPr txBox="1"/>
          <p:nvPr/>
        </p:nvSpPr>
        <p:spPr>
          <a:xfrm>
            <a:off x="842407" y="4842867"/>
            <a:ext cx="1619807" cy="553998"/>
          </a:xfrm>
          <a:prstGeom prst="rect">
            <a:avLst/>
          </a:prstGeom>
          <a:noFill/>
        </p:spPr>
        <p:txBody>
          <a:bodyPr wrap="square" rtlCol="0">
            <a:spAutoFit/>
          </a:bodyPr>
          <a:lstStyle/>
          <a:p>
            <a:r>
              <a:rPr lang="id-ID" baseline="-25000" dirty="0" smtClean="0"/>
              <a:t> </a:t>
            </a:r>
            <a:endParaRPr lang="en-US" baseline="-25000" dirty="0" smtClean="0"/>
          </a:p>
          <a:p>
            <a:endParaRPr lang="id-ID" dirty="0"/>
          </a:p>
        </p:txBody>
      </p:sp>
      <mc:AlternateContent xmlns:mc="http://schemas.openxmlformats.org/markup-compatibility/2006" xmlns:a14="http://schemas.microsoft.com/office/drawing/2010/main">
        <mc:Choice Requires="a14">
          <p:sp>
            <p:nvSpPr>
              <p:cNvPr id="4" name="TextBox 3"/>
              <p:cNvSpPr txBox="1"/>
              <p:nvPr/>
            </p:nvSpPr>
            <p:spPr>
              <a:xfrm>
                <a:off x="1174930" y="4509120"/>
                <a:ext cx="5989653" cy="1477328"/>
              </a:xfrm>
              <a:prstGeom prst="rect">
                <a:avLst/>
              </a:prstGeom>
              <a:noFill/>
            </p:spPr>
            <p:txBody>
              <a:bodyPr wrap="none" rtlCol="0">
                <a:spAutoFit/>
              </a:bodyPr>
              <a:lstStyle/>
              <a:p>
                <a:r>
                  <a:rPr lang="id-ID" dirty="0" smtClean="0"/>
                  <a:t>Keterangan :</a:t>
                </a:r>
              </a:p>
              <a:p>
                <a:r>
                  <a:rPr lang="id-ID" i="1" dirty="0" smtClean="0"/>
                  <a:t>m</a:t>
                </a:r>
                <a:r>
                  <a:rPr lang="en-US" baseline="-25000" dirty="0" smtClean="0"/>
                  <a:t>1</a:t>
                </a:r>
                <a:r>
                  <a:rPr lang="id-ID" baseline="-25000" dirty="0" smtClean="0"/>
                  <a:t> </a:t>
                </a:r>
                <a:r>
                  <a:rPr lang="en-US" i="1" dirty="0" smtClean="0"/>
                  <a:t>m</a:t>
                </a:r>
                <a:r>
                  <a:rPr lang="en-US" baseline="-25000" dirty="0" smtClean="0"/>
                  <a:t>2</a:t>
                </a:r>
                <a:r>
                  <a:rPr lang="id-ID" baseline="-25000" dirty="0" smtClean="0"/>
                  <a:t> </a:t>
                </a:r>
                <a:r>
                  <a:rPr lang="id-ID" dirty="0" smtClean="0"/>
                  <a:t>  = massa benda 1 dan 2 (kg)</a:t>
                </a:r>
              </a:p>
              <a:p>
                <a14:m>
                  <m:oMath xmlns:m="http://schemas.openxmlformats.org/officeDocument/2006/math">
                    <m:sSub>
                      <m:sSubPr>
                        <m:ctrlPr>
                          <a:rPr lang="id-ID" i="1" smtClean="0">
                            <a:latin typeface="Cambria Math"/>
                          </a:rPr>
                        </m:ctrlPr>
                      </m:sSubPr>
                      <m:e>
                        <m:r>
                          <a:rPr lang="id-ID" i="1">
                            <a:latin typeface="Cambria Math"/>
                          </a:rPr>
                          <m:t>𝑣</m:t>
                        </m:r>
                      </m:e>
                      <m:sub>
                        <m:r>
                          <a:rPr lang="id-ID" b="0" i="1" smtClean="0">
                            <a:latin typeface="Cambria Math"/>
                          </a:rPr>
                          <m:t>1</m:t>
                        </m:r>
                      </m:sub>
                    </m:sSub>
                    <m:sSub>
                      <m:sSubPr>
                        <m:ctrlPr>
                          <a:rPr lang="id-ID" i="1" smtClean="0">
                            <a:latin typeface="Cambria Math"/>
                          </a:rPr>
                        </m:ctrlPr>
                      </m:sSubPr>
                      <m:e>
                        <m:r>
                          <a:rPr lang="id-ID" i="1">
                            <a:latin typeface="Cambria Math"/>
                          </a:rPr>
                          <m:t>𝑣</m:t>
                        </m:r>
                      </m:e>
                      <m:sub>
                        <m:r>
                          <a:rPr lang="id-ID" b="0" i="1" smtClean="0">
                            <a:latin typeface="Cambria Math"/>
                          </a:rPr>
                          <m:t>2</m:t>
                        </m:r>
                      </m:sub>
                    </m:sSub>
                  </m:oMath>
                </a14:m>
                <a:r>
                  <a:rPr lang="id-ID" dirty="0" smtClean="0"/>
                  <a:t>= kecepatan benda 1 dan 2 sebelum tumbukan (m/s)</a:t>
                </a:r>
                <a:endParaRPr lang="en-US" baseline="-25000" dirty="0" smtClean="0"/>
              </a:p>
              <a:p>
                <a14:m>
                  <m:oMath xmlns:m="http://schemas.openxmlformats.org/officeDocument/2006/math">
                    <m:sSubSup>
                      <m:sSubSupPr>
                        <m:ctrlPr>
                          <a:rPr lang="id-ID" i="1" smtClean="0">
                            <a:latin typeface="Cambria Math"/>
                          </a:rPr>
                        </m:ctrlPr>
                      </m:sSubSupPr>
                      <m:e>
                        <m:r>
                          <a:rPr lang="id-ID" i="1">
                            <a:latin typeface="Cambria Math"/>
                          </a:rPr>
                          <m:t>𝑣</m:t>
                        </m:r>
                      </m:e>
                      <m:sub>
                        <m:r>
                          <a:rPr lang="id-ID" b="0" i="1" smtClean="0">
                            <a:latin typeface="Cambria Math"/>
                          </a:rPr>
                          <m:t>1</m:t>
                        </m:r>
                      </m:sub>
                      <m:sup>
                        <m:r>
                          <a:rPr lang="id-ID" i="1">
                            <a:latin typeface="Cambria Math"/>
                          </a:rPr>
                          <m:t>′</m:t>
                        </m:r>
                      </m:sup>
                    </m:sSubSup>
                  </m:oMath>
                </a14:m>
                <a:r>
                  <a:rPr lang="id-ID" dirty="0" smtClean="0"/>
                  <a:t> </a:t>
                </a:r>
                <a14:m>
                  <m:oMath xmlns:m="http://schemas.openxmlformats.org/officeDocument/2006/math">
                    <m:sSubSup>
                      <m:sSubSupPr>
                        <m:ctrlPr>
                          <a:rPr lang="id-ID" i="1">
                            <a:latin typeface="Cambria Math"/>
                          </a:rPr>
                        </m:ctrlPr>
                      </m:sSubSupPr>
                      <m:e>
                        <m:r>
                          <a:rPr lang="id-ID" i="1">
                            <a:latin typeface="Cambria Math"/>
                          </a:rPr>
                          <m:t>𝑣</m:t>
                        </m:r>
                      </m:e>
                      <m:sub>
                        <m:r>
                          <a:rPr lang="id-ID" b="0" i="1" smtClean="0">
                            <a:latin typeface="Cambria Math"/>
                          </a:rPr>
                          <m:t>2</m:t>
                        </m:r>
                      </m:sub>
                      <m:sup>
                        <m:r>
                          <a:rPr lang="id-ID" i="1">
                            <a:latin typeface="Cambria Math"/>
                          </a:rPr>
                          <m:t>′</m:t>
                        </m:r>
                      </m:sup>
                    </m:sSubSup>
                  </m:oMath>
                </a14:m>
                <a:r>
                  <a:rPr lang="id-ID" dirty="0"/>
                  <a:t> </a:t>
                </a:r>
                <a:r>
                  <a:rPr lang="id-ID" dirty="0" smtClean="0"/>
                  <a:t>= kecepatan benda 1 dan 2 setealah tumbukan (m/s)</a:t>
                </a:r>
                <a:endParaRPr lang="en-US" dirty="0" smtClean="0"/>
              </a:p>
              <a:p>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1174930" y="4509120"/>
                <a:ext cx="5989653" cy="1477328"/>
              </a:xfrm>
              <a:prstGeom prst="rect">
                <a:avLst/>
              </a:prstGeom>
              <a:blipFill rotWithShape="1">
                <a:blip r:embed="rId3"/>
                <a:stretch>
                  <a:fillRect l="-916" t="-2066"/>
                </a:stretch>
              </a:blipFill>
            </p:spPr>
            <p:txBody>
              <a:bodyPr/>
              <a:lstStyle/>
              <a:p>
                <a:r>
                  <a:rPr lang="id-ID">
                    <a:noFill/>
                  </a:rPr>
                  <a:t> </a:t>
                </a:r>
              </a:p>
            </p:txBody>
          </p:sp>
        </mc:Fallback>
      </mc:AlternateContent>
    </p:spTree>
    <p:extLst>
      <p:ext uri="{BB962C8B-B14F-4D97-AF65-F5344CB8AC3E}">
        <p14:creationId xmlns:p14="http://schemas.microsoft.com/office/powerpoint/2010/main" val="771850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out)">
                                      <p:cBhvr>
                                        <p:cTn id="7" dur="5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8695"/>
                                        </p:tgtEl>
                                        <p:attrNameLst>
                                          <p:attrName>style.visibility</p:attrName>
                                        </p:attrNameLst>
                                      </p:cBhvr>
                                      <p:to>
                                        <p:strVal val="visible"/>
                                      </p:to>
                                    </p:set>
                                    <p:animEffect transition="in" filter="box(out)">
                                      <p:cBhvr>
                                        <p:cTn id="12" dur="500"/>
                                        <p:tgtEl>
                                          <p:spTgt spid="2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315416"/>
            <a:ext cx="6965245" cy="1202485"/>
          </a:xfrm>
        </p:spPr>
        <p:txBody>
          <a:bodyPr/>
          <a:lstStyle/>
          <a:p>
            <a:r>
              <a:rPr lang="id-ID" dirty="0" smtClean="0"/>
              <a:t>Contoh 1</a:t>
            </a:r>
            <a:endParaRPr lang="id-ID" dirty="0"/>
          </a:p>
        </p:txBody>
      </p:sp>
      <p:sp>
        <p:nvSpPr>
          <p:cNvPr id="5" name="TextBox 4"/>
          <p:cNvSpPr txBox="1"/>
          <p:nvPr/>
        </p:nvSpPr>
        <p:spPr>
          <a:xfrm>
            <a:off x="899592" y="620688"/>
            <a:ext cx="7488832" cy="1477328"/>
          </a:xfrm>
          <a:prstGeom prst="rect">
            <a:avLst/>
          </a:prstGeom>
          <a:noFill/>
        </p:spPr>
        <p:txBody>
          <a:bodyPr wrap="square" rtlCol="0">
            <a:spAutoFit/>
          </a:bodyPr>
          <a:lstStyle/>
          <a:p>
            <a:pPr algn="just"/>
            <a:r>
              <a:rPr lang="id-ID" dirty="0"/>
              <a:t>Benda A dan B bermassa sama yaitu 2 kg bergerak saling mendekati, di mana kelajuan benda A adalah 10 m/s menuju arah barat dan kelajuan benda B adalah 12 m/s menuju arah timur. Jika kedua benda bertumbukan lenting sempurna maka kelajuan benda A dan benda B setelah tumbukan ?</a:t>
            </a:r>
          </a:p>
          <a:p>
            <a:pPr algn="just"/>
            <a:endParaRPr lang="id-ID" dirty="0"/>
          </a:p>
        </p:txBody>
      </p:sp>
      <p:grpSp>
        <p:nvGrpSpPr>
          <p:cNvPr id="6" name="Group 5"/>
          <p:cNvGrpSpPr/>
          <p:nvPr/>
        </p:nvGrpSpPr>
        <p:grpSpPr>
          <a:xfrm>
            <a:off x="5405438" y="2276872"/>
            <a:ext cx="2314575" cy="581025"/>
            <a:chOff x="0" y="0"/>
            <a:chExt cx="2314575" cy="581025"/>
          </a:xfrm>
        </p:grpSpPr>
        <p:sp>
          <p:nvSpPr>
            <p:cNvPr id="7" name="Oval 6"/>
            <p:cNvSpPr/>
            <p:nvPr/>
          </p:nvSpPr>
          <p:spPr>
            <a:xfrm>
              <a:off x="285750" y="238125"/>
              <a:ext cx="342900" cy="3429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8" name="Oval 7"/>
            <p:cNvSpPr/>
            <p:nvPr/>
          </p:nvSpPr>
          <p:spPr>
            <a:xfrm>
              <a:off x="1647825" y="238125"/>
              <a:ext cx="342900" cy="3429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cxnSp>
          <p:nvCxnSpPr>
            <p:cNvPr id="9" name="Straight Connector 8"/>
            <p:cNvCxnSpPr/>
            <p:nvPr/>
          </p:nvCxnSpPr>
          <p:spPr>
            <a:xfrm>
              <a:off x="0" y="581025"/>
              <a:ext cx="23145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343025" y="40005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1285875" y="9525"/>
              <a:ext cx="352425"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d-ID" sz="1100" b="1">
                  <a:effectLst/>
                  <a:latin typeface="Calibri"/>
                  <a:ea typeface="Calibri"/>
                  <a:cs typeface="Times New Roman"/>
                </a:rPr>
                <a:t>V</a:t>
              </a:r>
              <a:r>
                <a:rPr lang="id-ID" sz="1100" b="1" baseline="-25000">
                  <a:effectLst/>
                  <a:latin typeface="Calibri"/>
                  <a:ea typeface="Calibri"/>
                  <a:cs typeface="Times New Roman"/>
                </a:rPr>
                <a:t>A</a:t>
              </a:r>
              <a:endParaRPr lang="id-ID" sz="1100">
                <a:effectLst/>
                <a:latin typeface="Calibri"/>
                <a:ea typeface="Calibri"/>
                <a:cs typeface="Times New Roman"/>
              </a:endParaRPr>
            </a:p>
          </p:txBody>
        </p:sp>
        <p:cxnSp>
          <p:nvCxnSpPr>
            <p:cNvPr id="12" name="Straight Arrow Connector 11"/>
            <p:cNvCxnSpPr/>
            <p:nvPr/>
          </p:nvCxnSpPr>
          <p:spPr>
            <a:xfrm>
              <a:off x="628650" y="400050"/>
              <a:ext cx="34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676275" y="0"/>
              <a:ext cx="352425"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d-ID" sz="1100" b="1" dirty="0">
                  <a:effectLst/>
                  <a:latin typeface="Calibri"/>
                  <a:ea typeface="Calibri"/>
                  <a:cs typeface="Times New Roman"/>
                </a:rPr>
                <a:t>V</a:t>
              </a:r>
              <a:r>
                <a:rPr lang="id-ID" sz="1100" b="1" baseline="-25000" dirty="0">
                  <a:effectLst/>
                  <a:latin typeface="Calibri"/>
                  <a:ea typeface="Calibri"/>
                  <a:cs typeface="Times New Roman"/>
                </a:rPr>
                <a:t>B</a:t>
              </a:r>
              <a:endParaRPr lang="id-ID" sz="1100" dirty="0">
                <a:effectLst/>
                <a:latin typeface="Calibri"/>
                <a:ea typeface="Calibri"/>
                <a:cs typeface="Times New Roman"/>
              </a:endParaRPr>
            </a:p>
          </p:txBody>
        </p:sp>
      </p:grpSp>
      <mc:AlternateContent xmlns:mc="http://schemas.openxmlformats.org/markup-compatibility/2006" xmlns:a14="http://schemas.microsoft.com/office/drawing/2010/main">
        <mc:Choice Requires="a14">
          <p:sp>
            <p:nvSpPr>
              <p:cNvPr id="14" name="TextBox 13"/>
              <p:cNvSpPr txBox="1"/>
              <p:nvPr/>
            </p:nvSpPr>
            <p:spPr>
              <a:xfrm>
                <a:off x="899592" y="1916832"/>
                <a:ext cx="4963046" cy="1477328"/>
              </a:xfrm>
              <a:prstGeom prst="rect">
                <a:avLst/>
              </a:prstGeom>
              <a:noFill/>
            </p:spPr>
            <p:txBody>
              <a:bodyPr wrap="square" rtlCol="0">
                <a:spAutoFit/>
              </a:bodyPr>
              <a:lstStyle/>
              <a:p>
                <a:r>
                  <a:rPr lang="id-ID" dirty="0" smtClean="0"/>
                  <a:t>Penyelesaian </a:t>
                </a:r>
                <a:r>
                  <a:rPr lang="id-ID" dirty="0"/>
                  <a:t>:</a:t>
                </a:r>
                <a:r>
                  <a:rPr lang="id-ID" dirty="0">
                    <a:effectLst/>
                  </a:rPr>
                  <a:t> </a:t>
                </a:r>
                <a:endParaRPr lang="id-ID" dirty="0" smtClean="0">
                  <a:effectLst/>
                </a:endParaRPr>
              </a:p>
              <a:p>
                <a:r>
                  <a:rPr lang="id-ID" dirty="0" smtClean="0"/>
                  <a:t>Diketahui </a:t>
                </a:r>
                <a:r>
                  <a:rPr lang="id-ID" dirty="0"/>
                  <a:t>:</a:t>
                </a:r>
              </a:p>
              <a:p>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𝐴</m:t>
                        </m:r>
                      </m:sub>
                    </m:sSub>
                  </m:oMath>
                </a14:m>
                <a:r>
                  <a:rPr lang="id-ID" dirty="0"/>
                  <a:t> </a:t>
                </a:r>
                <a:r>
                  <a:rPr lang="id-ID" dirty="0" smtClean="0"/>
                  <a:t>= </a:t>
                </a:r>
                <a14:m>
                  <m:oMath xmlns:m="http://schemas.openxmlformats.org/officeDocument/2006/math">
                    <m:sSub>
                      <m:sSubPr>
                        <m:ctrlPr>
                          <a:rPr lang="id-ID" i="1" smtClean="0">
                            <a:latin typeface="Cambria Math"/>
                          </a:rPr>
                        </m:ctrlPr>
                      </m:sSubPr>
                      <m:e>
                        <m:r>
                          <a:rPr lang="id-ID" i="1">
                            <a:latin typeface="Cambria Math"/>
                          </a:rPr>
                          <m:t>𝑚</m:t>
                        </m:r>
                      </m:e>
                      <m:sub>
                        <m:r>
                          <a:rPr lang="id-ID" i="1">
                            <a:latin typeface="Cambria Math"/>
                          </a:rPr>
                          <m:t>𝐵</m:t>
                        </m:r>
                      </m:sub>
                    </m:sSub>
                  </m:oMath>
                </a14:m>
                <a:r>
                  <a:rPr lang="id-ID" dirty="0" smtClean="0"/>
                  <a:t> = </a:t>
                </a:r>
                <a:r>
                  <a:rPr lang="id-ID" dirty="0"/>
                  <a:t>2 kg</a:t>
                </a:r>
                <a:r>
                  <a:rPr lang="id-ID" dirty="0" smtClean="0"/>
                  <a:t>,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𝐴</m:t>
                        </m:r>
                      </m:sub>
                    </m:sSub>
                  </m:oMath>
                </a14:m>
                <a:r>
                  <a:rPr lang="id-ID" dirty="0"/>
                  <a:t> </a:t>
                </a:r>
                <a:r>
                  <a:rPr lang="id-ID" dirty="0" smtClean="0"/>
                  <a:t>= </a:t>
                </a:r>
                <a:r>
                  <a:rPr lang="id-ID" dirty="0"/>
                  <a:t>-10 m/s</a:t>
                </a:r>
                <a:r>
                  <a:rPr lang="id-ID" dirty="0" smtClean="0"/>
                  <a:t>,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𝐵</m:t>
                        </m:r>
                      </m:sub>
                    </m:sSub>
                  </m:oMath>
                </a14:m>
                <a:r>
                  <a:rPr lang="id-ID" dirty="0"/>
                  <a:t> = 12 m/s </a:t>
                </a:r>
              </a:p>
              <a:p>
                <a:r>
                  <a:rPr lang="id-ID" dirty="0"/>
                  <a:t>e = 1</a:t>
                </a:r>
              </a:p>
              <a:p>
                <a:endParaRPr lang="id-ID" dirty="0"/>
              </a:p>
            </p:txBody>
          </p:sp>
        </mc:Choice>
        <mc:Fallback xmlns="">
          <p:sp>
            <p:nvSpPr>
              <p:cNvPr id="14" name="TextBox 13"/>
              <p:cNvSpPr txBox="1">
                <a:spLocks noRot="1" noChangeAspect="1" noMove="1" noResize="1" noEditPoints="1" noAdjustHandles="1" noChangeArrowheads="1" noChangeShapeType="1" noTextEdit="1"/>
              </p:cNvSpPr>
              <p:nvPr/>
            </p:nvSpPr>
            <p:spPr>
              <a:xfrm>
                <a:off x="899592" y="1916832"/>
                <a:ext cx="4963046" cy="1477328"/>
              </a:xfrm>
              <a:prstGeom prst="rect">
                <a:avLst/>
              </a:prstGeom>
              <a:blipFill rotWithShape="1">
                <a:blip r:embed="rId2"/>
                <a:stretch>
                  <a:fillRect l="-1106" t="-2058"/>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20744" y="3068960"/>
                <a:ext cx="2592288" cy="3648178"/>
              </a:xfrm>
              <a:prstGeom prst="rect">
                <a:avLst/>
              </a:prstGeom>
              <a:noFill/>
            </p:spPr>
            <p:txBody>
              <a:bodyPr wrap="square" rtlCol="0">
                <a:spAutoFit/>
              </a:bodyPr>
              <a:lstStyle/>
              <a:p>
                <a:r>
                  <a:rPr lang="id-ID" dirty="0"/>
                  <a:t>Ditanya: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r>
                  <a:rPr lang="id-ID" dirty="0"/>
                  <a:t>  &amp;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oMath>
                </a14:m>
                <a:r>
                  <a:rPr lang="id-ID" dirty="0"/>
                  <a:t>= ?</a:t>
                </a:r>
              </a:p>
              <a:p>
                <a:r>
                  <a:rPr lang="id-ID" dirty="0"/>
                  <a:t>Jawab</a:t>
                </a:r>
              </a:p>
              <a:p>
                <a:r>
                  <a:rPr lang="id-ID" dirty="0"/>
                  <a:t>Dari koefisien restitusi (e) untuk lenting sempurna = 1 maka</a:t>
                </a:r>
              </a:p>
              <a:p>
                <a:r>
                  <a:rPr lang="id-ID" dirty="0"/>
                  <a:t>1=</a:t>
                </a:r>
                <a14:m>
                  <m:oMath xmlns:m="http://schemas.openxmlformats.org/officeDocument/2006/math">
                    <m:r>
                      <a:rPr lang="id-ID" i="1">
                        <a:latin typeface="Cambria Math"/>
                      </a:rPr>
                      <m:t>−</m:t>
                    </m:r>
                    <m:f>
                      <m:fPr>
                        <m:ctrlPr>
                          <a:rPr lang="id-ID" i="1">
                            <a:latin typeface="Cambria Math"/>
                          </a:rPr>
                        </m:ctrlPr>
                      </m:fPr>
                      <m:num>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r>
                          <a:rPr lang="id-ID">
                            <a:latin typeface="Cambria Math"/>
                          </a:rPr>
                          <m:t> </m:t>
                        </m:r>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a:latin typeface="Cambria Math"/>
                          </a:rPr>
                          <m:t>) </m:t>
                        </m:r>
                      </m:num>
                      <m:den>
                        <m:sSub>
                          <m:sSubPr>
                            <m:ctrlPr>
                              <a:rPr lang="id-ID" i="1">
                                <a:latin typeface="Cambria Math"/>
                              </a:rPr>
                            </m:ctrlPr>
                          </m:sSubPr>
                          <m:e>
                            <m:r>
                              <a:rPr lang="id-ID" i="1">
                                <a:latin typeface="Cambria Math"/>
                              </a:rPr>
                              <m:t>𝑣</m:t>
                            </m:r>
                          </m:e>
                          <m:sub>
                            <m:r>
                              <a:rPr lang="id-ID" i="1">
                                <a:latin typeface="Cambria Math"/>
                              </a:rPr>
                              <m:t>𝐴</m:t>
                            </m:r>
                          </m:sub>
                        </m:sSub>
                        <m:r>
                          <a:rPr lang="id-ID" i="1">
                            <a:latin typeface="Cambria Math"/>
                          </a:rPr>
                          <m:t>−</m:t>
                        </m:r>
                        <m:sSub>
                          <m:sSubPr>
                            <m:ctrlPr>
                              <a:rPr lang="id-ID" i="1">
                                <a:latin typeface="Cambria Math"/>
                              </a:rPr>
                            </m:ctrlPr>
                          </m:sSubPr>
                          <m:e>
                            <m:r>
                              <a:rPr lang="id-ID" i="1">
                                <a:latin typeface="Cambria Math"/>
                              </a:rPr>
                              <m:t>𝑣</m:t>
                            </m:r>
                          </m:e>
                          <m:sub>
                            <m:r>
                              <a:rPr lang="id-ID" i="1">
                                <a:latin typeface="Cambria Math"/>
                              </a:rPr>
                              <m:t>𝐵</m:t>
                            </m:r>
                          </m:sub>
                        </m:sSub>
                      </m:den>
                    </m:f>
                  </m:oMath>
                </a14:m>
                <a:endParaRPr lang="id-ID" dirty="0"/>
              </a:p>
              <a:p>
                <a:r>
                  <a:rPr lang="id-ID" dirty="0"/>
                  <a:t>1=</a:t>
                </a:r>
                <a14:m>
                  <m:oMath xmlns:m="http://schemas.openxmlformats.org/officeDocument/2006/math">
                    <m:r>
                      <a:rPr lang="id-ID" i="1">
                        <a:latin typeface="Cambria Math"/>
                      </a:rPr>
                      <m:t>−</m:t>
                    </m:r>
                    <m:f>
                      <m:fPr>
                        <m:ctrlPr>
                          <a:rPr lang="id-ID" i="1">
                            <a:latin typeface="Cambria Math"/>
                          </a:rPr>
                        </m:ctrlPr>
                      </m:fPr>
                      <m:num>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r>
                          <a:rPr lang="id-ID">
                            <a:latin typeface="Cambria Math"/>
                          </a:rPr>
                          <m:t> </m:t>
                        </m:r>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a:latin typeface="Cambria Math"/>
                          </a:rPr>
                          <m:t>) </m:t>
                        </m:r>
                      </m:num>
                      <m:den>
                        <m:r>
                          <a:rPr lang="id-ID" i="1">
                            <a:latin typeface="Cambria Math"/>
                          </a:rPr>
                          <m:t>−10−12</m:t>
                        </m:r>
                      </m:den>
                    </m:f>
                  </m:oMath>
                </a14:m>
                <a:endParaRPr lang="id-ID" dirty="0"/>
              </a:p>
              <a:p>
                <a:r>
                  <a:rPr lang="id-ID" dirty="0"/>
                  <a:t>-22 = </a:t>
                </a:r>
                <a14:m>
                  <m:oMath xmlns:m="http://schemas.openxmlformats.org/officeDocument/2006/math">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r>
                      <a:rPr lang="id-ID">
                        <a:latin typeface="Cambria Math"/>
                      </a:rPr>
                      <m:t>+</m:t>
                    </m:r>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oMath>
                </a14:m>
                <a:endParaRPr lang="id-ID" dirty="0"/>
              </a:p>
              <a:p>
                <a:pPr/>
                <a14:m>
                  <m:oMathPara xmlns:m="http://schemas.openxmlformats.org/officeDocument/2006/math">
                    <m:oMathParaPr>
                      <m:jc m:val="centerGroup"/>
                    </m:oMathParaPr>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i="1">
                          <a:latin typeface="Cambria Math"/>
                        </a:rPr>
                        <m:t>=−22+</m:t>
                      </m:r>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m:oMathPara>
                </a14:m>
                <a:endParaRPr lang="id-ID" dirty="0"/>
              </a:p>
              <a:p>
                <a:r>
                  <a:rPr lang="id-ID" dirty="0"/>
                  <a:t> </a:t>
                </a:r>
              </a:p>
              <a:p>
                <a:endParaRPr lang="id-ID" dirty="0"/>
              </a:p>
            </p:txBody>
          </p:sp>
        </mc:Choice>
        <mc:Fallback xmlns="">
          <p:sp>
            <p:nvSpPr>
              <p:cNvPr id="15" name="TextBox 14"/>
              <p:cNvSpPr txBox="1">
                <a:spLocks noRot="1" noChangeAspect="1" noMove="1" noResize="1" noEditPoints="1" noAdjustHandles="1" noChangeArrowheads="1" noChangeShapeType="1" noTextEdit="1"/>
              </p:cNvSpPr>
              <p:nvPr/>
            </p:nvSpPr>
            <p:spPr>
              <a:xfrm>
                <a:off x="920744" y="3068960"/>
                <a:ext cx="2592288" cy="3648178"/>
              </a:xfrm>
              <a:prstGeom prst="rect">
                <a:avLst/>
              </a:prstGeom>
              <a:blipFill rotWithShape="1">
                <a:blip r:embed="rId3"/>
                <a:stretch>
                  <a:fillRect l="-1882"/>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698985" y="3068960"/>
                <a:ext cx="4329399" cy="2448876"/>
              </a:xfrm>
              <a:prstGeom prst="rect">
                <a:avLst/>
              </a:prstGeom>
              <a:noFill/>
            </p:spPr>
            <p:txBody>
              <a:bodyPr wrap="square" rtlCol="0">
                <a:spAutoFit/>
              </a:bodyPr>
              <a:lstStyle/>
              <a:p>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𝐴</m:t>
                        </m:r>
                      </m:sub>
                    </m:sSub>
                    <m:sSub>
                      <m:sSubPr>
                        <m:ctrlPr>
                          <a:rPr lang="id-ID" i="1">
                            <a:latin typeface="Cambria Math"/>
                          </a:rPr>
                        </m:ctrlPr>
                      </m:sSubPr>
                      <m:e>
                        <m:r>
                          <a:rPr lang="id-ID" i="1">
                            <a:latin typeface="Cambria Math"/>
                          </a:rPr>
                          <m:t>𝑣</m:t>
                        </m:r>
                      </m:e>
                      <m:sub>
                        <m:r>
                          <a:rPr lang="id-ID" i="1">
                            <a:latin typeface="Cambria Math"/>
                          </a:rPr>
                          <m:t>𝐴</m:t>
                        </m:r>
                      </m:sub>
                    </m:sSub>
                  </m:oMath>
                </a14:m>
                <a:r>
                  <a:rPr lang="id-ID" dirty="0"/>
                  <a:t> + </a:t>
                </a: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𝐵</m:t>
                        </m:r>
                      </m:sub>
                    </m:sSub>
                    <m:sSub>
                      <m:sSubPr>
                        <m:ctrlPr>
                          <a:rPr lang="id-ID" i="1">
                            <a:latin typeface="Cambria Math"/>
                          </a:rPr>
                        </m:ctrlPr>
                      </m:sSubPr>
                      <m:e>
                        <m:r>
                          <a:rPr lang="id-ID" i="1">
                            <a:latin typeface="Cambria Math"/>
                          </a:rPr>
                          <m:t>𝑣</m:t>
                        </m:r>
                      </m:e>
                      <m:sub>
                        <m:r>
                          <a:rPr lang="id-ID" i="1">
                            <a:latin typeface="Cambria Math"/>
                          </a:rPr>
                          <m:t>𝐵</m:t>
                        </m:r>
                      </m:sub>
                    </m:sSub>
                  </m:oMath>
                </a14:m>
                <a:r>
                  <a:rPr lang="id-ID" dirty="0"/>
                  <a:t> = </a:t>
                </a: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𝐴</m:t>
                        </m:r>
                      </m:sub>
                    </m:sSub>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r>
                  <a:rPr lang="id-ID" dirty="0"/>
                  <a:t>  + </a:t>
                </a: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𝐵</m:t>
                        </m:r>
                      </m:sub>
                    </m:sSub>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oMath>
                </a14:m>
                <a:endParaRPr lang="id-ID" dirty="0"/>
              </a:p>
              <a:p>
                <a:r>
                  <a:rPr lang="id-ID" dirty="0"/>
                  <a:t>2 . (-10) + 2 . 12 = 2</a:t>
                </a:r>
                <a14:m>
                  <m:oMath xmlns:m="http://schemas.openxmlformats.org/officeDocument/2006/math">
                    <m:sSubSup>
                      <m:sSubSupPr>
                        <m:ctrlPr>
                          <a:rPr lang="id-ID" i="1">
                            <a:latin typeface="Cambria Math"/>
                          </a:rPr>
                        </m:ctrlPr>
                      </m:sSubSupPr>
                      <m:e>
                        <m:r>
                          <a:rPr lang="id-ID" i="1">
                            <a:latin typeface="Cambria Math"/>
                          </a:rPr>
                          <m:t>. </m:t>
                        </m:r>
                        <m:r>
                          <a:rPr lang="id-ID" i="1">
                            <a:latin typeface="Cambria Math"/>
                          </a:rPr>
                          <m:t>𝑣</m:t>
                        </m:r>
                      </m:e>
                      <m:sub>
                        <m:r>
                          <a:rPr lang="id-ID" i="1">
                            <a:latin typeface="Cambria Math"/>
                          </a:rPr>
                          <m:t>𝐴</m:t>
                        </m:r>
                      </m:sub>
                      <m:sup>
                        <m:r>
                          <a:rPr lang="id-ID" i="1">
                            <a:latin typeface="Cambria Math"/>
                          </a:rPr>
                          <m:t>′</m:t>
                        </m:r>
                      </m:sup>
                    </m:sSubSup>
                  </m:oMath>
                </a14:m>
                <a:r>
                  <a:rPr lang="id-ID" dirty="0"/>
                  <a:t>  + 2 (-22 +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r>
                  <a:rPr lang="id-ID" dirty="0"/>
                  <a:t>)</a:t>
                </a:r>
              </a:p>
              <a:p>
                <a:r>
                  <a:rPr lang="id-ID" dirty="0"/>
                  <a:t>-20 + 24 = 2</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r>
                  <a:rPr lang="id-ID" dirty="0"/>
                  <a:t> - 44 + </a:t>
                </a:r>
                <a14:m>
                  <m:oMath xmlns:m="http://schemas.openxmlformats.org/officeDocument/2006/math">
                    <m:sSubSup>
                      <m:sSubSupPr>
                        <m:ctrlPr>
                          <a:rPr lang="id-ID" i="1">
                            <a:latin typeface="Cambria Math"/>
                          </a:rPr>
                        </m:ctrlPr>
                      </m:sSubSupPr>
                      <m:e>
                        <m:r>
                          <a:rPr lang="id-ID" i="1">
                            <a:latin typeface="Cambria Math"/>
                          </a:rPr>
                          <m:t>2</m:t>
                        </m:r>
                        <m:r>
                          <a:rPr lang="id-ID" i="1">
                            <a:latin typeface="Cambria Math"/>
                          </a:rPr>
                          <m:t>𝑣</m:t>
                        </m:r>
                      </m:e>
                      <m:sub>
                        <m:r>
                          <a:rPr lang="id-ID" i="1">
                            <a:latin typeface="Cambria Math"/>
                          </a:rPr>
                          <m:t>𝐴</m:t>
                        </m:r>
                      </m:sub>
                      <m:sup>
                        <m:r>
                          <a:rPr lang="id-ID" i="1">
                            <a:latin typeface="Cambria Math"/>
                          </a:rPr>
                          <m:t>′</m:t>
                        </m:r>
                      </m:sup>
                    </m:sSubSup>
                  </m:oMath>
                </a14:m>
                <a:endParaRPr lang="id-ID" dirty="0"/>
              </a:p>
              <a:p>
                <a:r>
                  <a:rPr lang="id-ID" dirty="0"/>
                  <a:t>4+44 = 2</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r>
                  <a:rPr lang="id-ID" dirty="0"/>
                  <a:t> + 2</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endParaRPr lang="id-ID" dirty="0"/>
              </a:p>
              <a:p>
                <a:r>
                  <a:rPr lang="id-ID" dirty="0"/>
                  <a:t>48 / 4 = vA'</a:t>
                </a:r>
              </a:p>
              <a:p>
                <a:r>
                  <a:rPr lang="id-ID" dirty="0"/>
                  <a:t>12 m/s = vA'</a:t>
                </a:r>
              </a:p>
              <a:p>
                <a:r>
                  <a:rPr lang="id-ID" dirty="0"/>
                  <a:t> </a:t>
                </a:r>
              </a:p>
              <a:p>
                <a:endParaRPr lang="id-ID" dirty="0"/>
              </a:p>
            </p:txBody>
          </p:sp>
        </mc:Choice>
        <mc:Fallback xmlns="">
          <p:sp>
            <p:nvSpPr>
              <p:cNvPr id="16" name="TextBox 15"/>
              <p:cNvSpPr txBox="1">
                <a:spLocks noRot="1" noChangeAspect="1" noMove="1" noResize="1" noEditPoints="1" noAdjustHandles="1" noChangeArrowheads="1" noChangeShapeType="1" noTextEdit="1"/>
              </p:cNvSpPr>
              <p:nvPr/>
            </p:nvSpPr>
            <p:spPr>
              <a:xfrm>
                <a:off x="3698985" y="3068960"/>
                <a:ext cx="4329399" cy="2448876"/>
              </a:xfrm>
              <a:prstGeom prst="rect">
                <a:avLst/>
              </a:prstGeom>
              <a:blipFill rotWithShape="1">
                <a:blip r:embed="rId4"/>
                <a:stretch>
                  <a:fillRect l="-1268"/>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875197" y="5026475"/>
                <a:ext cx="2992328" cy="1297406"/>
              </a:xfrm>
              <a:prstGeom prst="rect">
                <a:avLst/>
              </a:prstGeom>
              <a:noFill/>
            </p:spPr>
            <p:txBody>
              <a:bodyPr wrap="square" rtlCol="0">
                <a:spAutoFit/>
              </a:bodyPr>
              <a:lstStyle/>
              <a:p>
                <a:r>
                  <a:rPr lang="id-ID" dirty="0"/>
                  <a:t>sehingga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i="1">
                        <a:latin typeface="Cambria Math"/>
                      </a:rPr>
                      <m:t>=−22+</m:t>
                    </m:r>
                    <m:sSubSup>
                      <m:sSubSupPr>
                        <m:ctrlPr>
                          <a:rPr lang="id-ID" i="1">
                            <a:latin typeface="Cambria Math"/>
                          </a:rPr>
                        </m:ctrlPr>
                      </m:sSubSupPr>
                      <m:e>
                        <m:r>
                          <a:rPr lang="id-ID" i="1">
                            <a:latin typeface="Cambria Math"/>
                          </a:rPr>
                          <m:t>𝑣</m:t>
                        </m:r>
                      </m:e>
                      <m:sub>
                        <m:r>
                          <a:rPr lang="id-ID" i="1">
                            <a:latin typeface="Cambria Math"/>
                          </a:rPr>
                          <m:t>𝐴</m:t>
                        </m:r>
                      </m:sub>
                      <m:sup>
                        <m:r>
                          <a:rPr lang="id-ID" i="1">
                            <a:latin typeface="Cambria Math"/>
                          </a:rPr>
                          <m:t>′</m:t>
                        </m:r>
                      </m:sup>
                    </m:sSubSup>
                  </m:oMath>
                </a14:m>
                <a:endParaRPr lang="id-ID" dirty="0"/>
              </a:p>
              <a:p>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i="1">
                        <a:latin typeface="Cambria Math"/>
                      </a:rPr>
                      <m:t>=−22</m:t>
                    </m:r>
                  </m:oMath>
                </a14:m>
                <a:r>
                  <a:rPr lang="id-ID" dirty="0"/>
                  <a:t> + 12</a:t>
                </a:r>
              </a:p>
              <a:p>
                <a:pPr/>
                <a14:m>
                  <m:oMathPara xmlns:m="http://schemas.openxmlformats.org/officeDocument/2006/math">
                    <m:oMathParaPr>
                      <m:jc m:val="centerGroup"/>
                    </m:oMathParaPr>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𝐵</m:t>
                          </m:r>
                        </m:sub>
                        <m:sup>
                          <m:r>
                            <a:rPr lang="id-ID" i="1">
                              <a:latin typeface="Cambria Math"/>
                            </a:rPr>
                            <m:t>′</m:t>
                          </m:r>
                        </m:sup>
                      </m:sSubSup>
                      <m:r>
                        <a:rPr lang="id-ID" i="1">
                          <a:latin typeface="Cambria Math"/>
                        </a:rPr>
                        <m:t>=−10 </m:t>
                      </m:r>
                      <m:r>
                        <a:rPr lang="id-ID" i="1">
                          <a:latin typeface="Cambria Math"/>
                        </a:rPr>
                        <m:t>𝑚</m:t>
                      </m:r>
                      <m:r>
                        <a:rPr lang="id-ID" i="1">
                          <a:latin typeface="Cambria Math"/>
                        </a:rPr>
                        <m:t>/</m:t>
                      </m:r>
                      <m:r>
                        <a:rPr lang="id-ID" i="1">
                          <a:latin typeface="Cambria Math"/>
                        </a:rPr>
                        <m:t>𝑠</m:t>
                      </m:r>
                    </m:oMath>
                  </m:oMathPara>
                </a14:m>
                <a:endParaRPr lang="id-ID" dirty="0"/>
              </a:p>
              <a:p>
                <a:endParaRPr lang="id-ID" dirty="0"/>
              </a:p>
            </p:txBody>
          </p:sp>
        </mc:Choice>
        <mc:Fallback xmlns="">
          <p:sp>
            <p:nvSpPr>
              <p:cNvPr id="17" name="TextBox 16"/>
              <p:cNvSpPr txBox="1">
                <a:spLocks noRot="1" noChangeAspect="1" noMove="1" noResize="1" noEditPoints="1" noAdjustHandles="1" noChangeArrowheads="1" noChangeShapeType="1" noTextEdit="1"/>
              </p:cNvSpPr>
              <p:nvPr/>
            </p:nvSpPr>
            <p:spPr>
              <a:xfrm>
                <a:off x="3875197" y="5026475"/>
                <a:ext cx="2992328" cy="1297406"/>
              </a:xfrm>
              <a:prstGeom prst="rect">
                <a:avLst/>
              </a:prstGeom>
              <a:blipFill rotWithShape="1">
                <a:blip r:embed="rId5"/>
                <a:stretch>
                  <a:fillRect l="-1833"/>
                </a:stretch>
              </a:blipFill>
            </p:spPr>
            <p:txBody>
              <a:bodyPr/>
              <a:lstStyle/>
              <a:p>
                <a:r>
                  <a:rPr lang="id-ID">
                    <a:noFill/>
                  </a:rPr>
                  <a:t> </a:t>
                </a:r>
              </a:p>
            </p:txBody>
          </p:sp>
        </mc:Fallback>
      </mc:AlternateContent>
    </p:spTree>
    <p:extLst>
      <p:ext uri="{BB962C8B-B14F-4D97-AF65-F5344CB8AC3E}">
        <p14:creationId xmlns:p14="http://schemas.microsoft.com/office/powerpoint/2010/main" val="154246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404664"/>
            <a:ext cx="7653441"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dirty="0"/>
              <a:t>2</a:t>
            </a:r>
            <a:r>
              <a:rPr lang="id-ID" dirty="0" smtClean="0"/>
              <a:t>. Tumbukan Lenting Sebagian</a:t>
            </a:r>
            <a:endParaRPr lang="id-ID" dirty="0"/>
          </a:p>
        </p:txBody>
      </p:sp>
      <p:sp>
        <p:nvSpPr>
          <p:cNvPr id="5" name="TextBox 4"/>
          <p:cNvSpPr txBox="1"/>
          <p:nvPr/>
        </p:nvSpPr>
        <p:spPr>
          <a:xfrm>
            <a:off x="971600" y="1412776"/>
            <a:ext cx="7632848" cy="923330"/>
          </a:xfrm>
          <a:prstGeom prst="rect">
            <a:avLst/>
          </a:prstGeom>
          <a:noFill/>
        </p:spPr>
        <p:txBody>
          <a:bodyPr wrap="square" rtlCol="0">
            <a:spAutoFit/>
          </a:bodyPr>
          <a:lstStyle/>
          <a:p>
            <a:r>
              <a:rPr lang="id-ID" dirty="0"/>
              <a:t>Pada tumbukan lenting sebagian tidak berlaku hukum kekekalan energi kinetik karena ada sejumlah energi kinetik hilang dalam bentuk panas dan bunyi pada proses tumbukan</a:t>
            </a:r>
            <a:r>
              <a:rPr lang="id-ID" dirty="0" smtClean="0"/>
              <a:t>. Rumus pada lenting adalah sebagai berikut </a:t>
            </a:r>
            <a:endParaRPr lang="id-ID" b="1" dirty="0"/>
          </a:p>
        </p:txBody>
      </p:sp>
      <mc:AlternateContent xmlns:mc="http://schemas.openxmlformats.org/markup-compatibility/2006" xmlns:a14="http://schemas.microsoft.com/office/drawing/2010/main">
        <mc:Choice Requires="a14">
          <p:sp>
            <p:nvSpPr>
              <p:cNvPr id="6" name="TextBox 5"/>
              <p:cNvSpPr txBox="1"/>
              <p:nvPr/>
            </p:nvSpPr>
            <p:spPr>
              <a:xfrm>
                <a:off x="1445858" y="2322893"/>
                <a:ext cx="6320721" cy="679545"/>
              </a:xfrm>
              <a:prstGeom prst="rect">
                <a:avLst/>
              </a:prstGeom>
              <a:noFill/>
            </p:spPr>
            <p:txBody>
              <a:bodyPr wrap="square" rtlCol="0">
                <a:spAutoFit/>
              </a:bodyPr>
              <a:lstStyle/>
              <a:p>
                <a:pPr algn="ct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1</m:t>
                        </m:r>
                      </m:sub>
                    </m:sSub>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
                      <m:sSubPr>
                        <m:ctrlPr>
                          <a:rPr lang="id-ID" i="1">
                            <a:latin typeface="Cambria Math"/>
                          </a:rPr>
                        </m:ctrlPr>
                      </m:sSubPr>
                      <m:e>
                        <m:r>
                          <a:rPr lang="id-ID" i="1">
                            <a:latin typeface="Cambria Math"/>
                          </a:rPr>
                          <m:t>𝑣</m:t>
                        </m:r>
                      </m:e>
                      <m:sub>
                        <m:r>
                          <a:rPr lang="id-ID" i="1">
                            <a:latin typeface="Cambria Math"/>
                          </a:rPr>
                          <m:t>2</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1</m:t>
                        </m:r>
                      </m:sub>
                    </m:sSub>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pPr algn="ctr"/>
                <a:endParaRPr lang="id-ID" dirty="0"/>
              </a:p>
            </p:txBody>
          </p:sp>
        </mc:Choice>
        <mc:Fallback xmlns="">
          <p:sp>
            <p:nvSpPr>
              <p:cNvPr id="6" name="TextBox 5"/>
              <p:cNvSpPr txBox="1">
                <a:spLocks noRot="1" noChangeAspect="1" noMove="1" noResize="1" noEditPoints="1" noAdjustHandles="1" noChangeArrowheads="1" noChangeShapeType="1" noTextEdit="1"/>
              </p:cNvSpPr>
              <p:nvPr/>
            </p:nvSpPr>
            <p:spPr>
              <a:xfrm>
                <a:off x="1445858" y="2322893"/>
                <a:ext cx="6320721" cy="679545"/>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07075" y="2817772"/>
                <a:ext cx="63504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id-ID" i="1" smtClean="0">
                              <a:latin typeface="Cambria Math"/>
                            </a:rPr>
                          </m:ctrlPr>
                        </m:dPr>
                        <m:e>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e>
                      </m:d>
                      <m:r>
                        <a:rPr lang="id-ID" i="1">
                          <a:latin typeface="Cambria Math"/>
                        </a:rPr>
                        <m:t>=</m:t>
                      </m:r>
                      <m:r>
                        <a:rPr lang="id-ID" b="0" i="1" smtClean="0">
                          <a:latin typeface="Cambria Math"/>
                        </a:rPr>
                        <m:t>𝑒</m:t>
                      </m:r>
                      <m:d>
                        <m:dPr>
                          <m:ctrlPr>
                            <a:rPr lang="id-ID" i="1" smtClean="0">
                              <a:latin typeface="Cambria Math"/>
                            </a:rPr>
                          </m:ctrlPr>
                        </m:dPr>
                        <m:e>
                          <m:sSub>
                            <m:sSubPr>
                              <m:ctrlPr>
                                <a:rPr lang="id-ID" i="1">
                                  <a:latin typeface="Cambria Math"/>
                                </a:rPr>
                              </m:ctrlPr>
                            </m:sSubPr>
                            <m:e>
                              <m:r>
                                <a:rPr lang="id-ID" i="1">
                                  <a:latin typeface="Cambria Math"/>
                                </a:rPr>
                                <m:t>𝑣</m:t>
                              </m:r>
                            </m:e>
                            <m:sub>
                              <m:r>
                                <a:rPr lang="id-ID" b="0" i="1" smtClean="0">
                                  <a:latin typeface="Cambria Math"/>
                                </a:rPr>
                                <m:t>1</m:t>
                              </m:r>
                            </m:sub>
                          </m:sSub>
                          <m:r>
                            <a:rPr lang="id-ID" i="1">
                              <a:latin typeface="Cambria Math"/>
                            </a:rPr>
                            <m:t>−</m:t>
                          </m:r>
                          <m:sSub>
                            <m:sSubPr>
                              <m:ctrlPr>
                                <a:rPr lang="id-ID" i="1">
                                  <a:latin typeface="Cambria Math"/>
                                </a:rPr>
                              </m:ctrlPr>
                            </m:sSubPr>
                            <m:e>
                              <m:r>
                                <a:rPr lang="id-ID" i="1">
                                  <a:latin typeface="Cambria Math"/>
                                </a:rPr>
                                <m:t>𝑣</m:t>
                              </m:r>
                            </m:e>
                            <m:sub>
                              <m:r>
                                <a:rPr lang="id-ID" i="1">
                                  <a:latin typeface="Cambria Math"/>
                                </a:rPr>
                                <m:t>2</m:t>
                              </m:r>
                            </m:sub>
                          </m:sSub>
                        </m:e>
                      </m:d>
                    </m:oMath>
                  </m:oMathPara>
                </a14:m>
                <a:endParaRPr lang="id-ID" dirty="0"/>
              </a:p>
            </p:txBody>
          </p:sp>
        </mc:Choice>
        <mc:Fallback xmlns="">
          <p:sp>
            <p:nvSpPr>
              <p:cNvPr id="7" name="TextBox 6"/>
              <p:cNvSpPr txBox="1">
                <a:spLocks noRot="1" noChangeAspect="1" noMove="1" noResize="1" noEditPoints="1" noAdjustHandles="1" noChangeArrowheads="1" noChangeShapeType="1" noTextEdit="1"/>
              </p:cNvSpPr>
              <p:nvPr/>
            </p:nvSpPr>
            <p:spPr>
              <a:xfrm>
                <a:off x="1407075" y="2817772"/>
                <a:ext cx="6350442" cy="369332"/>
              </a:xfrm>
              <a:prstGeom prst="rect">
                <a:avLst/>
              </a:prstGeom>
              <a:blipFill rotWithShape="1">
                <a:blip r:embed="rId3"/>
                <a:stretch>
                  <a:fillRect b="-163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84088" y="3309032"/>
                <a:ext cx="683535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smtClean="0"/>
                  <a:t>Koefisien restitusi (e) untuk lenting sebagian bernilai </a:t>
                </a:r>
                <a14:m>
                  <m:oMath xmlns:m="http://schemas.openxmlformats.org/officeDocument/2006/math">
                    <m:r>
                      <a:rPr lang="id-ID" b="1" i="1">
                        <a:latin typeface="Cambria Math"/>
                      </a:rPr>
                      <m:t>𝟎</m:t>
                    </m:r>
                    <m:r>
                      <a:rPr lang="id-ID" b="1" i="1">
                        <a:latin typeface="Cambria Math"/>
                      </a:rPr>
                      <m:t>&lt;</m:t>
                    </m:r>
                    <m:r>
                      <a:rPr lang="id-ID" b="1" i="1">
                        <a:latin typeface="Cambria Math"/>
                      </a:rPr>
                      <m:t>𝒆</m:t>
                    </m:r>
                    <m:r>
                      <a:rPr lang="id-ID" b="1" i="1">
                        <a:latin typeface="Cambria Math"/>
                      </a:rPr>
                      <m:t>&lt;</m:t>
                    </m:r>
                    <m:r>
                      <a:rPr lang="id-ID" b="1" i="1">
                        <a:latin typeface="Cambria Math"/>
                      </a:rPr>
                      <m:t>𝟏</m:t>
                    </m:r>
                  </m:oMath>
                </a14:m>
                <a:endParaRPr lang="id-ID" dirty="0"/>
              </a:p>
            </p:txBody>
          </p:sp>
        </mc:Choice>
        <mc:Fallback xmlns="">
          <p:sp>
            <p:nvSpPr>
              <p:cNvPr id="9" name="TextBox 8"/>
              <p:cNvSpPr txBox="1">
                <a:spLocks noRot="1" noChangeAspect="1" noMove="1" noResize="1" noEditPoints="1" noAdjustHandles="1" noChangeArrowheads="1" noChangeShapeType="1" noTextEdit="1"/>
              </p:cNvSpPr>
              <p:nvPr/>
            </p:nvSpPr>
            <p:spPr>
              <a:xfrm>
                <a:off x="984088" y="3309032"/>
                <a:ext cx="6835359" cy="369332"/>
              </a:xfrm>
              <a:prstGeom prst="rect">
                <a:avLst/>
              </a:prstGeom>
              <a:blipFill rotWithShape="1">
                <a:blip r:embed="rId4"/>
                <a:stretch>
                  <a:fillRect l="-623" t="-6452" b="-24194"/>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347864" y="3861048"/>
                <a:ext cx="1937197" cy="7253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latin typeface="Cambria Math"/>
                        </a:rPr>
                        <m:t>𝒆</m:t>
                      </m:r>
                      <m:r>
                        <a:rPr lang="id-ID" b="1" i="1" smtClean="0">
                          <a:latin typeface="Cambria Math"/>
                        </a:rPr>
                        <m:t>=</m:t>
                      </m:r>
                      <m:f>
                        <m:fPr>
                          <m:ctrlPr>
                            <a:rPr lang="id-ID" b="1" i="1">
                              <a:latin typeface="Cambria Math"/>
                            </a:rPr>
                          </m:ctrlPr>
                        </m:fPr>
                        <m:num>
                          <m:r>
                            <a:rPr lang="id-ID" b="1" i="1">
                              <a:latin typeface="Cambria Math"/>
                            </a:rPr>
                            <m:t>−</m:t>
                          </m:r>
                          <m:d>
                            <m:dPr>
                              <m:ctrlPr>
                                <a:rPr lang="id-ID" b="1" i="1">
                                  <a:latin typeface="Cambria Math"/>
                                </a:rPr>
                              </m:ctrlPr>
                            </m:dPr>
                            <m:e>
                              <m:sSubSup>
                                <m:sSubSupPr>
                                  <m:ctrlPr>
                                    <a:rPr lang="id-ID" b="1" i="1">
                                      <a:latin typeface="Cambria Math"/>
                                    </a:rPr>
                                  </m:ctrlPr>
                                </m:sSubSupPr>
                                <m:e>
                                  <m:r>
                                    <a:rPr lang="id-ID" b="1" i="1">
                                      <a:latin typeface="Cambria Math"/>
                                    </a:rPr>
                                    <m:t>𝒗</m:t>
                                  </m:r>
                                </m:e>
                                <m:sub>
                                  <m:r>
                                    <a:rPr lang="id-ID" b="1" i="1" smtClean="0">
                                      <a:latin typeface="Cambria Math"/>
                                    </a:rPr>
                                    <m:t>𝟐</m:t>
                                  </m:r>
                                </m:sub>
                                <m:sup>
                                  <m:r>
                                    <a:rPr lang="id-ID" b="1" i="1">
                                      <a:latin typeface="Cambria Math"/>
                                    </a:rPr>
                                    <m:t>′</m:t>
                                  </m:r>
                                </m:sup>
                              </m:sSubSup>
                              <m:r>
                                <a:rPr lang="id-ID" b="1" i="1">
                                  <a:latin typeface="Cambria Math"/>
                                </a:rPr>
                                <m:t>−</m:t>
                              </m:r>
                              <m:sSub>
                                <m:sSubPr>
                                  <m:ctrlPr>
                                    <a:rPr lang="id-ID" b="1" i="1">
                                      <a:latin typeface="Cambria Math"/>
                                    </a:rPr>
                                  </m:ctrlPr>
                                </m:sSubPr>
                                <m:e>
                                  <m:r>
                                    <a:rPr lang="id-ID" b="1" i="1">
                                      <a:latin typeface="Cambria Math"/>
                                    </a:rPr>
                                    <m:t>𝒗</m:t>
                                  </m:r>
                                </m:e>
                                <m:sub>
                                  <m:r>
                                    <a:rPr lang="id-ID" b="1" i="1" smtClean="0">
                                      <a:latin typeface="Cambria Math"/>
                                    </a:rPr>
                                    <m:t>𝟏</m:t>
                                  </m:r>
                                </m:sub>
                              </m:sSub>
                              <m:r>
                                <a:rPr lang="id-ID" b="1" i="1">
                                  <a:latin typeface="Cambria Math"/>
                                </a:rPr>
                                <m:t>′</m:t>
                              </m:r>
                            </m:e>
                          </m:d>
                        </m:num>
                        <m:den>
                          <m:d>
                            <m:dPr>
                              <m:ctrlPr>
                                <a:rPr lang="id-ID" b="1" i="1">
                                  <a:latin typeface="Cambria Math"/>
                                </a:rPr>
                              </m:ctrlPr>
                            </m:dPr>
                            <m:e>
                              <m:sSub>
                                <m:sSubPr>
                                  <m:ctrlPr>
                                    <a:rPr lang="id-ID" b="1" i="1">
                                      <a:latin typeface="Cambria Math"/>
                                    </a:rPr>
                                  </m:ctrlPr>
                                </m:sSubPr>
                                <m:e>
                                  <m:r>
                                    <a:rPr lang="id-ID" b="1" i="1">
                                      <a:latin typeface="Cambria Math"/>
                                    </a:rPr>
                                    <m:t>𝒗</m:t>
                                  </m:r>
                                </m:e>
                                <m:sub>
                                  <m:r>
                                    <a:rPr lang="id-ID" b="1" i="1" smtClean="0">
                                      <a:latin typeface="Cambria Math"/>
                                    </a:rPr>
                                    <m:t>𝟐</m:t>
                                  </m:r>
                                </m:sub>
                              </m:sSub>
                              <m:r>
                                <a:rPr lang="id-ID" b="1" i="1">
                                  <a:latin typeface="Cambria Math"/>
                                </a:rPr>
                                <m:t>−</m:t>
                              </m:r>
                              <m:sSub>
                                <m:sSubPr>
                                  <m:ctrlPr>
                                    <a:rPr lang="id-ID" b="1" i="1">
                                      <a:latin typeface="Cambria Math"/>
                                    </a:rPr>
                                  </m:ctrlPr>
                                </m:sSubPr>
                                <m:e>
                                  <m:r>
                                    <a:rPr lang="id-ID" b="1" i="1">
                                      <a:latin typeface="Cambria Math"/>
                                    </a:rPr>
                                    <m:t>𝒗</m:t>
                                  </m:r>
                                </m:e>
                                <m:sub>
                                  <m:r>
                                    <a:rPr lang="id-ID" b="1" i="1" smtClean="0">
                                      <a:latin typeface="Cambria Math"/>
                                    </a:rPr>
                                    <m:t>𝟏</m:t>
                                  </m:r>
                                </m:sub>
                              </m:sSub>
                            </m:e>
                          </m:d>
                        </m:den>
                      </m:f>
                    </m:oMath>
                  </m:oMathPara>
                </a14:m>
                <a:endParaRPr lang="id-ID" dirty="0"/>
              </a:p>
            </p:txBody>
          </p:sp>
        </mc:Choice>
        <mc:Fallback xmlns="">
          <p:sp>
            <p:nvSpPr>
              <p:cNvPr id="10" name="Rectangle 9"/>
              <p:cNvSpPr>
                <a:spLocks noRot="1" noChangeAspect="1" noMove="1" noResize="1" noEditPoints="1" noAdjustHandles="1" noChangeArrowheads="1" noChangeShapeType="1" noTextEdit="1"/>
              </p:cNvSpPr>
              <p:nvPr/>
            </p:nvSpPr>
            <p:spPr>
              <a:xfrm>
                <a:off x="3347864" y="3861048"/>
                <a:ext cx="1937197" cy="725327"/>
              </a:xfrm>
              <a:prstGeom prst="rect">
                <a:avLst/>
              </a:prstGeom>
              <a:blipFill rotWithShape="1">
                <a:blip r:embed="rId5"/>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5577" y="4581128"/>
                <a:ext cx="7653440" cy="1200329"/>
              </a:xfrm>
              <a:prstGeom prst="rect">
                <a:avLst/>
              </a:prstGeom>
              <a:noFill/>
            </p:spPr>
            <p:txBody>
              <a:bodyPr wrap="square" rtlCol="0">
                <a:spAutoFit/>
              </a:bodyPr>
              <a:lstStyle/>
              <a:p>
                <a:pPr algn="just"/>
                <a:r>
                  <a:rPr lang="id-ID" dirty="0"/>
                  <a:t>Ketika terjadi gerak jatuh bebas saat menyentuh lantai maka akan terjadi tumbukan. Dalam hal ini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1</m:t>
                        </m:r>
                      </m:sub>
                    </m:sSub>
                  </m:oMath>
                </a14:m>
                <a:r>
                  <a:rPr lang="id-ID" dirty="0"/>
                  <a:t> adalah kecepatan benda jatuh dan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2</m:t>
                        </m:r>
                      </m:sub>
                    </m:sSub>
                    <m:r>
                      <a:rPr lang="id-ID" i="1">
                        <a:latin typeface="Cambria Math"/>
                      </a:rPr>
                      <m:t>=0</m:t>
                    </m:r>
                  </m:oMath>
                </a14:m>
                <a:r>
                  <a:rPr lang="id-ID" dirty="0"/>
                  <a:t> adalah lantai yang diam. Sehingga koefisien restitusinya menjadi</a:t>
                </a:r>
              </a:p>
              <a:p>
                <a:pPr algn="just"/>
                <a:endParaRPr lang="id-ID" dirty="0"/>
              </a:p>
            </p:txBody>
          </p:sp>
        </mc:Choice>
        <mc:Fallback xmlns="">
          <p:sp>
            <p:nvSpPr>
              <p:cNvPr id="13" name="TextBox 12"/>
              <p:cNvSpPr txBox="1">
                <a:spLocks noRot="1" noChangeAspect="1" noMove="1" noResize="1" noEditPoints="1" noAdjustHandles="1" noChangeArrowheads="1" noChangeShapeType="1" noTextEdit="1"/>
              </p:cNvSpPr>
              <p:nvPr/>
            </p:nvSpPr>
            <p:spPr>
              <a:xfrm>
                <a:off x="755577" y="4581128"/>
                <a:ext cx="7653440" cy="1200329"/>
              </a:xfrm>
              <a:prstGeom prst="rect">
                <a:avLst/>
              </a:prstGeom>
              <a:blipFill rotWithShape="1">
                <a:blip r:embed="rId6"/>
                <a:stretch>
                  <a:fillRect l="-717" t="-2538" r="-637"/>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842510" y="5464347"/>
                <a:ext cx="1151213"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a:latin typeface="Cambria Math"/>
                        </a:rPr>
                        <m:t>𝒆</m:t>
                      </m:r>
                      <m:r>
                        <a:rPr lang="id-ID" b="1" i="1">
                          <a:latin typeface="Cambria Math"/>
                        </a:rPr>
                        <m:t>=</m:t>
                      </m:r>
                      <m:f>
                        <m:fPr>
                          <m:ctrlPr>
                            <a:rPr lang="id-ID" b="1" i="1">
                              <a:latin typeface="Cambria Math"/>
                            </a:rPr>
                          </m:ctrlPr>
                        </m:fPr>
                        <m:num>
                          <m:r>
                            <a:rPr lang="id-ID" b="1" i="1">
                              <a:latin typeface="Cambria Math"/>
                            </a:rPr>
                            <m:t>−</m:t>
                          </m:r>
                          <m:sSub>
                            <m:sSubPr>
                              <m:ctrlPr>
                                <a:rPr lang="id-ID" b="1" i="1">
                                  <a:latin typeface="Cambria Math"/>
                                </a:rPr>
                              </m:ctrlPr>
                            </m:sSubPr>
                            <m:e>
                              <m:r>
                                <a:rPr lang="id-ID" b="1" i="1">
                                  <a:latin typeface="Cambria Math"/>
                                </a:rPr>
                                <m:t>𝒗</m:t>
                              </m:r>
                            </m:e>
                            <m:sub>
                              <m:r>
                                <a:rPr lang="id-ID" b="1" i="1">
                                  <a:latin typeface="Cambria Math"/>
                                </a:rPr>
                                <m:t>𝟏</m:t>
                              </m:r>
                            </m:sub>
                          </m:sSub>
                          <m:r>
                            <a:rPr lang="id-ID" b="1" i="1">
                              <a:latin typeface="Cambria Math"/>
                            </a:rPr>
                            <m:t>′</m:t>
                          </m:r>
                        </m:num>
                        <m:den>
                          <m:sSub>
                            <m:sSubPr>
                              <m:ctrlPr>
                                <a:rPr lang="id-ID" b="1" i="1">
                                  <a:latin typeface="Cambria Math"/>
                                </a:rPr>
                              </m:ctrlPr>
                            </m:sSubPr>
                            <m:e>
                              <m:r>
                                <a:rPr lang="id-ID" b="1" i="1">
                                  <a:latin typeface="Cambria Math"/>
                                </a:rPr>
                                <m:t>𝒗</m:t>
                              </m:r>
                            </m:e>
                            <m:sub>
                              <m:r>
                                <a:rPr lang="id-ID" b="1" i="1">
                                  <a:latin typeface="Cambria Math"/>
                                </a:rPr>
                                <m:t>𝟏</m:t>
                              </m:r>
                            </m:sub>
                          </m:sSub>
                        </m:den>
                      </m:f>
                    </m:oMath>
                  </m:oMathPara>
                </a14:m>
                <a:endParaRPr lang="id-ID" dirty="0"/>
              </a:p>
            </p:txBody>
          </p:sp>
        </mc:Choice>
        <mc:Fallback xmlns="">
          <p:sp>
            <p:nvSpPr>
              <p:cNvPr id="14" name="Rectangle 13"/>
              <p:cNvSpPr>
                <a:spLocks noRot="1" noChangeAspect="1" noMove="1" noResize="1" noEditPoints="1" noAdjustHandles="1" noChangeArrowheads="1" noChangeShapeType="1" noTextEdit="1"/>
              </p:cNvSpPr>
              <p:nvPr/>
            </p:nvSpPr>
            <p:spPr>
              <a:xfrm>
                <a:off x="3842510" y="5464347"/>
                <a:ext cx="1151213" cy="679097"/>
              </a:xfrm>
              <a:prstGeom prst="rect">
                <a:avLst/>
              </a:prstGeom>
              <a:blipFill rotWithShape="1">
                <a:blip r:embed="rId7"/>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725797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184628"/>
            <a:ext cx="7560840" cy="1477328"/>
          </a:xfrm>
          <a:prstGeom prst="rect">
            <a:avLst/>
          </a:prstGeom>
        </p:spPr>
        <p:txBody>
          <a:bodyPr wrap="square">
            <a:spAutoFit/>
          </a:bodyPr>
          <a:lstStyle/>
          <a:p>
            <a:pPr algn="just"/>
            <a:r>
              <a:rPr lang="id-ID" dirty="0"/>
              <a:t>Koefisien restitusi sering dipakai pada kasus terjadi pada bola yang dipantulkan. Contohnya bola tenis dijatuhkan pada ketinggian h1. Bola mengenai lantai dan terpental dengan ketinggian h2, di mana h2&lt; h1, nilai koefisien restitusi untuk tumbukan antara bola tenis jatuh bebas dan mengenai lantai dapat dinyatakan oleh persamaan di bawah ini:</a:t>
            </a:r>
          </a:p>
        </p:txBody>
      </p:sp>
      <mc:AlternateContent xmlns:mc="http://schemas.openxmlformats.org/markup-compatibility/2006" xmlns:a14="http://schemas.microsoft.com/office/drawing/2010/main">
        <mc:Choice Requires="a14">
          <p:sp>
            <p:nvSpPr>
              <p:cNvPr id="5" name="Rectangle 4"/>
              <p:cNvSpPr/>
              <p:nvPr/>
            </p:nvSpPr>
            <p:spPr>
              <a:xfrm>
                <a:off x="2070926" y="2852936"/>
                <a:ext cx="115461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latin typeface="Cambria Math"/>
                        </a:rPr>
                        <m:t>𝒆</m:t>
                      </m:r>
                      <m:r>
                        <a:rPr lang="id-ID" b="1" i="1" smtClean="0">
                          <a:latin typeface="Cambria Math"/>
                        </a:rPr>
                        <m:t>=</m:t>
                      </m:r>
                      <m:rad>
                        <m:radPr>
                          <m:degHide m:val="on"/>
                          <m:ctrlPr>
                            <a:rPr lang="id-ID" b="1" i="1" smtClean="0">
                              <a:latin typeface="Cambria Math"/>
                            </a:rPr>
                          </m:ctrlPr>
                        </m:radPr>
                        <m:deg/>
                        <m:e>
                          <m:f>
                            <m:fPr>
                              <m:ctrlPr>
                                <a:rPr lang="id-ID" b="1" i="1" smtClean="0">
                                  <a:latin typeface="Cambria Math"/>
                                </a:rPr>
                              </m:ctrlPr>
                            </m:fPr>
                            <m:num>
                              <m:sSub>
                                <m:sSubPr>
                                  <m:ctrlPr>
                                    <a:rPr lang="id-ID" b="1" i="1" smtClean="0">
                                      <a:latin typeface="Cambria Math"/>
                                    </a:rPr>
                                  </m:ctrlPr>
                                </m:sSubPr>
                                <m:e>
                                  <m:r>
                                    <a:rPr lang="id-ID" b="1" i="1" smtClean="0">
                                      <a:latin typeface="Cambria Math"/>
                                    </a:rPr>
                                    <m:t>𝒉</m:t>
                                  </m:r>
                                </m:e>
                                <m:sub>
                                  <m:r>
                                    <a:rPr lang="id-ID" b="1" i="1" smtClean="0">
                                      <a:latin typeface="Cambria Math"/>
                                    </a:rPr>
                                    <m:t>𝟐</m:t>
                                  </m:r>
                                </m:sub>
                              </m:sSub>
                            </m:num>
                            <m:den>
                              <m:sSub>
                                <m:sSubPr>
                                  <m:ctrlPr>
                                    <a:rPr lang="id-ID" b="1" i="1" smtClean="0">
                                      <a:latin typeface="Cambria Math"/>
                                    </a:rPr>
                                  </m:ctrlPr>
                                </m:sSubPr>
                                <m:e>
                                  <m:r>
                                    <a:rPr lang="id-ID" b="1" i="1" smtClean="0">
                                      <a:latin typeface="Cambria Math"/>
                                    </a:rPr>
                                    <m:t>𝒉</m:t>
                                  </m:r>
                                </m:e>
                                <m:sub>
                                  <m:r>
                                    <a:rPr lang="id-ID" b="1" i="1" smtClean="0">
                                      <a:latin typeface="Cambria Math"/>
                                    </a:rPr>
                                    <m:t>𝟏</m:t>
                                  </m:r>
                                </m:sub>
                              </m:sSub>
                            </m:den>
                          </m:f>
                        </m:e>
                      </m:rad>
                      <m:r>
                        <a:rPr lang="id-ID" b="1" i="1" dirty="0" smtClean="0">
                          <a:latin typeface="Cambria Math"/>
                        </a:rPr>
                        <m:t> </m:t>
                      </m:r>
                    </m:oMath>
                  </m:oMathPara>
                </a14:m>
                <a:endParaRPr lang="id-ID" dirty="0"/>
              </a:p>
            </p:txBody>
          </p:sp>
        </mc:Choice>
        <mc:Fallback xmlns="">
          <p:sp>
            <p:nvSpPr>
              <p:cNvPr id="5" name="Rectangle 4"/>
              <p:cNvSpPr>
                <a:spLocks noRot="1" noChangeAspect="1" noMove="1" noResize="1" noEditPoints="1" noAdjustHandles="1" noChangeArrowheads="1" noChangeShapeType="1" noTextEdit="1"/>
              </p:cNvSpPr>
              <p:nvPr/>
            </p:nvSpPr>
            <p:spPr>
              <a:xfrm>
                <a:off x="2070926" y="2852936"/>
                <a:ext cx="1154610" cy="910699"/>
              </a:xfrm>
              <a:prstGeom prst="rect">
                <a:avLst/>
              </a:prstGeom>
              <a:blipFill rotWithShape="1">
                <a:blip r:embed="rId2"/>
                <a:stretch>
                  <a:fillRect/>
                </a:stretch>
              </a:blipFill>
            </p:spPr>
            <p:txBody>
              <a:bodyPr/>
              <a:lstStyle/>
              <a:p>
                <a:r>
                  <a:rPr lang="id-ID">
                    <a:noFill/>
                  </a:rPr>
                  <a:t> </a:t>
                </a:r>
              </a:p>
            </p:txBody>
          </p:sp>
        </mc:Fallback>
      </mc:AlternateContent>
      <p:sp>
        <p:nvSpPr>
          <p:cNvPr id="6" name="AutoShape 2" descr="Penjelasan tentang Tumbukan (Lenting Sempurna, Sebagian, dan Tida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Rectangle 2"/>
          <p:cNvSpPr>
            <a:spLocks noGrp="1" noChangeArrowheads="1"/>
          </p:cNvSpPr>
          <p:nvPr>
            <p:ph type="title"/>
          </p:nvPr>
        </p:nvSpPr>
        <p:spPr>
          <a:xfrm>
            <a:off x="1238251" y="534987"/>
            <a:ext cx="7772400" cy="547688"/>
          </a:xfrm>
        </p:spPr>
        <p:txBody>
          <a:bodyPr/>
          <a:lstStyle/>
          <a:p>
            <a:pPr algn="l"/>
            <a:r>
              <a:rPr lang="en-US" sz="1800" b="1" i="1" dirty="0" err="1"/>
              <a:t>Untuk</a:t>
            </a:r>
            <a:r>
              <a:rPr lang="en-US" sz="1800" b="1" i="1" dirty="0"/>
              <a:t> </a:t>
            </a:r>
            <a:r>
              <a:rPr lang="en-US" sz="1800" b="1" i="1" dirty="0" err="1"/>
              <a:t>tumbukan</a:t>
            </a:r>
            <a:r>
              <a:rPr lang="en-US" sz="1800" b="1" i="1" dirty="0"/>
              <a:t> </a:t>
            </a:r>
            <a:r>
              <a:rPr lang="en-US" sz="1800" b="1" i="1" dirty="0" err="1"/>
              <a:t>lenting</a:t>
            </a:r>
            <a:r>
              <a:rPr lang="en-US" sz="1800" b="1" i="1" dirty="0"/>
              <a:t> </a:t>
            </a:r>
            <a:r>
              <a:rPr lang="en-US" sz="1800" b="1" i="1" dirty="0" smtClean="0"/>
              <a:t>se</a:t>
            </a:r>
            <a:r>
              <a:rPr lang="id-ID" sz="1800" b="1" i="1" dirty="0" smtClean="0"/>
              <a:t>bagian</a:t>
            </a:r>
            <a:r>
              <a:rPr lang="en-US" sz="1800" b="1" i="1" dirty="0" smtClean="0"/>
              <a:t> </a:t>
            </a:r>
            <a:r>
              <a:rPr lang="en-US" sz="1800" b="1" i="1" dirty="0" err="1"/>
              <a:t>dalam</a:t>
            </a:r>
            <a:r>
              <a:rPr lang="en-US" sz="1800" b="1" i="1" dirty="0"/>
              <a:t> </a:t>
            </a:r>
            <a:r>
              <a:rPr lang="en-US" sz="1800" b="1" i="1" dirty="0" err="1"/>
              <a:t>satu</a:t>
            </a:r>
            <a:r>
              <a:rPr lang="en-US" sz="1800" b="1" i="1" dirty="0"/>
              <a:t> </a:t>
            </a:r>
            <a:r>
              <a:rPr lang="en-US" sz="1800" b="1" i="1" dirty="0" err="1"/>
              <a:t>dimensi</a:t>
            </a:r>
            <a:endParaRPr lang="en-US" dirty="0"/>
          </a:p>
        </p:txBody>
      </p:sp>
      <p:sp>
        <p:nvSpPr>
          <p:cNvPr id="8" name="AutoShape 4" descr="Penjelasan tentang Tumbukan (Lenting Sempurna, Sebagian, dan Tida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150" name="Picture 6" descr="Skema tumbukan lenting sebagian - Fisika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86795"/>
            <a:ext cx="3196336" cy="35840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931694" y="3933056"/>
                <a:ext cx="3676310" cy="2031325"/>
              </a:xfrm>
              <a:prstGeom prst="rect">
                <a:avLst/>
              </a:prstGeom>
              <a:noFill/>
            </p:spPr>
            <p:txBody>
              <a:bodyPr wrap="square" rtlCol="0">
                <a:spAutoFit/>
              </a:bodyPr>
              <a:lstStyle/>
              <a:p>
                <a:r>
                  <a:rPr lang="id-ID" dirty="0" smtClean="0"/>
                  <a:t>Keterangan :</a:t>
                </a:r>
              </a:p>
              <a:p>
                <a:r>
                  <a:rPr lang="id-ID" i="1" dirty="0" smtClean="0"/>
                  <a:t>m</a:t>
                </a:r>
                <a:r>
                  <a:rPr lang="en-US" baseline="-25000" dirty="0" smtClean="0"/>
                  <a:t>1</a:t>
                </a:r>
                <a:r>
                  <a:rPr lang="id-ID" baseline="-25000" dirty="0" smtClean="0"/>
                  <a:t> </a:t>
                </a:r>
                <a:r>
                  <a:rPr lang="en-US" i="1" dirty="0" smtClean="0"/>
                  <a:t>m</a:t>
                </a:r>
                <a:r>
                  <a:rPr lang="en-US" baseline="-25000" dirty="0" smtClean="0"/>
                  <a:t>2</a:t>
                </a:r>
                <a:r>
                  <a:rPr lang="id-ID" baseline="-25000" dirty="0" smtClean="0"/>
                  <a:t> </a:t>
                </a:r>
                <a:r>
                  <a:rPr lang="id-ID" dirty="0" smtClean="0"/>
                  <a:t>  = massa benda 1 dan 2 (kg)</a:t>
                </a:r>
              </a:p>
              <a:p>
                <a14:m>
                  <m:oMath xmlns:m="http://schemas.openxmlformats.org/officeDocument/2006/math">
                    <m:sSub>
                      <m:sSubPr>
                        <m:ctrlPr>
                          <a:rPr lang="id-ID" i="1" smtClean="0">
                            <a:latin typeface="Cambria Math"/>
                          </a:rPr>
                        </m:ctrlPr>
                      </m:sSubPr>
                      <m:e>
                        <m:r>
                          <a:rPr lang="id-ID" i="1">
                            <a:latin typeface="Cambria Math"/>
                          </a:rPr>
                          <m:t>𝑣</m:t>
                        </m:r>
                      </m:e>
                      <m:sub>
                        <m:r>
                          <a:rPr lang="id-ID" b="0" i="1" smtClean="0">
                            <a:latin typeface="Cambria Math"/>
                          </a:rPr>
                          <m:t>1</m:t>
                        </m:r>
                      </m:sub>
                    </m:sSub>
                    <m:sSub>
                      <m:sSubPr>
                        <m:ctrlPr>
                          <a:rPr lang="id-ID" i="1" smtClean="0">
                            <a:latin typeface="Cambria Math"/>
                          </a:rPr>
                        </m:ctrlPr>
                      </m:sSubPr>
                      <m:e>
                        <m:r>
                          <a:rPr lang="id-ID" i="1">
                            <a:latin typeface="Cambria Math"/>
                          </a:rPr>
                          <m:t>𝑣</m:t>
                        </m:r>
                      </m:e>
                      <m:sub>
                        <m:r>
                          <a:rPr lang="id-ID" b="0" i="1" smtClean="0">
                            <a:latin typeface="Cambria Math"/>
                          </a:rPr>
                          <m:t>2</m:t>
                        </m:r>
                      </m:sub>
                    </m:sSub>
                  </m:oMath>
                </a14:m>
                <a:r>
                  <a:rPr lang="id-ID" dirty="0" smtClean="0"/>
                  <a:t>= kecepatan benda 1 dan 2 sebelum tumbukan (m/s)</a:t>
                </a:r>
                <a:endParaRPr lang="en-US" baseline="-25000" dirty="0" smtClean="0"/>
              </a:p>
              <a:p>
                <a14:m>
                  <m:oMath xmlns:m="http://schemas.openxmlformats.org/officeDocument/2006/math">
                    <m:sSubSup>
                      <m:sSubSupPr>
                        <m:ctrlPr>
                          <a:rPr lang="id-ID" i="1" smtClean="0">
                            <a:latin typeface="Cambria Math"/>
                          </a:rPr>
                        </m:ctrlPr>
                      </m:sSubSupPr>
                      <m:e>
                        <m:r>
                          <a:rPr lang="id-ID" i="1">
                            <a:latin typeface="Cambria Math"/>
                          </a:rPr>
                          <m:t>𝑣</m:t>
                        </m:r>
                      </m:e>
                      <m:sub>
                        <m:r>
                          <a:rPr lang="id-ID" b="0" i="1" smtClean="0">
                            <a:latin typeface="Cambria Math"/>
                          </a:rPr>
                          <m:t>1</m:t>
                        </m:r>
                      </m:sub>
                      <m:sup>
                        <m:r>
                          <a:rPr lang="id-ID" i="1">
                            <a:latin typeface="Cambria Math"/>
                          </a:rPr>
                          <m:t>′</m:t>
                        </m:r>
                      </m:sup>
                    </m:sSubSup>
                  </m:oMath>
                </a14:m>
                <a:r>
                  <a:rPr lang="id-ID" dirty="0" smtClean="0"/>
                  <a:t> </a:t>
                </a:r>
                <a14:m>
                  <m:oMath xmlns:m="http://schemas.openxmlformats.org/officeDocument/2006/math">
                    <m:sSubSup>
                      <m:sSubSupPr>
                        <m:ctrlPr>
                          <a:rPr lang="id-ID" i="1">
                            <a:latin typeface="Cambria Math"/>
                          </a:rPr>
                        </m:ctrlPr>
                      </m:sSubSupPr>
                      <m:e>
                        <m:r>
                          <a:rPr lang="id-ID" i="1">
                            <a:latin typeface="Cambria Math"/>
                          </a:rPr>
                          <m:t>𝑣</m:t>
                        </m:r>
                      </m:e>
                      <m:sub>
                        <m:r>
                          <a:rPr lang="id-ID" b="0" i="1" smtClean="0">
                            <a:latin typeface="Cambria Math"/>
                          </a:rPr>
                          <m:t>2</m:t>
                        </m:r>
                      </m:sub>
                      <m:sup>
                        <m:r>
                          <a:rPr lang="id-ID" i="1">
                            <a:latin typeface="Cambria Math"/>
                          </a:rPr>
                          <m:t>′</m:t>
                        </m:r>
                      </m:sup>
                    </m:sSubSup>
                  </m:oMath>
                </a14:m>
                <a:r>
                  <a:rPr lang="id-ID" dirty="0"/>
                  <a:t> </a:t>
                </a:r>
                <a:r>
                  <a:rPr lang="id-ID" dirty="0" smtClean="0"/>
                  <a:t>= kecepatan benda 1 dan 2 setealah tumbukan (m/s)</a:t>
                </a:r>
                <a:endParaRPr lang="en-US" dirty="0" smtClean="0"/>
              </a:p>
              <a:p>
                <a:endParaRPr lang="id-ID" dirty="0"/>
              </a:p>
            </p:txBody>
          </p:sp>
        </mc:Choice>
        <mc:Fallback xmlns="">
          <p:sp>
            <p:nvSpPr>
              <p:cNvPr id="10" name="TextBox 9"/>
              <p:cNvSpPr txBox="1">
                <a:spLocks noRot="1" noChangeAspect="1" noMove="1" noResize="1" noEditPoints="1" noAdjustHandles="1" noChangeArrowheads="1" noChangeShapeType="1" noTextEdit="1"/>
              </p:cNvSpPr>
              <p:nvPr/>
            </p:nvSpPr>
            <p:spPr>
              <a:xfrm>
                <a:off x="931694" y="3933056"/>
                <a:ext cx="3676310" cy="2031325"/>
              </a:xfrm>
              <a:prstGeom prst="rect">
                <a:avLst/>
              </a:prstGeom>
              <a:blipFill rotWithShape="1">
                <a:blip r:embed="rId4"/>
                <a:stretch>
                  <a:fillRect l="-1493" t="-1502" r="-663"/>
                </a:stretch>
              </a:blipFill>
            </p:spPr>
            <p:txBody>
              <a:bodyPr/>
              <a:lstStyle/>
              <a:p>
                <a:r>
                  <a:rPr lang="id-ID">
                    <a:noFill/>
                  </a:rPr>
                  <a:t> </a:t>
                </a:r>
              </a:p>
            </p:txBody>
          </p:sp>
        </mc:Fallback>
      </mc:AlternateContent>
    </p:spTree>
    <p:extLst>
      <p:ext uri="{BB962C8B-B14F-4D97-AF65-F5344CB8AC3E}">
        <p14:creationId xmlns:p14="http://schemas.microsoft.com/office/powerpoint/2010/main" val="291625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15416"/>
            <a:ext cx="6965245" cy="1202485"/>
          </a:xfrm>
        </p:spPr>
        <p:txBody>
          <a:bodyPr/>
          <a:lstStyle/>
          <a:p>
            <a:pPr algn="l"/>
            <a:r>
              <a:rPr lang="id-ID" dirty="0" smtClean="0"/>
              <a:t>Contoh 2</a:t>
            </a:r>
            <a:endParaRPr lang="id-ID" dirty="0"/>
          </a:p>
        </p:txBody>
      </p:sp>
      <mc:AlternateContent xmlns:mc="http://schemas.openxmlformats.org/markup-compatibility/2006" xmlns:a14="http://schemas.microsoft.com/office/drawing/2010/main">
        <mc:Choice Requires="a14">
          <p:sp>
            <p:nvSpPr>
              <p:cNvPr id="4" name="TextBox 3"/>
              <p:cNvSpPr txBox="1"/>
              <p:nvPr/>
            </p:nvSpPr>
            <p:spPr>
              <a:xfrm>
                <a:off x="899592" y="620688"/>
                <a:ext cx="7416824" cy="1200329"/>
              </a:xfrm>
              <a:prstGeom prst="rect">
                <a:avLst/>
              </a:prstGeom>
              <a:noFill/>
            </p:spPr>
            <p:txBody>
              <a:bodyPr wrap="square" rtlCol="0">
                <a:spAutoFit/>
              </a:bodyPr>
              <a:lstStyle/>
              <a:p>
                <a:pPr algn="just"/>
                <a:r>
                  <a:rPr lang="id-ID" dirty="0"/>
                  <a:t>Sebuah mobil sedan bermassa </a:t>
                </a:r>
                <a14:m>
                  <m:oMath xmlns:m="http://schemas.openxmlformats.org/officeDocument/2006/math">
                    <m:r>
                      <a:rPr lang="id-ID" i="1">
                        <a:latin typeface="Cambria Math"/>
                      </a:rPr>
                      <m:t>1,5 </m:t>
                    </m:r>
                    <m:r>
                      <a:rPr lang="id-ID" i="1">
                        <a:latin typeface="Cambria Math"/>
                      </a:rPr>
                      <m:t>𝑡𝑜𝑛</m:t>
                    </m:r>
                  </m:oMath>
                </a14:m>
                <a:r>
                  <a:rPr lang="id-ID" dirty="0"/>
                  <a:t> bergerak dengan kecepatan </a:t>
                </a:r>
                <a14:m>
                  <m:oMath xmlns:m="http://schemas.openxmlformats.org/officeDocument/2006/math">
                    <m:r>
                      <a:rPr lang="id-ID" i="1">
                        <a:latin typeface="Cambria Math"/>
                      </a:rPr>
                      <m:t>30 </m:t>
                    </m:r>
                    <m:r>
                      <a:rPr lang="id-ID" i="1">
                        <a:latin typeface="Cambria Math"/>
                      </a:rPr>
                      <m:t>𝑚</m:t>
                    </m:r>
                    <m:r>
                      <a:rPr lang="id-ID" i="1">
                        <a:latin typeface="Cambria Math"/>
                      </a:rPr>
                      <m:t>/</m:t>
                    </m:r>
                    <m:r>
                      <a:rPr lang="id-ID" i="1">
                        <a:latin typeface="Cambria Math"/>
                      </a:rPr>
                      <m:t>𝑠</m:t>
                    </m:r>
                  </m:oMath>
                </a14:m>
                <a:r>
                  <a:rPr lang="id-ID" dirty="0"/>
                  <a:t> bertabrakan dengan sebuah truk massanya </a:t>
                </a:r>
                <a14:m>
                  <m:oMath xmlns:m="http://schemas.openxmlformats.org/officeDocument/2006/math">
                    <m:r>
                      <a:rPr lang="id-ID" i="1">
                        <a:latin typeface="Cambria Math"/>
                      </a:rPr>
                      <m:t>10 </m:t>
                    </m:r>
                    <m:r>
                      <a:rPr lang="id-ID" i="1">
                        <a:latin typeface="Cambria Math"/>
                      </a:rPr>
                      <m:t>𝑡𝑜𝑛</m:t>
                    </m:r>
                  </m:oMath>
                </a14:m>
                <a:r>
                  <a:rPr lang="id-ID" dirty="0"/>
                  <a:t> kecepatannya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Jika konstanta tumbukan </a:t>
                </a:r>
                <a14:m>
                  <m:oMath xmlns:m="http://schemas.openxmlformats.org/officeDocument/2006/math">
                    <m:r>
                      <a:rPr lang="id-ID" i="1">
                        <a:latin typeface="Cambria Math"/>
                      </a:rPr>
                      <m:t>𝑒</m:t>
                    </m:r>
                    <m:r>
                      <a:rPr lang="id-ID" i="1">
                        <a:latin typeface="Cambria Math"/>
                      </a:rPr>
                      <m:t>=0,5</m:t>
                    </m:r>
                  </m:oMath>
                </a14:m>
                <a:r>
                  <a:rPr lang="id-ID" dirty="0"/>
                  <a:t>, tentukan kecepatan masing – masing setelah tumbukan?</a:t>
                </a:r>
              </a:p>
            </p:txBody>
          </p:sp>
        </mc:Choice>
        <mc:Fallback xmlns="">
          <p:sp>
            <p:nvSpPr>
              <p:cNvPr id="4" name="TextBox 3"/>
              <p:cNvSpPr txBox="1">
                <a:spLocks noRot="1" noChangeAspect="1" noMove="1" noResize="1" noEditPoints="1" noAdjustHandles="1" noChangeArrowheads="1" noChangeShapeType="1" noTextEdit="1"/>
              </p:cNvSpPr>
              <p:nvPr/>
            </p:nvSpPr>
            <p:spPr>
              <a:xfrm>
                <a:off x="899592" y="620688"/>
                <a:ext cx="7416824" cy="1200329"/>
              </a:xfrm>
              <a:prstGeom prst="rect">
                <a:avLst/>
              </a:prstGeom>
              <a:blipFill rotWithShape="1">
                <a:blip r:embed="rId2"/>
                <a:stretch>
                  <a:fillRect l="-740" t="-2538" r="-658" b="-7107"/>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99592" y="1772816"/>
                <a:ext cx="6912768" cy="4790479"/>
              </a:xfrm>
              <a:prstGeom prst="rect">
                <a:avLst/>
              </a:prstGeom>
              <a:noFill/>
            </p:spPr>
            <p:txBody>
              <a:bodyPr wrap="square" rtlCol="0">
                <a:spAutoFit/>
              </a:bodyPr>
              <a:lstStyle/>
              <a:p>
                <a:r>
                  <a:rPr lang="id-ID" dirty="0"/>
                  <a:t>Penyel</a:t>
                </a:r>
                <a:r>
                  <a:rPr lang="en-ID" dirty="0"/>
                  <a:t>e</a:t>
                </a:r>
                <a:r>
                  <a:rPr lang="id-ID" dirty="0"/>
                  <a:t>saian:</a:t>
                </a:r>
              </a:p>
              <a:p>
                <a:r>
                  <a:rPr lang="id-ID" dirty="0"/>
                  <a:t>Diketahui: </a:t>
                </a: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1</m:t>
                        </m:r>
                      </m:sub>
                    </m:sSub>
                    <m:r>
                      <a:rPr lang="id-ID" i="1">
                        <a:latin typeface="Cambria Math"/>
                      </a:rPr>
                      <m:t>=1.500 </m:t>
                    </m:r>
                    <m:r>
                      <a:rPr lang="id-ID" i="1">
                        <a:latin typeface="Cambria Math"/>
                      </a:rPr>
                      <m:t>𝑘𝑔</m:t>
                    </m:r>
                  </m:oMath>
                </a14:m>
                <a:r>
                  <a:rPr lang="id-ID" dirty="0"/>
                  <a:t>; </a:t>
                </a:r>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2</m:t>
                        </m:r>
                      </m:sub>
                    </m:sSub>
                    <m:r>
                      <a:rPr lang="id-ID" i="1">
                        <a:latin typeface="Cambria Math"/>
                      </a:rPr>
                      <m:t>=10.000 </m:t>
                    </m:r>
                    <m:r>
                      <a:rPr lang="id-ID" i="1">
                        <a:latin typeface="Cambria Math"/>
                      </a:rPr>
                      <m:t>𝑘𝑔</m:t>
                    </m:r>
                  </m:oMath>
                </a14:m>
                <a:r>
                  <a:rPr lang="id-ID" dirty="0"/>
                  <a:t>;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=30 </m:t>
                    </m:r>
                    <m:r>
                      <a:rPr lang="id-ID" i="1">
                        <a:latin typeface="Cambria Math"/>
                      </a:rPr>
                      <m:t>𝑚</m:t>
                    </m:r>
                    <m:r>
                      <a:rPr lang="id-ID" i="1">
                        <a:latin typeface="Cambria Math"/>
                      </a:rPr>
                      <m:t>/</m:t>
                    </m:r>
                    <m:r>
                      <a:rPr lang="id-ID" i="1">
                        <a:latin typeface="Cambria Math"/>
                      </a:rPr>
                      <m:t>𝑠</m:t>
                    </m:r>
                  </m:oMath>
                </a14:m>
                <a:r>
                  <a:rPr lang="id-ID" dirty="0"/>
                  <a:t>; </a:t>
                </a:r>
                <a14:m>
                  <m:oMath xmlns:m="http://schemas.openxmlformats.org/officeDocument/2006/math">
                    <m:sSub>
                      <m:sSubPr>
                        <m:ctrlPr>
                          <a:rPr lang="id-ID" i="1">
                            <a:latin typeface="Cambria Math"/>
                          </a:rPr>
                        </m:ctrlPr>
                      </m:sSubPr>
                      <m:e>
                        <m:r>
                          <a:rPr lang="id-ID" i="1">
                            <a:latin typeface="Cambria Math"/>
                          </a:rPr>
                          <m:t>𝑣</m:t>
                        </m:r>
                      </m:e>
                      <m:sub>
                        <m:r>
                          <a:rPr lang="id-ID" i="1">
                            <a:latin typeface="Cambria Math"/>
                          </a:rPr>
                          <m:t>2</m:t>
                        </m:r>
                      </m:sub>
                    </m:sSub>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a:t>
                </a:r>
                <a14:m>
                  <m:oMath xmlns:m="http://schemas.openxmlformats.org/officeDocument/2006/math">
                    <m:r>
                      <a:rPr lang="id-ID" i="1">
                        <a:latin typeface="Cambria Math"/>
                      </a:rPr>
                      <m:t>𝑒</m:t>
                    </m:r>
                    <m:r>
                      <a:rPr lang="id-ID" i="1">
                        <a:latin typeface="Cambria Math"/>
                      </a:rPr>
                      <m:t>=0,5</m:t>
                    </m:r>
                  </m:oMath>
                </a14:m>
                <a:endParaRPr lang="id-ID" dirty="0"/>
              </a:p>
              <a:p>
                <a:r>
                  <a:rPr lang="id-ID" dirty="0"/>
                  <a:t>Ditanya: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oMath>
                </a14:m>
                <a:r>
                  <a:rPr lang="id-ID" dirty="0"/>
                  <a:t> dan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a:t>
                </a:r>
              </a:p>
              <a:p>
                <a:r>
                  <a:rPr lang="id-ID" dirty="0"/>
                  <a:t>Jawab: </a:t>
                </a:r>
              </a:p>
              <a:p>
                <a14:m>
                  <m:oMath xmlns:m="http://schemas.openxmlformats.org/officeDocument/2006/math">
                    <m:sSub>
                      <m:sSubPr>
                        <m:ctrlPr>
                          <a:rPr lang="id-ID" i="1">
                            <a:latin typeface="Cambria Math"/>
                          </a:rPr>
                        </m:ctrlPr>
                      </m:sSubPr>
                      <m:e>
                        <m:r>
                          <a:rPr lang="id-ID" i="1">
                            <a:latin typeface="Cambria Math"/>
                          </a:rPr>
                          <m:t>𝑚</m:t>
                        </m:r>
                      </m:e>
                      <m:sub>
                        <m:r>
                          <a:rPr lang="id-ID" i="1">
                            <a:latin typeface="Cambria Math"/>
                          </a:rPr>
                          <m:t>1</m:t>
                        </m:r>
                      </m:sub>
                    </m:sSub>
                    <m:sSub>
                      <m:sSubPr>
                        <m:ctrlPr>
                          <a:rPr lang="id-ID" i="1">
                            <a:latin typeface="Cambria Math"/>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
                      <m:sSubPr>
                        <m:ctrlPr>
                          <a:rPr lang="id-ID" i="1">
                            <a:latin typeface="Cambria Math"/>
                          </a:rPr>
                        </m:ctrlPr>
                      </m:sSubPr>
                      <m:e>
                        <m:r>
                          <a:rPr lang="id-ID" i="1">
                            <a:latin typeface="Cambria Math"/>
                          </a:rPr>
                          <m:t>𝑣</m:t>
                        </m:r>
                      </m:e>
                      <m:sub>
                        <m:r>
                          <a:rPr lang="id-ID" i="1">
                            <a:latin typeface="Cambria Math"/>
                          </a:rPr>
                          <m:t>2</m:t>
                        </m:r>
                      </m:sub>
                    </m:sSub>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1</m:t>
                        </m:r>
                      </m:sub>
                    </m:sSub>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
                      <m:sSubPr>
                        <m:ctrlPr>
                          <a:rPr lang="id-ID" i="1">
                            <a:latin typeface="Cambria Math"/>
                          </a:rPr>
                        </m:ctrlPr>
                      </m:sSubPr>
                      <m:e>
                        <m:r>
                          <a:rPr lang="id-ID" i="1">
                            <a:latin typeface="Cambria Math"/>
                          </a:rPr>
                          <m:t>𝑚</m:t>
                        </m:r>
                      </m:e>
                      <m:sub>
                        <m:r>
                          <a:rPr lang="id-ID" i="1">
                            <a:latin typeface="Cambria Math"/>
                          </a:rPr>
                          <m:t>2</m:t>
                        </m:r>
                      </m:sub>
                    </m:sSub>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i="1">
                        <a:latin typeface="Cambria Math"/>
                      </a:rPr>
                      <m:t>1.500⋅30+10.000⋅20=1.500⋅</m:t>
                    </m:r>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+10.000⋅</m:t>
                    </m:r>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i="1">
                        <a:latin typeface="Cambria Math"/>
                      </a:rPr>
                      <m:t>245.000= 1.500⋅</m:t>
                    </m:r>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+10.000⋅</m:t>
                    </m:r>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i="1">
                        <a:latin typeface="Cambria Math"/>
                      </a:rPr>
                      <m:t>490=3⋅</m:t>
                    </m:r>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+20⋅</m:t>
                    </m:r>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..................(i)</a:t>
                </a:r>
              </a:p>
              <a:p>
                <a:r>
                  <a:rPr lang="id-ID" dirty="0"/>
                  <a:t>Dari koefisien restitusi</a:t>
                </a:r>
              </a:p>
              <a:p>
                <a:pPr/>
                <a14:m>
                  <m:oMathPara xmlns:m="http://schemas.openxmlformats.org/officeDocument/2006/math">
                    <m:oMathParaPr>
                      <m:jc m:val="centerGroup"/>
                    </m:oMathParaPr>
                    <m:oMath xmlns:m="http://schemas.openxmlformats.org/officeDocument/2006/math">
                      <m:r>
                        <a:rPr lang="id-ID" i="1">
                          <a:latin typeface="Cambria Math"/>
                        </a:rPr>
                        <m:t>0,5=</m:t>
                      </m:r>
                      <m:f>
                        <m:fPr>
                          <m:ctrlPr>
                            <a:rPr lang="id-ID" i="1">
                              <a:latin typeface="Cambria Math"/>
                            </a:rPr>
                          </m:ctrlPr>
                        </m:fPr>
                        <m:num>
                          <m:r>
                            <a:rPr lang="id-ID" i="1">
                              <a:latin typeface="Cambria Math"/>
                            </a:rPr>
                            <m:t>−</m:t>
                          </m:r>
                          <m:d>
                            <m:dPr>
                              <m:ctrlPr>
                                <a:rPr lang="id-ID" i="1">
                                  <a:latin typeface="Cambria Math"/>
                                </a:rPr>
                              </m:ctrlPr>
                            </m:dPr>
                            <m:e>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e>
                          </m:d>
                        </m:num>
                        <m:den>
                          <m:r>
                            <a:rPr lang="id-ID" i="1">
                              <a:latin typeface="Cambria Math"/>
                            </a:rPr>
                            <m:t>30−20</m:t>
                          </m:r>
                        </m:den>
                      </m:f>
                    </m:oMath>
                  </m:oMathPara>
                </a14:m>
                <a:endParaRPr lang="id-ID" dirty="0"/>
              </a:p>
              <a:p>
                <a14:m>
                  <m:oMath xmlns:m="http://schemas.openxmlformats.org/officeDocument/2006/math">
                    <m:r>
                      <a:rPr lang="id-ID" i="1">
                        <a:latin typeface="Cambria Math"/>
                      </a:rPr>
                      <m:t>5=</m:t>
                    </m:r>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oMath>
                </a14:m>
                <a:r>
                  <a:rPr lang="id-ID" dirty="0"/>
                  <a:t> .........................(ii)</a:t>
                </a:r>
              </a:p>
              <a:p>
                <a:r>
                  <a:rPr lang="id-ID" dirty="0"/>
                  <a:t>dari persamaan (i) dan (ii) dilakukan eliminasi sehingga dapat diperoleh nilai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=16,96 </m:t>
                    </m:r>
                    <m:r>
                      <a:rPr lang="id-ID" i="1">
                        <a:latin typeface="Cambria Math"/>
                      </a:rPr>
                      <m:t>𝑚</m:t>
                    </m:r>
                    <m:r>
                      <a:rPr lang="id-ID" i="1">
                        <a:latin typeface="Cambria Math"/>
                      </a:rPr>
                      <m:t>/</m:t>
                    </m:r>
                    <m:r>
                      <a:rPr lang="id-ID" i="1">
                        <a:latin typeface="Cambria Math"/>
                      </a:rPr>
                      <m:t>𝑠</m:t>
                    </m:r>
                  </m:oMath>
                </a14:m>
                <a:r>
                  <a:rPr lang="id-ID" dirty="0"/>
                  <a:t> dan </a:t>
                </a:r>
                <a14:m>
                  <m:oMath xmlns:m="http://schemas.openxmlformats.org/officeDocument/2006/math">
                    <m:sSubSup>
                      <m:sSubSupPr>
                        <m:ctrlPr>
                          <a:rPr lang="id-ID" i="1">
                            <a:latin typeface="Cambria Math"/>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=21,96 </m:t>
                    </m:r>
                    <m:r>
                      <a:rPr lang="id-ID" i="1">
                        <a:latin typeface="Cambria Math"/>
                      </a:rPr>
                      <m:t>𝑚</m:t>
                    </m:r>
                    <m:r>
                      <a:rPr lang="id-ID" i="1">
                        <a:latin typeface="Cambria Math"/>
                      </a:rPr>
                      <m:t>/</m:t>
                    </m:r>
                    <m:r>
                      <a:rPr lang="id-ID" i="1">
                        <a:latin typeface="Cambria Math"/>
                      </a:rPr>
                      <m:t>𝑠</m:t>
                    </m:r>
                  </m:oMath>
                </a14:m>
                <a:r>
                  <a:rPr lang="id-ID" dirty="0"/>
                  <a:t>. </a:t>
                </a:r>
              </a:p>
              <a:p>
                <a:endParaRPr lang="id-ID" dirty="0"/>
              </a:p>
            </p:txBody>
          </p:sp>
        </mc:Choice>
        <mc:Fallback xmlns="">
          <p:sp>
            <p:nvSpPr>
              <p:cNvPr id="5" name="TextBox 4"/>
              <p:cNvSpPr txBox="1">
                <a:spLocks noRot="1" noChangeAspect="1" noMove="1" noResize="1" noEditPoints="1" noAdjustHandles="1" noChangeArrowheads="1" noChangeShapeType="1" noTextEdit="1"/>
              </p:cNvSpPr>
              <p:nvPr/>
            </p:nvSpPr>
            <p:spPr>
              <a:xfrm>
                <a:off x="899592" y="1772816"/>
                <a:ext cx="6912768" cy="4790479"/>
              </a:xfrm>
              <a:prstGeom prst="rect">
                <a:avLst/>
              </a:prstGeom>
              <a:blipFill rotWithShape="1">
                <a:blip r:embed="rId3"/>
                <a:stretch>
                  <a:fillRect l="-794" t="-636"/>
                </a:stretch>
              </a:blipFill>
            </p:spPr>
            <p:txBody>
              <a:bodyPr/>
              <a:lstStyle/>
              <a:p>
                <a:r>
                  <a:rPr lang="id-ID">
                    <a:noFill/>
                  </a:rPr>
                  <a:t> </a:t>
                </a:r>
              </a:p>
            </p:txBody>
          </p:sp>
        </mc:Fallback>
      </mc:AlternateContent>
    </p:spTree>
    <p:extLst>
      <p:ext uri="{BB962C8B-B14F-4D97-AF65-F5344CB8AC3E}">
        <p14:creationId xmlns:p14="http://schemas.microsoft.com/office/powerpoint/2010/main" val="1643818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2">
      <a:dk1>
        <a:sysClr val="windowText" lastClr="000000"/>
      </a:dk1>
      <a:lt1>
        <a:sysClr val="window" lastClr="FFFFFF"/>
      </a:lt1>
      <a:dk2>
        <a:srgbClr val="3E3D2D"/>
      </a:dk2>
      <a:lt2>
        <a:srgbClr val="CAF278"/>
      </a:lt2>
      <a:accent1>
        <a:srgbClr val="94C600"/>
      </a:accent1>
      <a:accent2>
        <a:srgbClr val="58AE1E"/>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249</TotalTime>
  <Words>1830</Words>
  <Application>Microsoft Office PowerPoint</Application>
  <PresentationFormat>On-screen Show (4:3)</PresentationFormat>
  <Paragraphs>219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TUMBUKAN</vt:lpstr>
      <vt:lpstr>PowerPoint Presentation</vt:lpstr>
      <vt:lpstr>PowerPoint Presentation</vt:lpstr>
      <vt:lpstr>1. Tumbukan Lenting Sempurna</vt:lpstr>
      <vt:lpstr>Untuk tumbukan lenting sempurna dalam satu dimensi</vt:lpstr>
      <vt:lpstr>Contoh 1</vt:lpstr>
      <vt:lpstr>PowerPoint Presentation</vt:lpstr>
      <vt:lpstr>Untuk tumbukan lenting sebagian dalam satu dimensi</vt:lpstr>
      <vt:lpstr>Contoh 2</vt:lpstr>
      <vt:lpstr>PowerPoint Presentation</vt:lpstr>
      <vt:lpstr>Contoh 3</vt:lpstr>
      <vt:lpstr>APLIKASI GUIDE PADA TUMBUKAN</vt:lpstr>
      <vt:lpstr>a. Mendesain Figure  </vt:lpstr>
      <vt:lpstr>b. Mengatur Layout</vt:lpstr>
      <vt:lpstr>c. Menyimpan Figure</vt:lpstr>
      <vt:lpstr>d. Kode Program</vt:lpstr>
      <vt:lpstr>PowerPoint Presentation</vt:lpstr>
      <vt:lpstr>PowerPoint Presentation</vt:lpstr>
      <vt:lpstr>e. Menjalankan GUI</vt:lpstr>
      <vt:lpstr>Latihan Soal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TUMBUKAN</dc:title>
  <dc:creator>lenovoG40</dc:creator>
  <cp:lastModifiedBy>LENOVO</cp:lastModifiedBy>
  <cp:revision>18</cp:revision>
  <dcterms:created xsi:type="dcterms:W3CDTF">2020-07-29T22:39:44Z</dcterms:created>
  <dcterms:modified xsi:type="dcterms:W3CDTF">2020-08-03T12:41:57Z</dcterms:modified>
</cp:coreProperties>
</file>