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8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1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63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8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4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1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2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E433CB3-EAB2-4842-A1DD-7BC051B5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48A160C7-0C8A-4684-82AB-C4035FB659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18643F1B-9BA3-4FE1-A4CC-1CDC3B47E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19945"/>
            <a:ext cx="12192000" cy="3138055"/>
          </a:xfrm>
          <a:prstGeom prst="rect">
            <a:avLst/>
          </a:prstGeom>
          <a:gradFill>
            <a:gsLst>
              <a:gs pos="47000">
                <a:srgbClr val="000000">
                  <a:alpha val="29000"/>
                </a:srgbClr>
              </a:gs>
              <a:gs pos="0">
                <a:schemeClr val="tx1">
                  <a:alpha val="0"/>
                </a:schemeClr>
              </a:gs>
              <a:gs pos="100000">
                <a:srgbClr val="000000">
                  <a:alpha val="39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F776B0B4-EBCF-4292-BACF-A789A13BB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85800 w 12192000"/>
              <a:gd name="connsiteY0" fmla="*/ 685800 h 6858000"/>
              <a:gd name="connsiteX1" fmla="*/ 685800 w 12192000"/>
              <a:gd name="connsiteY1" fmla="*/ 6172200 h 6858000"/>
              <a:gd name="connsiteX2" fmla="*/ 11506200 w 12192000"/>
              <a:gd name="connsiteY2" fmla="*/ 6172200 h 6858000"/>
              <a:gd name="connsiteX3" fmla="*/ 11506200 w 12192000"/>
              <a:gd name="connsiteY3" fmla="*/ 68580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685800" y="685800"/>
                </a:moveTo>
                <a:lnTo>
                  <a:pt x="685800" y="6172200"/>
                </a:lnTo>
                <a:lnTo>
                  <a:pt x="11506200" y="6172200"/>
                </a:lnTo>
                <a:lnTo>
                  <a:pt x="11506200" y="6858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DAF7C0-E5DF-411D-A835-BACD0D09E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550" y="4969559"/>
            <a:ext cx="9486900" cy="112511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Conditional Sentence Type 1 &amp; 2</a:t>
            </a:r>
            <a:br>
              <a:rPr lang="en-ID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0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69E99-328D-47CD-936E-63F8F11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704589"/>
          </a:xfrm>
        </p:spPr>
        <p:txBody>
          <a:bodyPr>
            <a:normAutofit/>
          </a:bodyPr>
          <a:lstStyle/>
          <a:p>
            <a:r>
              <a:rPr lang="en-US" sz="4400" dirty="0"/>
              <a:t>Conditional type 1</a:t>
            </a:r>
            <a:endParaRPr lang="en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A63E4-7D5D-46A0-9631-48A584E48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15858"/>
            <a:ext cx="9486901" cy="45563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express events with type 1 (if clause) at the moment or in the future when a certain condition is met. It is also called possibility in the </a:t>
            </a:r>
            <a:r>
              <a:rPr lang="en-US" dirty="0" err="1"/>
              <a:t>future.Tenses</a:t>
            </a:r>
            <a:r>
              <a:rPr lang="en-US" dirty="0"/>
              <a:t> that be used as a basis are Simple Present Tense (do/does) in the conditional sentence and Simple Future Tense (will) in the basic sentence.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8824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B9ECB-C433-4132-AA99-D447AD84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Pattern type 1</a:t>
            </a:r>
            <a:endParaRPr lang="en-ID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F03BEE-94D8-4F01-9771-4E1521BC5CC9}"/>
              </a:ext>
            </a:extLst>
          </p:cNvPr>
          <p:cNvSpPr/>
          <p:nvPr/>
        </p:nvSpPr>
        <p:spPr>
          <a:xfrm>
            <a:off x="2163103" y="2967335"/>
            <a:ext cx="786580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If + simple present, simple future</a:t>
            </a:r>
          </a:p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or</a:t>
            </a:r>
          </a:p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Simple future + if + simple present</a:t>
            </a:r>
          </a:p>
        </p:txBody>
      </p:sp>
    </p:spTree>
    <p:extLst>
      <p:ext uri="{BB962C8B-B14F-4D97-AF65-F5344CB8AC3E}">
        <p14:creationId xmlns:p14="http://schemas.microsoft.com/office/powerpoint/2010/main" val="33604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CB78-DF3A-4A7D-8F89-A2AFE1716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080370"/>
          </a:xfrm>
        </p:spPr>
        <p:txBody>
          <a:bodyPr/>
          <a:lstStyle/>
          <a:p>
            <a:r>
              <a:rPr lang="en-US" dirty="0"/>
              <a:t>Example type 1 (real in the future)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0261-4F4E-4296-B881-347AB6C39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200" dirty="0"/>
              <a:t>	If you study hard, you will pass the exam. (Positive)</a:t>
            </a:r>
            <a:endParaRPr lang="en-ID" sz="2200" dirty="0"/>
          </a:p>
          <a:p>
            <a:pPr marL="0" indent="0">
              <a:buNone/>
            </a:pPr>
            <a:r>
              <a:rPr lang="en-ID" sz="2200" dirty="0"/>
              <a:t>	If you don’t study hard, you will not pass the exam. (Negative)</a:t>
            </a:r>
          </a:p>
          <a:p>
            <a:pPr marL="0" indent="0">
              <a:buNone/>
            </a:pPr>
            <a:r>
              <a:rPr lang="en-ID" sz="2200" dirty="0"/>
              <a:t>	Will you pass the exam if you study hard? (Interrogative)</a:t>
            </a:r>
          </a:p>
          <a:p>
            <a:pPr marL="0" indent="0">
              <a:buNone/>
            </a:pPr>
            <a:endParaRPr lang="en-ID" sz="2200" dirty="0"/>
          </a:p>
          <a:p>
            <a:pPr marL="0" indent="0">
              <a:buNone/>
            </a:pPr>
            <a:r>
              <a:rPr lang="en-ID" sz="2200" dirty="0"/>
              <a:t>	I will go to Bandung if I get ticket tomorrow. (Positive)</a:t>
            </a:r>
          </a:p>
          <a:p>
            <a:pPr marL="0" indent="0">
              <a:buNone/>
            </a:pPr>
            <a:r>
              <a:rPr lang="en-ID" sz="2200" dirty="0"/>
              <a:t>	I won’t go to Bandung if I don’t get ticket tomorrow. (Negative)</a:t>
            </a:r>
          </a:p>
          <a:p>
            <a:pPr marL="0" indent="0">
              <a:buNone/>
            </a:pPr>
            <a:r>
              <a:rPr lang="en-ID" sz="2200" dirty="0"/>
              <a:t>	Will you go to Bandung if you get ticket tomorrow? (Interrogative)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977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478A5-8490-4BD4-A9BD-F63F852A9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486900" cy="1371600"/>
          </a:xfrm>
        </p:spPr>
        <p:txBody>
          <a:bodyPr>
            <a:normAutofit/>
          </a:bodyPr>
          <a:lstStyle/>
          <a:p>
            <a:r>
              <a:rPr lang="en-US" sz="4400" dirty="0"/>
              <a:t>Conditional type 2</a:t>
            </a:r>
            <a:endParaRPr lang="en-ID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D61FA-3B27-4E9C-85A2-8C5AF309C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5380"/>
            <a:ext cx="9486901" cy="391809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7A7A7A"/>
                </a:solidFill>
                <a:effectLst/>
              </a:rPr>
              <a:t>In </a:t>
            </a:r>
            <a:r>
              <a:rPr lang="en-US" b="1" dirty="0">
                <a:solidFill>
                  <a:srgbClr val="7A7A7A"/>
                </a:solidFill>
              </a:rPr>
              <a:t>t</a:t>
            </a:r>
            <a:r>
              <a:rPr lang="en-US" b="1" i="0" dirty="0">
                <a:solidFill>
                  <a:srgbClr val="7A7A7A"/>
                </a:solidFill>
                <a:effectLst/>
              </a:rPr>
              <a:t>ype 2 Conditional</a:t>
            </a:r>
            <a:r>
              <a:rPr lang="en-US" b="0" i="0" dirty="0">
                <a:solidFill>
                  <a:srgbClr val="7A7A7A"/>
                </a:solidFill>
                <a:effectLst/>
              </a:rPr>
              <a:t> sentence, the time is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now or any time</a:t>
            </a:r>
            <a:r>
              <a:rPr lang="en-US" b="0" i="0" dirty="0">
                <a:solidFill>
                  <a:srgbClr val="7A7A7A"/>
                </a:solidFill>
                <a:effectLst/>
              </a:rPr>
              <a:t>, and the situation is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unreal</a:t>
            </a:r>
            <a:r>
              <a:rPr lang="en-US" b="0" i="0" dirty="0">
                <a:solidFill>
                  <a:srgbClr val="7A7A7A"/>
                </a:solidFill>
                <a:effectLst/>
              </a:rPr>
              <a:t>. They are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not</a:t>
            </a:r>
            <a:r>
              <a:rPr lang="en-US" b="0" i="0" dirty="0">
                <a:solidFill>
                  <a:srgbClr val="7A7A7A"/>
                </a:solidFill>
                <a:effectLst/>
              </a:rPr>
              <a:t> based on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fact</a:t>
            </a:r>
            <a:r>
              <a:rPr lang="en-US" b="0" i="0" dirty="0">
                <a:solidFill>
                  <a:srgbClr val="7A7A7A"/>
                </a:solidFill>
                <a:effectLst/>
              </a:rPr>
              <a:t>, and they refer to an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unlikely or hypothetical condition</a:t>
            </a:r>
            <a:r>
              <a:rPr lang="en-US" b="0" i="0" dirty="0">
                <a:solidFill>
                  <a:srgbClr val="7A7A7A"/>
                </a:solidFill>
                <a:effectLst/>
              </a:rPr>
              <a:t> and its </a:t>
            </a:r>
            <a:r>
              <a:rPr lang="en-US" b="1" i="0" dirty="0">
                <a:solidFill>
                  <a:srgbClr val="7A7A7A"/>
                </a:solidFill>
                <a:effectLst/>
              </a:rPr>
              <a:t>probable result</a:t>
            </a:r>
            <a:r>
              <a:rPr lang="en-US" b="1" i="1" dirty="0">
                <a:solidFill>
                  <a:srgbClr val="7A7A7A"/>
                </a:solidFill>
                <a:effectLst/>
              </a:rPr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3496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1334-B78B-4270-B76A-89C8C8F8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Pattern type 2</a:t>
            </a:r>
            <a:endParaRPr lang="en-ID" sz="4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1D3053-BA18-4136-91D6-4C83FDB49B54}"/>
              </a:ext>
            </a:extLst>
          </p:cNvPr>
          <p:cNvSpPr/>
          <p:nvPr/>
        </p:nvSpPr>
        <p:spPr>
          <a:xfrm>
            <a:off x="1118197" y="2967335"/>
            <a:ext cx="995561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If + simple past, simple past future</a:t>
            </a:r>
          </a:p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or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Simple past future + if + simple past</a:t>
            </a:r>
          </a:p>
        </p:txBody>
      </p:sp>
    </p:spTree>
    <p:extLst>
      <p:ext uri="{BB962C8B-B14F-4D97-AF65-F5344CB8AC3E}">
        <p14:creationId xmlns:p14="http://schemas.microsoft.com/office/powerpoint/2010/main" val="3931715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FD6A-6CFC-4275-9AAD-1C94BF43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type 2 (unreal present or future)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9EB06-67D0-49EF-9F07-7C3242AEE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the weather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nice today, I would go fishing. (Positive)</a:t>
            </a:r>
          </a:p>
          <a:p>
            <a:pPr marL="0" indent="0">
              <a:buNone/>
            </a:pPr>
            <a:r>
              <a:rPr lang="en-US" alt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 the weather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were not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nice today, I wouldn’t go fishing. (Negative)</a:t>
            </a:r>
          </a:p>
          <a:p>
            <a:pPr marL="0" indent="0">
              <a:buNone/>
            </a:pPr>
            <a:r>
              <a:rPr lang="en-US" alt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Would you go fishing if the weather were nice? (Interrogative)</a:t>
            </a:r>
          </a:p>
          <a:p>
            <a:pPr marL="0" indent="0">
              <a:buNone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fact: </a:t>
            </a:r>
            <a:r>
              <a:rPr lang="en-US" alt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weather is not nice today, so I won’t go fishing.</a:t>
            </a:r>
          </a:p>
          <a:p>
            <a:pPr marL="0" indent="0">
              <a:buNone/>
            </a:pP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dirty="0">
                <a:solidFill>
                  <a:schemeClr val="tx1"/>
                </a:solidFill>
              </a:rPr>
              <a:t>	</a:t>
            </a:r>
            <a:r>
              <a:rPr lang="en-ID" sz="2200" dirty="0">
                <a:solidFill>
                  <a:schemeClr val="tx1"/>
                </a:solidFill>
              </a:rPr>
              <a:t>If I had much money, I would buy an expensive car. (Positive)</a:t>
            </a:r>
          </a:p>
          <a:p>
            <a:pPr marL="0" indent="0">
              <a:buNone/>
            </a:pPr>
            <a:r>
              <a:rPr lang="en-ID" sz="2200" dirty="0">
                <a:solidFill>
                  <a:schemeClr val="tx1"/>
                </a:solidFill>
              </a:rPr>
              <a:t>	 If I had not much money, I would not buy an expensive car. (Negative)</a:t>
            </a:r>
          </a:p>
          <a:p>
            <a:pPr marL="0" indent="0">
              <a:buNone/>
            </a:pPr>
            <a:r>
              <a:rPr lang="en-ID" sz="2200" dirty="0">
                <a:solidFill>
                  <a:schemeClr val="tx1"/>
                </a:solidFill>
              </a:rPr>
              <a:t>	Would you buy an expensive car if you had much money? (Interrogative)</a:t>
            </a:r>
          </a:p>
          <a:p>
            <a:pPr marL="0" indent="0">
              <a:buNone/>
            </a:pPr>
            <a:r>
              <a:rPr lang="en-ID" sz="2200" dirty="0">
                <a:solidFill>
                  <a:schemeClr val="tx1"/>
                </a:solidFill>
              </a:rPr>
              <a:t>The fact: I don’t have much money, so I can’t buy an expensive car.</a:t>
            </a:r>
          </a:p>
          <a:p>
            <a:pPr marL="0" indent="0">
              <a:buNone/>
            </a:pP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84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330BB-60F9-4051-9433-294C26614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364"/>
            <a:ext cx="12191999" cy="66826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conditional sentences with your own words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If I have enough money, ______________________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If they came to the party, ______________________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If I were an English teacher, 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If he were not ill today, ____________________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If I meet her today, __________________________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conditional sentences with the correct verbs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If he were not absent yesterday, he (meet) ___________ him.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If she (study) __________ hard, she will pass the test.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If Edwin (be) ___________ here, he would tell me about it.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If they (give) ___________ me apples, I will make an apple pie.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If he (arrive) ___________ on time, I would speak with him.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8377426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DarkSeedLeftStep">
      <a:dk1>
        <a:srgbClr val="000000"/>
      </a:dk1>
      <a:lt1>
        <a:srgbClr val="FFFFFF"/>
      </a:lt1>
      <a:dk2>
        <a:srgbClr val="243C41"/>
      </a:dk2>
      <a:lt2>
        <a:srgbClr val="E4E8E2"/>
      </a:lt2>
      <a:accent1>
        <a:srgbClr val="974DC3"/>
      </a:accent1>
      <a:accent2>
        <a:srgbClr val="6A54BB"/>
      </a:accent2>
      <a:accent3>
        <a:srgbClr val="4D65C3"/>
      </a:accent3>
      <a:accent4>
        <a:srgbClr val="3B85B1"/>
      </a:accent4>
      <a:accent5>
        <a:srgbClr val="46B2AE"/>
      </a:accent5>
      <a:accent6>
        <a:srgbClr val="3BB17B"/>
      </a:accent6>
      <a:hlink>
        <a:srgbClr val="348F9C"/>
      </a:hlink>
      <a:folHlink>
        <a:srgbClr val="828282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547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Adobe Caslon Pro Bold</vt:lpstr>
      <vt:lpstr>Arial</vt:lpstr>
      <vt:lpstr>Calibri</vt:lpstr>
      <vt:lpstr>Gill Sans MT</vt:lpstr>
      <vt:lpstr>Goudy Old Style</vt:lpstr>
      <vt:lpstr>Times New Roman</vt:lpstr>
      <vt:lpstr>ClassicFrameVTI</vt:lpstr>
      <vt:lpstr>Conditional Sentence Type 1 &amp; 2 </vt:lpstr>
      <vt:lpstr>Conditional type 1</vt:lpstr>
      <vt:lpstr>Pattern type 1</vt:lpstr>
      <vt:lpstr>Example type 1 (real in the future)</vt:lpstr>
      <vt:lpstr>Conditional type 2</vt:lpstr>
      <vt:lpstr>Pattern type 2</vt:lpstr>
      <vt:lpstr>Example type 2 (unreal present or future)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Sentence Type 1 &amp; 2</dc:title>
  <dc:creator>DA - VI</dc:creator>
  <cp:lastModifiedBy>DA - VI</cp:lastModifiedBy>
  <cp:revision>10</cp:revision>
  <dcterms:created xsi:type="dcterms:W3CDTF">2020-08-17T08:24:25Z</dcterms:created>
  <dcterms:modified xsi:type="dcterms:W3CDTF">2020-08-17T14:25:16Z</dcterms:modified>
</cp:coreProperties>
</file>