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74" r:id="rId8"/>
    <p:sldId id="275" r:id="rId9"/>
    <p:sldId id="276" r:id="rId10"/>
    <p:sldId id="286" r:id="rId11"/>
    <p:sldId id="287" r:id="rId12"/>
    <p:sldId id="288" r:id="rId13"/>
    <p:sldId id="289" r:id="rId14"/>
    <p:sldId id="290" r:id="rId15"/>
    <p:sldId id="291" r:id="rId16"/>
    <p:sldId id="293" r:id="rId17"/>
    <p:sldId id="28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F6D4C7D-341D-4168-AE8D-F4192B751106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163B87F-E40A-4CA9-A085-BFA1840E31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5476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D4C7D-341D-4168-AE8D-F4192B751106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B87F-E40A-4CA9-A085-BFA1840E31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11419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F6D4C7D-341D-4168-AE8D-F4192B751106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163B87F-E40A-4CA9-A085-BFA1840E31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53374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F6D4C7D-341D-4168-AE8D-F4192B751106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163B87F-E40A-4CA9-A085-BFA1840E313B}" type="slidenum">
              <a:rPr lang="en-ID" smtClean="0"/>
              <a:t>‹#›</a:t>
            </a:fld>
            <a:endParaRPr lang="en-ID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5628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F6D4C7D-341D-4168-AE8D-F4192B751106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163B87F-E40A-4CA9-A085-BFA1840E31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5958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D4C7D-341D-4168-AE8D-F4192B751106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B87F-E40A-4CA9-A085-BFA1840E31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6676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D4C7D-341D-4168-AE8D-F4192B751106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B87F-E40A-4CA9-A085-BFA1840E31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48602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D4C7D-341D-4168-AE8D-F4192B751106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B87F-E40A-4CA9-A085-BFA1840E31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59432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F6D4C7D-341D-4168-AE8D-F4192B751106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163B87F-E40A-4CA9-A085-BFA1840E31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0239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D4C7D-341D-4168-AE8D-F4192B751106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B87F-E40A-4CA9-A085-BFA1840E31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51848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F6D4C7D-341D-4168-AE8D-F4192B751106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163B87F-E40A-4CA9-A085-BFA1840E31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35914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D4C7D-341D-4168-AE8D-F4192B751106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B87F-E40A-4CA9-A085-BFA1840E31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27577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D4C7D-341D-4168-AE8D-F4192B751106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B87F-E40A-4CA9-A085-BFA1840E31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57873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D4C7D-341D-4168-AE8D-F4192B751106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B87F-E40A-4CA9-A085-BFA1840E31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8042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D4C7D-341D-4168-AE8D-F4192B751106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B87F-E40A-4CA9-A085-BFA1840E31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56742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D4C7D-341D-4168-AE8D-F4192B751106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B87F-E40A-4CA9-A085-BFA1840E31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24629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D4C7D-341D-4168-AE8D-F4192B751106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B87F-E40A-4CA9-A085-BFA1840E31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47309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D4C7D-341D-4168-AE8D-F4192B751106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3B87F-E40A-4CA9-A085-BFA1840E31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928542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82A4745-B89B-40EA-90A0-A8FDED0A73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8203" y="1756895"/>
            <a:ext cx="11473841" cy="1672105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FFFF00"/>
                </a:solidFill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Simple Past Tense</a:t>
            </a:r>
          </a:p>
        </p:txBody>
      </p:sp>
    </p:spTree>
    <p:extLst>
      <p:ext uri="{BB962C8B-B14F-4D97-AF65-F5344CB8AC3E}">
        <p14:creationId xmlns:p14="http://schemas.microsoft.com/office/powerpoint/2010/main" val="825669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52679"/>
            <a:ext cx="8610600" cy="1293028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FFF00"/>
                </a:solidFill>
              </a:rPr>
              <a:t>Affirmative nominal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129" y="2833875"/>
            <a:ext cx="10820400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FF00"/>
                </a:solidFill>
              </a:rPr>
              <a:t> Subject: we, you, they</a:t>
            </a:r>
          </a:p>
          <a:p>
            <a:pPr marL="0" indent="0">
              <a:buNone/>
            </a:pPr>
            <a:endParaRPr lang="en-US" sz="28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FF00"/>
                </a:solidFill>
              </a:rPr>
              <a:t>	(Subject + were + non verb)</a:t>
            </a:r>
          </a:p>
          <a:p>
            <a:pPr marL="0" indent="0">
              <a:buNone/>
            </a:pPr>
            <a:endParaRPr lang="en-US" sz="28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FF00"/>
                </a:solidFill>
              </a:rPr>
              <a:t> Subject: I, he, she, it.</a:t>
            </a:r>
          </a:p>
          <a:p>
            <a:pPr marL="0" indent="0">
              <a:buNone/>
            </a:pPr>
            <a:endParaRPr lang="en-US" sz="28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FF00"/>
                </a:solidFill>
              </a:rPr>
              <a:t>	(subject + was + non verb)</a:t>
            </a:r>
          </a:p>
        </p:txBody>
      </p:sp>
    </p:spTree>
    <p:extLst>
      <p:ext uri="{BB962C8B-B14F-4D97-AF65-F5344CB8AC3E}">
        <p14:creationId xmlns:p14="http://schemas.microsoft.com/office/powerpoint/2010/main" val="3023082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348" y="1014894"/>
            <a:ext cx="8610600" cy="1293028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FFF00"/>
                </a:solidFill>
              </a:rPr>
              <a:t>note: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866" y="2769462"/>
            <a:ext cx="11960268" cy="307364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Non verb can be a noun, an adjective or an adverb</a:t>
            </a:r>
          </a:p>
          <a:p>
            <a:r>
              <a:rPr lang="en-US" sz="2400" dirty="0">
                <a:solidFill>
                  <a:srgbClr val="FFFF00"/>
                </a:solidFill>
              </a:rPr>
              <a:t>Was is the past formed from is and am</a:t>
            </a:r>
          </a:p>
          <a:p>
            <a:r>
              <a:rPr lang="en-US" sz="2400" dirty="0">
                <a:solidFill>
                  <a:srgbClr val="FFFF00"/>
                </a:solidFill>
              </a:rPr>
              <a:t>Were is the past formed from are</a:t>
            </a:r>
          </a:p>
          <a:p>
            <a:r>
              <a:rPr lang="en-US" sz="2400" dirty="0">
                <a:solidFill>
                  <a:srgbClr val="FFFF00"/>
                </a:solidFill>
              </a:rPr>
              <a:t>Ex:</a:t>
            </a:r>
          </a:p>
          <a:p>
            <a:r>
              <a:rPr lang="en-US" sz="2400" dirty="0">
                <a:solidFill>
                  <a:srgbClr val="FFFF00"/>
                </a:solidFill>
              </a:rPr>
              <a:t>She was very happy yesterday</a:t>
            </a:r>
          </a:p>
          <a:p>
            <a:r>
              <a:rPr lang="en-US" sz="2400" dirty="0">
                <a:solidFill>
                  <a:srgbClr val="FFFF00"/>
                </a:solidFill>
              </a:rPr>
              <a:t>They were here last night</a:t>
            </a:r>
          </a:p>
        </p:txBody>
      </p:sp>
    </p:spTree>
    <p:extLst>
      <p:ext uri="{BB962C8B-B14F-4D97-AF65-F5344CB8AC3E}">
        <p14:creationId xmlns:p14="http://schemas.microsoft.com/office/powerpoint/2010/main" val="1596287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40847"/>
            <a:ext cx="12077178" cy="1293028"/>
          </a:xfrm>
        </p:spPr>
        <p:txBody>
          <a:bodyPr/>
          <a:lstStyle/>
          <a:p>
            <a:pPr algn="l"/>
            <a:r>
              <a:rPr lang="en-US" dirty="0" err="1">
                <a:solidFill>
                  <a:srgbClr val="FFFF00"/>
                </a:solidFill>
              </a:rPr>
              <a:t>NEGative</a:t>
            </a:r>
            <a:r>
              <a:rPr lang="en-US" dirty="0">
                <a:solidFill>
                  <a:srgbClr val="FFFF00"/>
                </a:solidFill>
              </a:rPr>
              <a:t> nominal: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822" y="2833875"/>
            <a:ext cx="11872586" cy="402412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 Subject: you, we, they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(subject + were + not + non verb)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 Subject: I, he, she, it.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(subject + was + not + non verb)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 Ex: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&gt; she was not very happy yesterday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&gt; they were not here last night</a:t>
            </a:r>
          </a:p>
        </p:txBody>
      </p:sp>
    </p:spTree>
    <p:extLst>
      <p:ext uri="{BB962C8B-B14F-4D97-AF65-F5344CB8AC3E}">
        <p14:creationId xmlns:p14="http://schemas.microsoft.com/office/powerpoint/2010/main" val="1507956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90050"/>
            <a:ext cx="12087616" cy="1293028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FFF00"/>
                </a:solidFill>
              </a:rPr>
              <a:t>Interrogative nominal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076" y="2683075"/>
            <a:ext cx="11890331" cy="402412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 subject: you, we, they.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(were + subject + non verb)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 subject: I, he, she, it.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(was + subject+ non verb)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Ex: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&gt; was she very happy yesterday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+ yes, she was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- no, she wasn’t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&gt; were they here last night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+ yes, they were.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- no, they weren’t</a:t>
            </a:r>
          </a:p>
        </p:txBody>
      </p:sp>
    </p:spTree>
    <p:extLst>
      <p:ext uri="{BB962C8B-B14F-4D97-AF65-F5344CB8AC3E}">
        <p14:creationId xmlns:p14="http://schemas.microsoft.com/office/powerpoint/2010/main" val="202000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654" y="1495509"/>
            <a:ext cx="11802650" cy="1293028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rgbClr val="FFFF00"/>
                </a:solidFill>
              </a:rPr>
              <a:t>It is used for: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654" y="2788537"/>
            <a:ext cx="11915383" cy="4024125"/>
          </a:xfrm>
        </p:spPr>
        <p:txBody>
          <a:bodyPr>
            <a:normAutofit lnSpcReduction="10000"/>
          </a:bodyPr>
          <a:lstStyle/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To express an action that happened and finished at that time.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&gt; He helped me last week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To express habits from the past.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&gt; when I was young, I worked hard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&gt; he worked in the restaurant, but now he is working in a factory.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To express the action that takes place in the past.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&gt; we were at home last night</a:t>
            </a:r>
          </a:p>
        </p:txBody>
      </p:sp>
    </p:spTree>
    <p:extLst>
      <p:ext uri="{BB962C8B-B14F-4D97-AF65-F5344CB8AC3E}">
        <p14:creationId xmlns:p14="http://schemas.microsoft.com/office/powerpoint/2010/main" val="1634684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48046"/>
            <a:ext cx="12192000" cy="1293028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rgbClr val="FFFF00"/>
                </a:solidFill>
              </a:rPr>
              <a:t>Expressing the habits in the past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833875"/>
            <a:ext cx="12050038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	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sz="2800" dirty="0">
                <a:solidFill>
                  <a:srgbClr val="FFFF00"/>
                </a:solidFill>
              </a:rPr>
              <a:t>(subject + used to + v1)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&gt; when I was young, I worked hard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   when I was young, I used to work hard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&gt; He worked in the restaurant, but now he is working in the factory.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   He used to work in the </a:t>
            </a:r>
            <a:r>
              <a:rPr lang="en-US" dirty="0" err="1">
                <a:solidFill>
                  <a:srgbClr val="FFFF00"/>
                </a:solidFill>
              </a:rPr>
              <a:t>reataurant</a:t>
            </a:r>
            <a:r>
              <a:rPr lang="en-US" dirty="0">
                <a:solidFill>
                  <a:srgbClr val="FFFF00"/>
                </a:solidFill>
              </a:rPr>
              <a:t>, but now he is working in the factory.</a:t>
            </a:r>
          </a:p>
        </p:txBody>
      </p:sp>
    </p:spTree>
    <p:extLst>
      <p:ext uri="{BB962C8B-B14F-4D97-AF65-F5344CB8AC3E}">
        <p14:creationId xmlns:p14="http://schemas.microsoft.com/office/powerpoint/2010/main" val="36147462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" y="1"/>
            <a:ext cx="12110112" cy="79157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/>
              <a:t>Present Perfect and Past Perfect</a:t>
            </a:r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1887" y="704068"/>
          <a:ext cx="6905768" cy="60823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4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3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98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TENSE</a:t>
                      </a:r>
                      <a:endParaRPr lang="en-US" sz="12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37" marR="924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PRESENT PERFECT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37" marR="924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PAST PERFECT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37" marR="9243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50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Basic use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37" marR="9243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1. Actions at an indefinite time in the past.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    Examples: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     - We have seen that movie.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     - I have washed the car.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2. Experience/actions more than once in the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     past. Examples: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     - I have eaten in that restaurant twice.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     -We have </a:t>
                      </a:r>
                      <a:r>
                        <a:rPr lang="en-US" sz="1200" u="sng" dirty="0">
                          <a:effectLst/>
                          <a:latin typeface="Adobe Caslon Pro Bold" panose="0205070206050A020403" pitchFamily="18" charset="0"/>
                        </a:rPr>
                        <a:t>already</a:t>
                      </a: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 returned his books.</a:t>
                      </a:r>
                      <a:endParaRPr lang="en-US" sz="12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37" marR="924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Actions in the past before another past action.</a:t>
                      </a:r>
                      <a:r>
                        <a:rPr lang="en-US" sz="1200" u="sng" dirty="0">
                          <a:effectLst/>
                          <a:latin typeface="Adobe Caslon Pro Bold" panose="0205070206050A020403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Examples: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- He </a:t>
                      </a:r>
                      <a:r>
                        <a:rPr lang="en-US" sz="1200" u="sng" dirty="0">
                          <a:effectLst/>
                          <a:latin typeface="Adobe Caslon Pro Bold" panose="0205070206050A020403" pitchFamily="18" charset="0"/>
                        </a:rPr>
                        <a:t>had gone</a:t>
                      </a: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 to campus before we </a:t>
                      </a:r>
                      <a:r>
                        <a:rPr lang="en-US" sz="1200" u="sng" dirty="0">
                          <a:effectLst/>
                          <a:latin typeface="Adobe Caslon Pro Bold" panose="0205070206050A020403" pitchFamily="18" charset="0"/>
                        </a:rPr>
                        <a:t>arrived </a:t>
                      </a: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here.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- Before we </a:t>
                      </a:r>
                      <a:r>
                        <a:rPr lang="en-US" sz="1200" u="sng" dirty="0">
                          <a:effectLst/>
                          <a:latin typeface="Adobe Caslon Pro Bold" panose="0205070206050A020403" pitchFamily="18" charset="0"/>
                        </a:rPr>
                        <a:t>arrived</a:t>
                      </a: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 here, he </a:t>
                      </a:r>
                      <a:r>
                        <a:rPr lang="en-US" sz="1200" u="sng" dirty="0">
                          <a:effectLst/>
                          <a:latin typeface="Adobe Caslon Pro Bold" panose="0205070206050A020403" pitchFamily="18" charset="0"/>
                        </a:rPr>
                        <a:t>had gone</a:t>
                      </a: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 to campus.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- We </a:t>
                      </a:r>
                      <a:r>
                        <a:rPr lang="en-US" sz="1200" u="sng" dirty="0">
                          <a:effectLst/>
                          <a:latin typeface="Adobe Caslon Pro Bold" panose="0205070206050A020403" pitchFamily="18" charset="0"/>
                        </a:rPr>
                        <a:t>arrived</a:t>
                      </a: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 here after he </a:t>
                      </a:r>
                      <a:r>
                        <a:rPr lang="en-US" sz="1200" u="sng" dirty="0">
                          <a:effectLst/>
                          <a:latin typeface="Adobe Caslon Pro Bold" panose="0205070206050A020403" pitchFamily="18" charset="0"/>
                        </a:rPr>
                        <a:t>had gone</a:t>
                      </a: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 to campus.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- After he </a:t>
                      </a:r>
                      <a:r>
                        <a:rPr lang="en-US" sz="1200" u="sng" dirty="0">
                          <a:effectLst/>
                          <a:latin typeface="Adobe Caslon Pro Bold" panose="0205070206050A020403" pitchFamily="18" charset="0"/>
                        </a:rPr>
                        <a:t>had gone</a:t>
                      </a: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 to campus, we </a:t>
                      </a:r>
                      <a:r>
                        <a:rPr lang="en-US" sz="1200" u="sng" dirty="0">
                          <a:effectLst/>
                          <a:latin typeface="Adobe Caslon Pro Bold" panose="0205070206050A020403" pitchFamily="18" charset="0"/>
                        </a:rPr>
                        <a:t>arrived</a:t>
                      </a: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 here.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37" marR="9243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7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Form 1/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Verb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37" marR="924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S + have/has + V</a:t>
                      </a:r>
                      <a:r>
                        <a:rPr lang="en-US" sz="1200" baseline="-25000">
                          <a:effectLst/>
                          <a:latin typeface="Adobe Caslon Pro Bold" panose="0205070206050A020403" pitchFamily="18" charset="0"/>
                        </a:rPr>
                        <a:t>3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37" marR="924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S + had + V</a:t>
                      </a:r>
                      <a:r>
                        <a:rPr lang="en-US" sz="1200" baseline="-25000">
                          <a:effectLst/>
                          <a:latin typeface="Adobe Caslon Pro Bold" panose="0205070206050A020403" pitchFamily="18" charset="0"/>
                        </a:rPr>
                        <a:t>3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37" marR="92437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+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37" marR="9243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I/you/they/we </a:t>
                      </a:r>
                      <a:r>
                        <a:rPr lang="en-US" sz="1200" u="sng">
                          <a:effectLst/>
                          <a:latin typeface="Adobe Caslon Pro Bold" panose="0205070206050A020403" pitchFamily="18" charset="0"/>
                        </a:rPr>
                        <a:t>have played</a:t>
                      </a: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 a game.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He/she/it </a:t>
                      </a:r>
                      <a:r>
                        <a:rPr lang="en-US" sz="1200" u="sng">
                          <a:effectLst/>
                          <a:latin typeface="Adobe Caslon Pro Bold" panose="0205070206050A020403" pitchFamily="18" charset="0"/>
                        </a:rPr>
                        <a:t>has played</a:t>
                      </a: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 a game.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37" marR="924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He </a:t>
                      </a:r>
                      <a:r>
                        <a:rPr lang="en-US" sz="1200" u="sng">
                          <a:effectLst/>
                          <a:latin typeface="Adobe Caslon Pro Bold" panose="0205070206050A020403" pitchFamily="18" charset="0"/>
                        </a:rPr>
                        <a:t>had played</a:t>
                      </a: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 a game.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37" marR="92437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-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37" marR="9243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I/you/they/we have not played a game.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He/she/it has not played a game.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37" marR="924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He had not played a game.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37" marR="92437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7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Form2/  Non-Verb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37" marR="924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S + have/has + been + non-verb</a:t>
                      </a:r>
                      <a:endParaRPr lang="en-US" sz="12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37" marR="924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S + had + been + non-verb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37" marR="92437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9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+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37" marR="9243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I/you/they/we have been fine.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He/she/it has been fine.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37" marR="9243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He had been fine.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37" marR="92437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9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-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37" marR="9243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I/you/they/we have not been fine.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He/she/it has not been fine.</a:t>
                      </a:r>
                      <a:endParaRPr lang="en-US" sz="12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37" marR="9243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He had not been fine.</a:t>
                      </a:r>
                      <a:endParaRPr lang="en-US" sz="12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37" marR="92437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069541" y="704066"/>
          <a:ext cx="4846929" cy="60943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9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2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4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Tense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Time Expression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Examples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09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PRESENT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PERFECT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Just, recently, lately, already, yet, so far,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ever/never, once, twice, etc…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36215" algn="l"/>
                        </a:tabLs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- The new shop has </a:t>
                      </a:r>
                      <a:r>
                        <a:rPr lang="en-US" sz="1200" u="sng">
                          <a:effectLst/>
                          <a:latin typeface="Adobe Caslon Pro Bold" panose="0205070206050A020403" pitchFamily="18" charset="0"/>
                        </a:rPr>
                        <a:t>just</a:t>
                      </a: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 opened.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- They have visited Chicago </a:t>
                      </a:r>
                      <a:r>
                        <a:rPr lang="en-US" sz="1200" u="sng">
                          <a:effectLst/>
                          <a:latin typeface="Adobe Caslon Pro Bold" panose="0205070206050A020403" pitchFamily="18" charset="0"/>
                        </a:rPr>
                        <a:t>recently</a:t>
                      </a: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- We have </a:t>
                      </a:r>
                      <a:r>
                        <a:rPr lang="en-US" sz="1200" u="sng">
                          <a:effectLst/>
                          <a:latin typeface="Adobe Caslon Pro Bold" panose="0205070206050A020403" pitchFamily="18" charset="0"/>
                        </a:rPr>
                        <a:t>already</a:t>
                      </a: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 returned his books.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- I have sent two letters to him </a:t>
                      </a:r>
                      <a:r>
                        <a:rPr lang="en-US" sz="1200" u="sng">
                          <a:effectLst/>
                          <a:latin typeface="Adobe Caslon Pro Bold" panose="0205070206050A020403" pitchFamily="18" charset="0"/>
                        </a:rPr>
                        <a:t>so far</a:t>
                      </a: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- Deasy has </a:t>
                      </a:r>
                      <a:r>
                        <a:rPr lang="en-US" sz="1200" u="sng">
                          <a:effectLst/>
                          <a:latin typeface="Adobe Caslon Pro Bold" panose="0205070206050A020403" pitchFamily="18" charset="0"/>
                        </a:rPr>
                        <a:t>never</a:t>
                      </a: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 traveled by air.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- He has been to Boston </a:t>
                      </a:r>
                      <a:r>
                        <a:rPr lang="en-US" sz="1200" u="sng">
                          <a:effectLst/>
                          <a:latin typeface="Adobe Caslon Pro Bold" panose="0205070206050A020403" pitchFamily="18" charset="0"/>
                        </a:rPr>
                        <a:t>once</a:t>
                      </a: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.            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0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PAST PERFECT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1. Before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dobe Caslon Pro Bold" panose="0205070206050A020403" pitchFamily="18" charset="0"/>
                        </a:rPr>
                        <a:t>2. After </a:t>
                      </a:r>
                      <a:endParaRPr lang="en-US" sz="12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latin typeface="Adobe Caslon Pro Bold" panose="0205070206050A020403" pitchFamily="18" charset="0"/>
                        </a:rPr>
                        <a:t>The teacher had started the class</a:t>
                      </a: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 before </a:t>
                      </a:r>
                      <a:r>
                        <a:rPr lang="en-US" sz="1200" u="sng" dirty="0">
                          <a:effectLst/>
                          <a:latin typeface="Adobe Caslon Pro Bold" panose="0205070206050A020403" pitchFamily="18" charset="0"/>
                        </a:rPr>
                        <a:t>I came</a:t>
                      </a: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                      </a:t>
                      </a:r>
                      <a:r>
                        <a:rPr lang="en-US" sz="1200" baseline="30000" dirty="0">
                          <a:effectLst/>
                          <a:latin typeface="Adobe Caslon Pro Bold" panose="0205070206050A020403" pitchFamily="18" charset="0"/>
                        </a:rPr>
                        <a:t>Past Perfect                                               Simple Past</a:t>
                      </a:r>
                      <a:endParaRPr lang="en-US" sz="1200" dirty="0">
                        <a:effectLst/>
                        <a:latin typeface="Adobe Caslon Pro Bold" panose="0205070206050A020403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Before </a:t>
                      </a:r>
                      <a:r>
                        <a:rPr lang="en-US" sz="1200" u="sng" dirty="0">
                          <a:effectLst/>
                          <a:latin typeface="Adobe Caslon Pro Bold" panose="0205070206050A020403" pitchFamily="18" charset="0"/>
                        </a:rPr>
                        <a:t>I came</a:t>
                      </a: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, </a:t>
                      </a:r>
                      <a:r>
                        <a:rPr lang="en-US" sz="1200" u="sng" dirty="0">
                          <a:effectLst/>
                          <a:latin typeface="Adobe Caslon Pro Bold" panose="0205070206050A020403" pitchFamily="18" charset="0"/>
                        </a:rPr>
                        <a:t>the teacher had started the class.</a:t>
                      </a: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aseline="30000" dirty="0">
                          <a:effectLst/>
                          <a:latin typeface="Adobe Caslon Pro Bold" panose="0205070206050A020403" pitchFamily="18" charset="0"/>
                        </a:rPr>
                        <a:t>                   Simple Past</a:t>
                      </a: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                </a:t>
                      </a:r>
                      <a:r>
                        <a:rPr lang="en-US" sz="1200" baseline="30000" dirty="0">
                          <a:effectLst/>
                          <a:latin typeface="Adobe Caslon Pro Bold" panose="0205070206050A020403" pitchFamily="18" charset="0"/>
                        </a:rPr>
                        <a:t>       </a:t>
                      </a:r>
                      <a:r>
                        <a:rPr lang="en-US" sz="1200" baseline="30000" dirty="0" err="1">
                          <a:effectLst/>
                          <a:latin typeface="Adobe Caslon Pro Bold" panose="0205070206050A020403" pitchFamily="18" charset="0"/>
                        </a:rPr>
                        <a:t>Past</a:t>
                      </a:r>
                      <a:r>
                        <a:rPr lang="en-US" sz="1200" baseline="30000" dirty="0">
                          <a:effectLst/>
                          <a:latin typeface="Adobe Caslon Pro Bold" panose="0205070206050A020403" pitchFamily="18" charset="0"/>
                        </a:rPr>
                        <a:t> Perfect </a:t>
                      </a:r>
                      <a:endParaRPr lang="en-US" sz="1200" dirty="0">
                        <a:effectLst/>
                        <a:latin typeface="Adobe Caslon Pro Bold" panose="0205070206050A020403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latin typeface="Adobe Caslon Pro Bold" panose="0205070206050A020403" pitchFamily="18" charset="0"/>
                        </a:rPr>
                        <a:t>I came</a:t>
                      </a: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 after </a:t>
                      </a:r>
                      <a:r>
                        <a:rPr lang="en-US" sz="1200" u="sng" dirty="0">
                          <a:effectLst/>
                          <a:latin typeface="Adobe Caslon Pro Bold" panose="0205070206050A020403" pitchFamily="18" charset="0"/>
                        </a:rPr>
                        <a:t>the teacher had started the class.</a:t>
                      </a: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 </a:t>
                      </a:r>
                      <a:r>
                        <a:rPr lang="en-US" sz="1200" baseline="30000" dirty="0">
                          <a:effectLst/>
                          <a:latin typeface="Adobe Caslon Pro Bold" panose="0205070206050A020403" pitchFamily="18" charset="0"/>
                        </a:rPr>
                        <a:t> </a:t>
                      </a:r>
                      <a:endParaRPr lang="en-US" sz="1200" dirty="0">
                        <a:effectLst/>
                        <a:latin typeface="Adobe Caslon Pro Bold" panose="0205070206050A020403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aseline="30000" dirty="0">
                          <a:effectLst/>
                          <a:latin typeface="Adobe Caslon Pro Bold" panose="0205070206050A020403" pitchFamily="18" charset="0"/>
                        </a:rPr>
                        <a:t>Simple Past</a:t>
                      </a: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                              </a:t>
                      </a:r>
                      <a:r>
                        <a:rPr lang="en-US" sz="1200" baseline="30000" dirty="0" err="1">
                          <a:effectLst/>
                          <a:latin typeface="Adobe Caslon Pro Bold" panose="0205070206050A020403" pitchFamily="18" charset="0"/>
                        </a:rPr>
                        <a:t>Past</a:t>
                      </a:r>
                      <a:r>
                        <a:rPr lang="en-US" sz="1200" baseline="30000" dirty="0">
                          <a:effectLst/>
                          <a:latin typeface="Adobe Caslon Pro Bold" panose="0205070206050A020403" pitchFamily="18" charset="0"/>
                        </a:rPr>
                        <a:t> Perfect                                   </a:t>
                      </a:r>
                      <a:endParaRPr lang="en-US" sz="1200" dirty="0">
                        <a:effectLst/>
                        <a:latin typeface="Adobe Caslon Pro Bold" panose="0205070206050A020403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After </a:t>
                      </a:r>
                      <a:r>
                        <a:rPr lang="en-US" sz="1200" u="sng" dirty="0">
                          <a:effectLst/>
                          <a:latin typeface="Adobe Caslon Pro Bold" panose="0205070206050A020403" pitchFamily="18" charset="0"/>
                        </a:rPr>
                        <a:t>the teacher had started the class,</a:t>
                      </a: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 </a:t>
                      </a:r>
                      <a:r>
                        <a:rPr lang="en-US" sz="1200" u="sng" dirty="0">
                          <a:effectLst/>
                          <a:latin typeface="Adobe Caslon Pro Bold" panose="0205070206050A020403" pitchFamily="18" charset="0"/>
                        </a:rPr>
                        <a:t>I came</a:t>
                      </a:r>
                      <a:endParaRPr lang="en-US" sz="1200" dirty="0">
                        <a:effectLst/>
                        <a:latin typeface="Adobe Caslon Pro Bold" panose="0205070206050A020403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aseline="30000" dirty="0">
                          <a:effectLst/>
                          <a:latin typeface="Adobe Caslon Pro Bold" panose="0205070206050A020403" pitchFamily="18" charset="0"/>
                        </a:rPr>
                        <a:t>                                                   Past Perfect                            Simple Past</a:t>
                      </a:r>
                      <a:r>
                        <a:rPr lang="en-US" sz="1200" dirty="0">
                          <a:effectLst/>
                          <a:latin typeface="Adobe Caslon Pro Bold" panose="0205070206050A020403" pitchFamily="18" charset="0"/>
                        </a:rPr>
                        <a:t>  </a:t>
                      </a:r>
                      <a:endParaRPr lang="en-US" sz="12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2298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36" y="262509"/>
            <a:ext cx="6496337" cy="521691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/>
              <a:t>Present Perfect and Past Perfect</a:t>
            </a:r>
            <a:endParaRPr lang="en-US" sz="28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769290" y="0"/>
            <a:ext cx="0" cy="677611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0937" y="784200"/>
            <a:ext cx="6728353" cy="4323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b="1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Exercise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AutoNum type="alphaUcPeriod"/>
            </a:pPr>
            <a:r>
              <a:rPr 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 the following verbs into the Simple Past or Present Perfect Tense.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AutoNum type="alphaUcPeriod"/>
            </a:pP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Helen and I (talk) ­­­______________________ via cell phone yesterday.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(just read) ______________________ the article.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(study) ______________________ English 1 last semester.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(see) ______________________ her musical performance three times.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 (call) ______________________ her uncle twice so far.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(buy)  ______________________ the tickets two hours ago.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Lucy (never go) ______________________ to Oregon.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Mr. Craig (write) ______________________ that essay last March.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Mary and Ann (eat) ______________________ in the restaurant recently.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Claire (visit) ______________________ her aunt two days ago.</a:t>
            </a:r>
            <a:endParaRPr lang="en-US" sz="1600" dirty="0">
              <a:effectLst/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769291" y="429203"/>
            <a:ext cx="5422710" cy="660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FF0000"/>
                </a:solidFill>
                <a:highlight>
                  <a:srgbClr val="FFFF00"/>
                </a:highlight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 the following verbs into the Simple Past or the Past Perfect tense.</a:t>
            </a:r>
            <a:r>
              <a:rPr lang="en-US" sz="1600" i="1" dirty="0">
                <a:highlight>
                  <a:srgbClr val="FFFF00"/>
                </a:highlight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dirty="0">
              <a:highlight>
                <a:srgbClr val="FFFF00"/>
              </a:highlight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 Keith (read) _____________ the message, he wrote a reply.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Before her husband (come) ____________ home, Sarah had prepared dinner for him.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meeting had already started before I (get) ___________ there.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 Billy (wash) ____________ his clothes, he cleaned his room.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visited Andrew’s house after I (go) ___________ to the bookstore.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Angela (leave) ____________ her office after the rain had stopped.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 (lock) ____________ all the doors before he went to bed last night.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They (take) ____________an English class before they studied here.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She had got a job before she (graduate) ___________ from the university.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Luke (go) ____________to bed after he had finished his homework.</a:t>
            </a:r>
            <a:endParaRPr lang="en-US" sz="1600" dirty="0">
              <a:effectLst/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032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94132D4-9802-403D-9363-0A1168C8E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95691"/>
            <a:ext cx="12192000" cy="5062309"/>
          </a:xfrm>
        </p:spPr>
        <p:txBody>
          <a:bodyPr>
            <a:normAutofit/>
          </a:bodyPr>
          <a:lstStyle/>
          <a:p>
            <a:r>
              <a:rPr lang="en-US" sz="2800" i="1" dirty="0">
                <a:solidFill>
                  <a:srgbClr val="FFFF00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  <a:latin typeface="Arial Black" panose="020B0A04020102020204" pitchFamily="34" charset="0"/>
                <a:ea typeface="Adobe Gothic Std B" panose="020B0800000000000000" pitchFamily="34" charset="-128"/>
              </a:rPr>
              <a:t> 	</a:t>
            </a:r>
            <a:r>
              <a:rPr lang="en-US" sz="3600" i="1" dirty="0">
                <a:solidFill>
                  <a:srgbClr val="FFFF00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  <a:latin typeface="Arial Black" panose="020B0A04020102020204" pitchFamily="34" charset="0"/>
                <a:ea typeface="Adobe Gothic Std B" panose="020B0800000000000000" pitchFamily="34" charset="-128"/>
              </a:rPr>
              <a:t>Simple Past Tense is a verb tense that is used to talk about things that happened or existed before now.</a:t>
            </a:r>
          </a:p>
        </p:txBody>
      </p:sp>
    </p:spTree>
    <p:extLst>
      <p:ext uri="{BB962C8B-B14F-4D97-AF65-F5344CB8AC3E}">
        <p14:creationId xmlns:p14="http://schemas.microsoft.com/office/powerpoint/2010/main" val="3934942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17C6282-6559-4014-8651-D57FDE44B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FFFF00"/>
                </a:solidFill>
              </a:rPr>
              <a:t>Positive form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7A8BAA3-FD15-4B75-926F-1A85ED90E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195481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endParaRPr lang="en-US" sz="3000" dirty="0">
              <a:solidFill>
                <a:srgbClr val="FFFF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>
                <a:solidFill>
                  <a:srgbClr val="FFFF00"/>
                </a:solidFill>
              </a:rPr>
              <a:t>Subject: I, you, we, they, he, she, it</a:t>
            </a:r>
          </a:p>
          <a:p>
            <a:pPr marL="457200" lvl="1" indent="0">
              <a:buNone/>
            </a:pPr>
            <a:r>
              <a:rPr lang="en-US" sz="3000" dirty="0">
                <a:solidFill>
                  <a:srgbClr val="FFFF00"/>
                </a:solidFill>
              </a:rPr>
              <a:t>Subject+ Past Tense (V2)</a:t>
            </a:r>
          </a:p>
        </p:txBody>
      </p:sp>
    </p:spTree>
    <p:extLst>
      <p:ext uri="{BB962C8B-B14F-4D97-AF65-F5344CB8AC3E}">
        <p14:creationId xmlns:p14="http://schemas.microsoft.com/office/powerpoint/2010/main" val="213111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88C06AF-E794-460A-B8EF-FA665AB84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FFF00"/>
                </a:solidFill>
              </a:rPr>
              <a:t>Example: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F11DA4F-16A8-4B51-8A98-A1B5227F4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271" y="1853248"/>
            <a:ext cx="11869189" cy="246823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rgbClr val="FFFF00"/>
                </a:solidFill>
              </a:rPr>
              <a:t>She bought a new car yesterday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FF00"/>
                </a:solidFill>
              </a:rPr>
              <a:t>	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rgbClr val="FFFF00"/>
                </a:solidFill>
              </a:rPr>
              <a:t>I went to the doctor last night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FF0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98030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AE14474-EE33-4255-9A76-37AD45080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FFF00"/>
                </a:solidFill>
              </a:rPr>
              <a:t>Negative form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55E2013-3B27-49B7-93E2-D86536961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130" y="2079321"/>
            <a:ext cx="11812434" cy="246762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3000" dirty="0">
              <a:solidFill>
                <a:srgbClr val="FFFF00"/>
              </a:solidFill>
            </a:endParaRPr>
          </a:p>
          <a:p>
            <a:pPr marL="457200" lvl="1" indent="0">
              <a:buNone/>
            </a:pPr>
            <a:endParaRPr lang="en-US" sz="3000" dirty="0">
              <a:solidFill>
                <a:srgbClr val="FFFF00"/>
              </a:solidFill>
            </a:endParaRPr>
          </a:p>
          <a:p>
            <a:pPr marL="457200" lvl="1" indent="0">
              <a:buNone/>
            </a:pPr>
            <a:r>
              <a:rPr lang="en-US" sz="3000" dirty="0">
                <a:solidFill>
                  <a:srgbClr val="FFFF00"/>
                </a:solidFill>
              </a:rPr>
              <a:t>Subject: I, you, we, they, he, she, it</a:t>
            </a:r>
          </a:p>
          <a:p>
            <a:pPr marL="457200" lvl="1" indent="0">
              <a:buNone/>
            </a:pPr>
            <a:r>
              <a:rPr lang="en-US" sz="3000" dirty="0">
                <a:solidFill>
                  <a:srgbClr val="FFFF00"/>
                </a:solidFill>
              </a:rPr>
              <a:t>Subject + did + not + V1</a:t>
            </a:r>
          </a:p>
          <a:p>
            <a:pPr marL="457200" lvl="1" indent="0">
              <a:buNone/>
            </a:pPr>
            <a:endParaRPr lang="en-US" sz="3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927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20" y="1396599"/>
            <a:ext cx="11860061" cy="1293028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FFF00"/>
                </a:solidFill>
              </a:rPr>
              <a:t>example: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820" y="3182317"/>
            <a:ext cx="12077180" cy="347944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rgbClr val="FFFF00"/>
                </a:solidFill>
              </a:rPr>
              <a:t>She did not buy a new car yesterday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FF00"/>
                </a:solidFill>
              </a:rPr>
              <a:t>	</a:t>
            </a:r>
          </a:p>
          <a:p>
            <a:pPr marL="0" indent="0">
              <a:buNone/>
            </a:pPr>
            <a:endParaRPr lang="en-US" sz="3200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rgbClr val="FFFF00"/>
                </a:solidFill>
              </a:rPr>
              <a:t>I did not go to the doctor last night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FF0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9574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77" y="1518397"/>
            <a:ext cx="8610600" cy="1293028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Interrogative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77" y="2357641"/>
            <a:ext cx="11949446" cy="439515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3000" dirty="0">
              <a:solidFill>
                <a:srgbClr val="FFFF00"/>
              </a:solidFill>
            </a:endParaRPr>
          </a:p>
          <a:p>
            <a:pPr marL="457200" lvl="1" indent="0">
              <a:buNone/>
            </a:pPr>
            <a:endParaRPr lang="en-US" sz="3000" dirty="0">
              <a:solidFill>
                <a:srgbClr val="FFFF00"/>
              </a:solidFill>
            </a:endParaRPr>
          </a:p>
          <a:p>
            <a:pPr marL="457200" lvl="1" indent="0">
              <a:buNone/>
            </a:pPr>
            <a:r>
              <a:rPr lang="en-US" sz="3000" dirty="0">
                <a:solidFill>
                  <a:srgbClr val="FFFF00"/>
                </a:solidFill>
              </a:rPr>
              <a:t>Subject: I, you, we, they, he, she, it</a:t>
            </a:r>
          </a:p>
          <a:p>
            <a:pPr marL="457200" lvl="1" indent="0">
              <a:buNone/>
            </a:pPr>
            <a:r>
              <a:rPr lang="en-US" sz="3000" dirty="0">
                <a:solidFill>
                  <a:srgbClr val="FFFF00"/>
                </a:solidFill>
              </a:rPr>
              <a:t>Did + subject + V1?</a:t>
            </a:r>
          </a:p>
          <a:p>
            <a:pPr marL="457200" lvl="1" indent="0">
              <a:buNone/>
            </a:pPr>
            <a:endParaRPr lang="en-US" sz="3000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1277" y="3743921"/>
            <a:ext cx="7237927" cy="6053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3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75930"/>
            <a:ext cx="8610600" cy="1293028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FFF00"/>
                </a:solidFill>
              </a:rPr>
              <a:t>Example: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03" y="3378559"/>
            <a:ext cx="10410401" cy="347944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rgbClr val="FFFF00"/>
                </a:solidFill>
              </a:rPr>
              <a:t>Did she buy a new car yesterday?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FF00"/>
                </a:solidFill>
              </a:rPr>
              <a:t>	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rgbClr val="FFFF00"/>
                </a:solidFill>
              </a:rPr>
              <a:t>Did you go to the doctor last night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FF0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77818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14893"/>
            <a:ext cx="8610600" cy="1293028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FFF00"/>
                </a:solidFill>
              </a:rPr>
              <a:t>Ex: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654" y="2708127"/>
            <a:ext cx="11877805" cy="4024125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	Question word + did + </a:t>
            </a:r>
            <a:r>
              <a:rPr lang="en-US" dirty="0" err="1">
                <a:solidFill>
                  <a:srgbClr val="FFFF00"/>
                </a:solidFill>
              </a:rPr>
              <a:t>subyek</a:t>
            </a:r>
            <a:r>
              <a:rPr lang="en-US" dirty="0">
                <a:solidFill>
                  <a:srgbClr val="FFFF00"/>
                </a:solidFill>
              </a:rPr>
              <a:t> + V1?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Example: 1. where did you go yesterday?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                 2. what did she buy last night?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	Question word + past tense (V2)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Example: Who went with you last night?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9590176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60</TotalTime>
  <Words>1314</Words>
  <Application>Microsoft Office PowerPoint</Application>
  <PresentationFormat>Widescreen</PresentationFormat>
  <Paragraphs>198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Adobe Caslon Pro Bold</vt:lpstr>
      <vt:lpstr>Arial</vt:lpstr>
      <vt:lpstr>Arial Black</vt:lpstr>
      <vt:lpstr>Century Gothic</vt:lpstr>
      <vt:lpstr>Wingdings</vt:lpstr>
      <vt:lpstr>Vapor Trail</vt:lpstr>
      <vt:lpstr>Simple Past Tense</vt:lpstr>
      <vt:lpstr>PowerPoint Presentation</vt:lpstr>
      <vt:lpstr>Positive form </vt:lpstr>
      <vt:lpstr>Example:</vt:lpstr>
      <vt:lpstr>Negative form</vt:lpstr>
      <vt:lpstr>example:</vt:lpstr>
      <vt:lpstr>Interrogative form</vt:lpstr>
      <vt:lpstr>Example:</vt:lpstr>
      <vt:lpstr>Ex:</vt:lpstr>
      <vt:lpstr>Affirmative nominal</vt:lpstr>
      <vt:lpstr>note: </vt:lpstr>
      <vt:lpstr>NEGative nominal:</vt:lpstr>
      <vt:lpstr>Interrogative nominal</vt:lpstr>
      <vt:lpstr>It is used for:</vt:lpstr>
      <vt:lpstr>Expressing the habits in the past</vt:lpstr>
      <vt:lpstr>Present Perfect and Past Perfect</vt:lpstr>
      <vt:lpstr>Present Perfect and Past Perfect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 - VI</dc:creator>
  <cp:lastModifiedBy>DA - VI</cp:lastModifiedBy>
  <cp:revision>7</cp:revision>
  <dcterms:created xsi:type="dcterms:W3CDTF">2021-03-03T02:49:03Z</dcterms:created>
  <dcterms:modified xsi:type="dcterms:W3CDTF">2021-03-03T11:53:36Z</dcterms:modified>
</cp:coreProperties>
</file>