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2" r:id="rId3"/>
    <p:sldId id="263" r:id="rId4"/>
    <p:sldId id="258" r:id="rId5"/>
    <p:sldId id="264" r:id="rId6"/>
    <p:sldId id="28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37C-E8AF-4E20-A643-2CAFAC52D25D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8544-4506-4C1C-806F-E3E9C2539C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93527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37C-E8AF-4E20-A643-2CAFAC52D25D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8544-4506-4C1C-806F-E3E9C2539C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124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37C-E8AF-4E20-A643-2CAFAC52D25D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8544-4506-4C1C-806F-E3E9C2539C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69194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37C-E8AF-4E20-A643-2CAFAC52D25D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8544-4506-4C1C-806F-E3E9C2539C93}" type="slidenum">
              <a:rPr lang="en-ID" smtClean="0"/>
              <a:t>‹#›</a:t>
            </a:fld>
            <a:endParaRPr lang="en-ID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667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37C-E8AF-4E20-A643-2CAFAC52D25D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8544-4506-4C1C-806F-E3E9C2539C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81381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37C-E8AF-4E20-A643-2CAFAC52D25D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8544-4506-4C1C-806F-E3E9C2539C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96020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37C-E8AF-4E20-A643-2CAFAC52D25D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8544-4506-4C1C-806F-E3E9C2539C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22251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37C-E8AF-4E20-A643-2CAFAC52D25D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8544-4506-4C1C-806F-E3E9C2539C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47687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37C-E8AF-4E20-A643-2CAFAC52D25D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8544-4506-4C1C-806F-E3E9C2539C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8885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37C-E8AF-4E20-A643-2CAFAC52D25D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8544-4506-4C1C-806F-E3E9C2539C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31124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37C-E8AF-4E20-A643-2CAFAC52D25D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8544-4506-4C1C-806F-E3E9C2539C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54966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37C-E8AF-4E20-A643-2CAFAC52D25D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8544-4506-4C1C-806F-E3E9C2539C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4310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37C-E8AF-4E20-A643-2CAFAC52D25D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8544-4506-4C1C-806F-E3E9C2539C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83881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37C-E8AF-4E20-A643-2CAFAC52D25D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8544-4506-4C1C-806F-E3E9C2539C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59094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37C-E8AF-4E20-A643-2CAFAC52D25D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8544-4506-4C1C-806F-E3E9C2539C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32991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37C-E8AF-4E20-A643-2CAFAC52D25D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8544-4506-4C1C-806F-E3E9C2539C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39755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37C-E8AF-4E20-A643-2CAFAC52D25D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8544-4506-4C1C-806F-E3E9C2539C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8597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61BF37C-E8AF-4E20-A643-2CAFAC52D25D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E8544-4506-4C1C-806F-E3E9C2539C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166169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  <p:sldLayoutId id="2147483818" r:id="rId15"/>
    <p:sldLayoutId id="2147483819" r:id="rId16"/>
    <p:sldLayoutId id="214748382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E1ADDD0-CBA7-45E2-9E30-6CB80C1F65B9}"/>
              </a:ext>
            </a:extLst>
          </p:cNvPr>
          <p:cNvSpPr txBox="1">
            <a:spLocks/>
          </p:cNvSpPr>
          <p:nvPr/>
        </p:nvSpPr>
        <p:spPr>
          <a:xfrm>
            <a:off x="171189" y="3031299"/>
            <a:ext cx="11849622" cy="10146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6000" b="1" dirty="0">
                <a:highlight>
                  <a:srgbClr val="FF00FF"/>
                </a:highlight>
                <a:latin typeface="Constantia" panose="02030602050306030303" pitchFamily="18" charset="0"/>
                <a:ea typeface="Gadugi" panose="020B0502040204020203" pitchFamily="34" charset="0"/>
              </a:rPr>
              <a:t>WISH </a:t>
            </a:r>
            <a:endParaRPr lang="en-US" sz="6000" dirty="0">
              <a:highlight>
                <a:srgbClr val="FF00FF"/>
              </a:highlight>
              <a:latin typeface="Constantia" panose="02030602050306030303" pitchFamily="18" charset="0"/>
              <a:ea typeface="Gadug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973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0" y="-735295"/>
            <a:ext cx="12079216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altLang="en-US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verb WISH is used to refer to </a:t>
            </a:r>
            <a:r>
              <a:rPr kumimoji="0" lang="en-US" altLang="en-US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present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kumimoji="0" lang="en-US" altLang="en-US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 time.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Present wish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the fact refers to </a:t>
            </a:r>
            <a:r>
              <a:rPr kumimoji="0" lang="en-US" altLang="en-US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present time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the verb in the second sentence is in </a:t>
            </a:r>
            <a:r>
              <a:rPr kumimoji="0" lang="en-US" altLang="en-US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past tense.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It is contrary to fact in the present time. For the verb ‘be’ only the form ‘were’ is used.</a:t>
            </a:r>
            <a:r>
              <a:rPr kumimoji="0" lang="en-US" altLang="en-US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0" y="2585254"/>
            <a:ext cx="11936182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885950" algn="l"/>
                <a:tab pos="30940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885950" algn="l"/>
                <a:tab pos="30940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885950" algn="l"/>
                <a:tab pos="30940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885950" algn="l"/>
                <a:tab pos="30940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885950" algn="l"/>
                <a:tab pos="30940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885950" algn="l"/>
                <a:tab pos="30940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885950" algn="l"/>
                <a:tab pos="30940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885950" algn="l"/>
                <a:tab pos="30940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885950" algn="l"/>
                <a:tab pos="30940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885950" algn="l"/>
                <a:tab pos="3094038" algn="ctr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cs typeface="Times New Roman" panose="02020603050405020304" pitchFamily="18" charset="0"/>
              </a:rPr>
              <a:t>        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885950" algn="l"/>
                <a:tab pos="3094038" algn="ctr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885950" algn="l"/>
                <a:tab pos="3094038" algn="ctr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885950" algn="l"/>
                <a:tab pos="3094038" algn="ctr"/>
              </a:tabLst>
            </a:pPr>
            <a:r>
              <a:rPr lang="en-US" alt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kumimoji="0" lang="en-US" altLang="en-US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kumimoji="0" lang="en-US" altLang="en-US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don’t know</a:t>
            </a:r>
            <a:r>
              <a:rPr kumimoji="0" lang="en-US" altLang="en-US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how to swim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I wish (know how to swim)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885950" algn="l"/>
                <a:tab pos="3094038" algn="ctr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</a:t>
            </a:r>
            <a:r>
              <a:rPr kumimoji="0" lang="en-US" altLang="en-US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fact (present time)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885950" algn="l"/>
                <a:tab pos="3094038" algn="ctr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	</a:t>
            </a:r>
            <a:r>
              <a:rPr kumimoji="0" lang="en-US" altLang="en-US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  I don’t know how to swim. I wish (that) </a:t>
            </a:r>
            <a:r>
              <a:rPr kumimoji="0" lang="en-US" altLang="en-US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kumimoji="0" lang="en-US" altLang="en-US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knew</a:t>
            </a:r>
            <a:r>
              <a:rPr kumimoji="0" lang="en-US" altLang="en-US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how to swim.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885950" algn="l"/>
                <a:tab pos="3094038" algn="ctr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</a:t>
            </a:r>
            <a:r>
              <a:rPr kumimoji="0" lang="en-US" altLang="en-US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                                                                                               past tense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885950" algn="l"/>
                <a:tab pos="3094038" algn="ctr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2. I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 not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rich. I wish (be rich).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885950" algn="l"/>
                <a:tab pos="3094038" algn="ctr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-  I am not rich. I wish (that) I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were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rich.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885950" algn="l"/>
                <a:tab pos="3094038" algn="ctr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3. She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can’t come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the office today. I wish she (can come to the office today).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885950" algn="l"/>
                <a:tab pos="3094038" algn="ctr"/>
              </a:tabLst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She can’t come to the office today. I wish she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could come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the office today).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775200" y="2127027"/>
            <a:ext cx="4775912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b="1" dirty="0">
                <a:solidFill>
                  <a:srgbClr val="FF0000"/>
                </a:solidFill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+ wish (that) + past tense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b="1" dirty="0">
                <a:solidFill>
                  <a:srgbClr val="FF0000"/>
                </a:solidFill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b="1" dirty="0">
                <a:solidFill>
                  <a:srgbClr val="FF0000"/>
                </a:solidFill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b="1" dirty="0">
              <a:solidFill>
                <a:srgbClr val="FF0000"/>
              </a:solidFill>
              <a:effectLst/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465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324300"/>
            <a:ext cx="12192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885950" algn="l"/>
                <a:tab pos="30940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885950" algn="l"/>
                <a:tab pos="30940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885950" algn="l"/>
                <a:tab pos="30940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885950" algn="l"/>
                <a:tab pos="30940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885950" algn="l"/>
                <a:tab pos="30940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885950" algn="l"/>
                <a:tab pos="30940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885950" algn="l"/>
                <a:tab pos="30940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885950" algn="l"/>
                <a:tab pos="30940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885950" algn="l"/>
                <a:tab pos="30940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885950" algn="l"/>
                <a:tab pos="3094038" algn="ctr"/>
              </a:tabLst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 wish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885950" algn="l"/>
                <a:tab pos="3094038" algn="ctr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If the fact refers to </a:t>
            </a:r>
            <a:r>
              <a:rPr kumimoji="0" lang="en-US" altLang="en-US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 time,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 verb in the second sentence is in </a:t>
            </a:r>
            <a:r>
              <a:rPr kumimoji="0" lang="en-US" altLang="en-US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past perfect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It is contrary to fact in the past time.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885950" algn="l"/>
                <a:tab pos="3094038" algn="ctr"/>
              </a:tabLst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317177"/>
            <a:ext cx="1219200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885950" algn="l"/>
                <a:tab pos="30940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885950" algn="l"/>
                <a:tab pos="30940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885950" algn="l"/>
                <a:tab pos="30940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885950" algn="l"/>
                <a:tab pos="30940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885950" algn="l"/>
                <a:tab pos="30940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885950" algn="l"/>
                <a:tab pos="30940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885950" algn="l"/>
                <a:tab pos="30940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885950" algn="l"/>
                <a:tab pos="30940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885950" algn="l"/>
                <a:tab pos="30940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885950" algn="l"/>
                <a:tab pos="3094038" algn="ctr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cs typeface="Times New Roman" panose="02020603050405020304" pitchFamily="18" charset="0"/>
              </a:rPr>
              <a:t>	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885950" algn="l"/>
                <a:tab pos="3094038" algn="ctr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Example: 1. </a:t>
            </a:r>
            <a:r>
              <a:rPr kumimoji="0" lang="en-US" altLang="en-US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kumimoji="0" lang="en-US" altLang="en-US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didn’t know</a:t>
            </a:r>
            <a:r>
              <a:rPr kumimoji="0" lang="en-US" altLang="en-US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how to swim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I wish (know how to swim).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885950" algn="l"/>
                <a:tab pos="3094038" algn="ctr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                </a:t>
            </a:r>
            <a:r>
              <a:rPr kumimoji="0" lang="en-US" altLang="en-US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fact (past time)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885950" algn="l"/>
                <a:tab pos="3094038" algn="ctr"/>
              </a:tabLst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885950" algn="l"/>
                <a:tab pos="3094038" algn="ctr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          -  I didn’t know how to swim. I wish (that) </a:t>
            </a:r>
            <a:r>
              <a:rPr kumimoji="0" lang="en-US" altLang="en-US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kumimoji="0" lang="en-US" altLang="en-US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had known</a:t>
            </a:r>
            <a:r>
              <a:rPr kumimoji="0" lang="en-US" altLang="en-US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how to swim.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885950" algn="l"/>
                <a:tab pos="3094038" algn="ctr"/>
              </a:tabLst>
            </a:pPr>
            <a:r>
              <a:rPr kumimoji="0" lang="en-US" altLang="en-US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                                                       			                                        past perfect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885950" algn="l"/>
                <a:tab pos="3094038" algn="ctr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2. He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wasn’t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at the party yesterday. I wish he (be at the party).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885950" algn="l"/>
                <a:tab pos="3094038" algn="ctr"/>
              </a:tabLst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885950" algn="l"/>
                <a:tab pos="3094038" algn="ctr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-   He wasn’t at the party yesterday. I wish he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had been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at the party yesterday.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28759" y="1546196"/>
            <a:ext cx="3567241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b="1" dirty="0">
                <a:solidFill>
                  <a:srgbClr val="FF0000"/>
                </a:solidFill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+ wish (that) + past perfect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b="1" dirty="0">
                <a:solidFill>
                  <a:srgbClr val="FF0000"/>
                </a:solidFill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b="1" dirty="0">
                <a:solidFill>
                  <a:srgbClr val="FF0000"/>
                </a:solidFill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b="1" dirty="0">
              <a:solidFill>
                <a:srgbClr val="FF0000"/>
              </a:solidFill>
              <a:effectLst/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117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9D36F-5608-4CA2-AF3B-289E70BA4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Expressing Wish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9BD4F-ADBC-4CB3-A69F-FE6C34E51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52918"/>
            <a:ext cx="12192000" cy="4195481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US" dirty="0"/>
              <a:t>I wish </a:t>
            </a:r>
            <a:r>
              <a:rPr lang="en-US" dirty="0" err="1"/>
              <a:t>i</a:t>
            </a:r>
            <a:r>
              <a:rPr lang="en-US" dirty="0"/>
              <a:t> could fly</a:t>
            </a:r>
          </a:p>
          <a:p>
            <a:pPr marL="457200" indent="-457200">
              <a:buAutoNum type="arabicPeriod"/>
            </a:pPr>
            <a:r>
              <a:rPr lang="en-US" dirty="0"/>
              <a:t>I wish I could play the piano</a:t>
            </a:r>
          </a:p>
          <a:p>
            <a:pPr marL="457200" indent="-457200">
              <a:buAutoNum type="arabicPeriod"/>
            </a:pPr>
            <a:r>
              <a:rPr lang="en-US" dirty="0"/>
              <a:t>I wish she were here</a:t>
            </a:r>
          </a:p>
          <a:p>
            <a:pPr marL="457200" indent="-457200">
              <a:buAutoNum type="arabicPeriod"/>
            </a:pPr>
            <a:r>
              <a:rPr lang="en-US" dirty="0"/>
              <a:t>I wish I could swim in the beach with him</a:t>
            </a:r>
          </a:p>
          <a:p>
            <a:pPr marL="457200" indent="-457200">
              <a:buAutoNum type="arabicPeriod"/>
            </a:pPr>
            <a:r>
              <a:rPr lang="en-US" dirty="0"/>
              <a:t>I wish you every success in the future</a:t>
            </a:r>
          </a:p>
          <a:p>
            <a:pPr marL="457200" indent="-457200">
              <a:buAutoNum type="arabicPeriod"/>
            </a:pPr>
            <a:r>
              <a:rPr lang="en-US" dirty="0"/>
              <a:t>I wish I got rich</a:t>
            </a:r>
          </a:p>
          <a:p>
            <a:pPr marL="457200" indent="-457200">
              <a:buAutoNum type="arabicPeriod"/>
            </a:pPr>
            <a:r>
              <a:rPr lang="en-US" dirty="0"/>
              <a:t>I wish you were here</a:t>
            </a:r>
          </a:p>
          <a:p>
            <a:pPr marL="457200" indent="-457200">
              <a:buAutoNum type="arabicPeriod"/>
            </a:pPr>
            <a:r>
              <a:rPr lang="en-US" dirty="0"/>
              <a:t>My friend wish me good luck on buying a new car</a:t>
            </a:r>
          </a:p>
          <a:p>
            <a:pPr marL="457200" indent="-457200">
              <a:buAutoNum type="arabicPeriod"/>
            </a:pPr>
            <a:r>
              <a:rPr lang="en-US" dirty="0"/>
              <a:t>She wish she was slim</a:t>
            </a:r>
          </a:p>
          <a:p>
            <a:pPr marL="457200" indent="-457200">
              <a:buAutoNum type="arabicPeriod"/>
            </a:pPr>
            <a:r>
              <a:rPr lang="en-US" dirty="0"/>
              <a:t>I am calling to wish you a happy birthday</a:t>
            </a:r>
          </a:p>
        </p:txBody>
      </p:sp>
    </p:spTree>
    <p:extLst>
      <p:ext uri="{BB962C8B-B14F-4D97-AF65-F5344CB8AC3E}">
        <p14:creationId xmlns:p14="http://schemas.microsoft.com/office/powerpoint/2010/main" val="3993385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9D36F-5608-4CA2-AF3B-289E70BA4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Expressing Wish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9BD4F-ADBC-4CB3-A69F-FE6C34E51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52918"/>
            <a:ext cx="12192000" cy="4195481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 startAt="11"/>
            </a:pPr>
            <a:r>
              <a:rPr lang="en-US" dirty="0"/>
              <a:t>She wish he would help them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dirty="0"/>
              <a:t>I wish  I had known the answer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dirty="0"/>
              <a:t>Anton wishes Rudi agreed with his opinions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dirty="0"/>
              <a:t>I drove my father to the bus station and wish him a safe journey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dirty="0"/>
              <a:t>I wish I had recognized them at the party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dirty="0"/>
              <a:t>I wish I hadn’t made that mistake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dirty="0"/>
              <a:t>I wish that I had a beautiful big car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dirty="0"/>
              <a:t>I wish I spoke English well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dirty="0"/>
              <a:t>I wish I had started sooner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dirty="0"/>
              <a:t>I wish my children would pass the test</a:t>
            </a:r>
          </a:p>
        </p:txBody>
      </p:sp>
    </p:spTree>
    <p:extLst>
      <p:ext uri="{BB962C8B-B14F-4D97-AF65-F5344CB8AC3E}">
        <p14:creationId xmlns:p14="http://schemas.microsoft.com/office/powerpoint/2010/main" val="2673511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98964"/>
            <a:ext cx="12060082" cy="5147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1885950" algn="l"/>
                <a:tab pos="3094355" algn="ctr"/>
              </a:tabLst>
            </a:pPr>
            <a:r>
              <a:rPr lang="en-US" b="1" u="sng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Exercise</a:t>
            </a:r>
            <a:r>
              <a:rPr lang="en-US" b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1885950" algn="l"/>
                <a:tab pos="3094355" algn="ctr"/>
              </a:tabLst>
            </a:pPr>
            <a:r>
              <a:rPr lang="en-US" i="1" dirty="0">
                <a:solidFill>
                  <a:srgbClr val="FF0000"/>
                </a:solidFill>
                <a:highlight>
                  <a:srgbClr val="FFFF00"/>
                </a:highlight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Complete the following sentences with the correct tense of verbs </a:t>
            </a:r>
            <a:endParaRPr lang="en-US" dirty="0">
              <a:solidFill>
                <a:srgbClr val="FF0000"/>
              </a:solidFill>
              <a:highlight>
                <a:srgbClr val="FFFF00"/>
              </a:highlight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1885950" algn="l"/>
                <a:tab pos="3094355" algn="ctr"/>
              </a:tabLst>
            </a:pP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Example: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1885950" algn="l"/>
                <a:tab pos="3094355" algn="ctr"/>
              </a:tabLst>
            </a:pP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don’t have enough time now. I wish </a:t>
            </a:r>
            <a:r>
              <a:rPr lang="en-US" u="sng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</a:t>
            </a: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1885950" algn="l"/>
                <a:tab pos="3094355" algn="ctr"/>
              </a:tabLst>
            </a:pP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don’t have enough time now. I wish </a:t>
            </a:r>
            <a:r>
              <a:rPr lang="en-US" u="sng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(that) we had  enough time now </a:t>
            </a: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u="sng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1885950" algn="l"/>
                <a:tab pos="3094355" algn="ctr"/>
              </a:tabLst>
            </a:pP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1885950" algn="l"/>
                <a:tab pos="3094355" algn="ctr"/>
              </a:tabLst>
            </a:pP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He doesn’t speak French. He wishes 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1885950" algn="l"/>
                <a:tab pos="3094355" algn="ctr"/>
              </a:tabLst>
            </a:pP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I didn’t read the article last week. I wish 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1885950" algn="l"/>
                <a:tab pos="3094355" algn="ctr"/>
              </a:tabLst>
            </a:pP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My mother didn’t go shopping yesterday. I wish 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1885950" algn="l"/>
                <a:tab pos="3094355" algn="ctr"/>
              </a:tabLst>
            </a:pP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I am not at home now. I wish _______________________________________ 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1885950" algn="l"/>
                <a:tab pos="3094355" algn="ctr"/>
              </a:tabLst>
            </a:pP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The sun isn’t shining right now. I wish 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1885950" algn="l"/>
                <a:tab pos="3094355" algn="ctr"/>
              </a:tabLst>
            </a:pP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Jack has a big problem. He wishes ___________________________________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1885950" algn="l"/>
                <a:tab pos="3094355" algn="ctr"/>
              </a:tabLst>
            </a:pP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They can’t help us to do this task. We wish 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1885950" algn="l"/>
                <a:tab pos="3094355" algn="ctr"/>
              </a:tabLst>
            </a:pP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I don’t know her name. I wish ______________________________________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1885950" algn="l"/>
                <a:tab pos="3094355" algn="ctr"/>
              </a:tabLst>
            </a:pP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My house is not so big. I wish ______________________________________ </a:t>
            </a:r>
          </a:p>
          <a:p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</a:rPr>
              <a:t>10. They didn’t see the concert. They wish ______________________________</a:t>
            </a:r>
            <a:endParaRPr lang="en-US" dirty="0">
              <a:latin typeface="Adobe Caslon Pro Bold" panose="0205070206050A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8000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61</TotalTime>
  <Words>661</Words>
  <Application>Microsoft Office PowerPoint</Application>
  <PresentationFormat>Widescreen</PresentationFormat>
  <Paragraphs>75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Adobe Caslon Pro Bold</vt:lpstr>
      <vt:lpstr>Arial</vt:lpstr>
      <vt:lpstr>Century Gothic</vt:lpstr>
      <vt:lpstr>Constantia</vt:lpstr>
      <vt:lpstr>Wingdings 3</vt:lpstr>
      <vt:lpstr>Ion</vt:lpstr>
      <vt:lpstr>PowerPoint Presentation</vt:lpstr>
      <vt:lpstr>PowerPoint Presentation</vt:lpstr>
      <vt:lpstr>PowerPoint Presentation</vt:lpstr>
      <vt:lpstr>Expressing Wish</vt:lpstr>
      <vt:lpstr>Expressing Wish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 - VI</dc:creator>
  <cp:lastModifiedBy>DA - VI</cp:lastModifiedBy>
  <cp:revision>5</cp:revision>
  <dcterms:created xsi:type="dcterms:W3CDTF">2021-03-03T03:57:22Z</dcterms:created>
  <dcterms:modified xsi:type="dcterms:W3CDTF">2021-03-03T04:59:16Z</dcterms:modified>
</cp:coreProperties>
</file>