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71" r:id="rId3"/>
    <p:sldId id="272" r:id="rId4"/>
    <p:sldId id="28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9C703-2A43-41BA-A8D5-895908965647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25653-5E3C-4C0B-9140-48193B240B7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4829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E44BC-3002-49EA-92C4-93BA28D18C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09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E44BC-3002-49EA-92C4-93BA28D18C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0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E44BC-3002-49EA-92C4-93BA28D18C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7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775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459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3560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7096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8438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0972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8953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138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886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995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466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7138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276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437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699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792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60C8D-0D03-42D3-8197-88556ED4E2CE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8343D78-0E9D-4EBA-9542-15F3592ED6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9638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83D0F-FDA5-4D3C-AA64-32B6F72C5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64" y="2063662"/>
            <a:ext cx="11599102" cy="2262781"/>
          </a:xfrm>
        </p:spPr>
        <p:txBody>
          <a:bodyPr>
            <a:normAutofit/>
          </a:bodyPr>
          <a:lstStyle/>
          <a:p>
            <a:pPr algn="r"/>
            <a:r>
              <a:rPr lang="en-US" sz="6000" dirty="0"/>
              <a:t>Modal (can, could, may, might)</a:t>
            </a:r>
            <a:endParaRPr lang="en-ID" sz="6000" dirty="0"/>
          </a:p>
        </p:txBody>
      </p:sp>
    </p:spTree>
    <p:extLst>
      <p:ext uri="{BB962C8B-B14F-4D97-AF65-F5344CB8AC3E}">
        <p14:creationId xmlns:p14="http://schemas.microsoft.com/office/powerpoint/2010/main" val="421018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2" y="22801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MODAL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484450" y="9884159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>
          <a:xfrm>
            <a:off x="3478735" y="10036559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2" name="Rectangle 1"/>
          <p:cNvSpPr/>
          <p:nvPr/>
        </p:nvSpPr>
        <p:spPr>
          <a:xfrm>
            <a:off x="-2" y="1133012"/>
            <a:ext cx="12191999" cy="184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Modals help a main verb to give an additional meaning to a sentence. They are used to express ability/possibility/necessity, to make requests/offers/suggestions, etc. Modals that are used to express ability/possibility/requests/offers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can, could, may, might,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Examples : - I </a:t>
            </a:r>
            <a:r>
              <a:rPr lang="en-US" sz="2000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see it. (ability)		             - </a:t>
            </a:r>
            <a:r>
              <a:rPr lang="en-US" sz="2000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start now? (request)</a:t>
            </a: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- She </a:t>
            </a:r>
            <a:r>
              <a:rPr lang="en-US" sz="2000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come late. (possibility)  - </a:t>
            </a:r>
            <a:r>
              <a:rPr lang="en-US" sz="2000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help you? (offer) </a:t>
            </a:r>
            <a:endParaRPr lang="en-US" sz="20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6655" y="2965604"/>
            <a:ext cx="154741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Structure</a:t>
            </a:r>
            <a:endParaRPr lang="en-US" sz="20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406047"/>
              </p:ext>
            </p:extLst>
          </p:nvPr>
        </p:nvGraphicFramePr>
        <p:xfrm>
          <a:off x="2057197" y="3112736"/>
          <a:ext cx="9758148" cy="1672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6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5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946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4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+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He 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can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write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an essay.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?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Can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he 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write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an essay?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Wh/H?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What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Can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he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write?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-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 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He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can 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not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dobe Caslon Pro Bold" panose="0205070206050A020403" pitchFamily="18" charset="0"/>
                        </a:rPr>
                        <a:t>write</a:t>
                      </a:r>
                      <a:endParaRPr lang="en-US" sz="200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dobe Caslon Pro Bold" panose="0205070206050A020403" pitchFamily="18" charset="0"/>
                        </a:rPr>
                        <a:t>an essay.</a:t>
                      </a:r>
                      <a:endParaRPr lang="en-US" sz="2000" dirty="0">
                        <a:effectLst/>
                        <a:latin typeface="Adobe Caslon Pro Bold" panose="0205070206050A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22290" y="3725894"/>
            <a:ext cx="1879041" cy="4260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+ modal + V</a:t>
            </a:r>
            <a:r>
              <a:rPr lang="en-US" sz="2000" b="1" baseline="-25000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2000" dirty="0">
              <a:effectLst/>
              <a:highlight>
                <a:srgbClr val="FF0000"/>
              </a:highlight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2290" y="5870810"/>
            <a:ext cx="11721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u="sng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Notes:</a:t>
            </a:r>
            <a:endParaRPr lang="en-US" sz="2000" dirty="0">
              <a:highlight>
                <a:srgbClr val="FF0000"/>
              </a:highlight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We use </a:t>
            </a:r>
            <a:r>
              <a:rPr lang="en-US" sz="2000" i="1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not/ -</a:t>
            </a:r>
            <a:r>
              <a:rPr lang="en-US" sz="2000" i="1" dirty="0" err="1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n’t</a:t>
            </a:r>
            <a:r>
              <a:rPr lang="en-US" sz="2000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form the negative – </a:t>
            </a:r>
            <a:r>
              <a:rPr lang="en-US" sz="2000" i="1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US" sz="2000" i="1" u="sng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not/can’t</a:t>
            </a:r>
            <a:r>
              <a:rPr lang="en-US" sz="2000" i="1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 now.</a:t>
            </a:r>
            <a:endParaRPr lang="en-US" sz="2000" dirty="0">
              <a:highlight>
                <a:srgbClr val="FF0000"/>
              </a:highlight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- We use </a:t>
            </a:r>
            <a:r>
              <a:rPr lang="en-US" sz="2000" i="1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be</a:t>
            </a:r>
            <a:r>
              <a:rPr lang="en-US" sz="2000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 for non-verbs (</a:t>
            </a:r>
            <a:r>
              <a:rPr lang="en-US" sz="2000" dirty="0" err="1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adj</a:t>
            </a:r>
            <a:r>
              <a:rPr lang="en-US" sz="2000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/</a:t>
            </a:r>
            <a:r>
              <a:rPr lang="en-US" sz="2000" dirty="0" err="1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adv</a:t>
            </a:r>
            <a:r>
              <a:rPr lang="en-US" sz="2000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/noun) – </a:t>
            </a:r>
            <a:r>
              <a:rPr lang="en-US" sz="2000" i="1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He </a:t>
            </a:r>
            <a:r>
              <a:rPr lang="en-US" sz="2000" i="1" u="sng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may be</a:t>
            </a:r>
            <a:r>
              <a:rPr lang="en-US" sz="2000" i="1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 angry; She </a:t>
            </a:r>
            <a:r>
              <a:rPr lang="en-US" sz="2000" i="1" u="sng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may be</a:t>
            </a:r>
            <a:r>
              <a:rPr lang="en-US" sz="2000" i="1" dirty="0">
                <a:highlight>
                  <a:srgbClr val="FF0000"/>
                </a:highlight>
                <a:latin typeface="Adobe Caslon Pro Bold" panose="0205070206050A020403" pitchFamily="18" charset="0"/>
                <a:ea typeface="Calibri" panose="020F0502020204030204" pitchFamily="34" charset="0"/>
              </a:rPr>
              <a:t> a teacher.</a:t>
            </a:r>
            <a:endParaRPr lang="en-US" sz="2000" dirty="0">
              <a:highlight>
                <a:srgbClr val="FF0000"/>
              </a:highlight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0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54593" y="119671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MODAL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61523" y="701421"/>
            <a:ext cx="225766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Kinds of Modals</a:t>
            </a:r>
            <a:endParaRPr lang="en-US" sz="20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484450" y="9884159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>
          <a:xfrm>
            <a:off x="3478735" y="10036559"/>
            <a:ext cx="21145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2" name="Rectangle 1"/>
          <p:cNvSpPr/>
          <p:nvPr/>
        </p:nvSpPr>
        <p:spPr>
          <a:xfrm>
            <a:off x="283868" y="1222415"/>
            <a:ext cx="120584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and could (</a:t>
            </a:r>
            <a:r>
              <a:rPr lang="en-US" sz="2000" i="1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i="1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i="1" dirty="0" err="1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boleh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en-US" sz="20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can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to express present ability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Barry can play chess,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and 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could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to indicate past ability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He could play chess when he was seven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.  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can/could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to ask for/give/refuse permission or request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– Could I take the book?; You can use my phone; Can you help me? .</a:t>
            </a:r>
            <a:endParaRPr lang="en-US" sz="2000" dirty="0">
              <a:effectLst/>
              <a:latin typeface="Adobe Caslon Pro Bold" panose="0205070206050A020403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3868" y="3299460"/>
            <a:ext cx="121374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</a:rPr>
              <a:t>2. May and might (</a:t>
            </a:r>
            <a:r>
              <a:rPr lang="en-US" sz="2000" i="1" dirty="0" err="1">
                <a:latin typeface="Adobe Caslon Pro Bold" panose="0205070206050A020403" pitchFamily="18" charset="0"/>
              </a:rPr>
              <a:t>boleh</a:t>
            </a:r>
            <a:r>
              <a:rPr lang="en-US" sz="2000" i="1" dirty="0">
                <a:latin typeface="Adobe Caslon Pro Bold" panose="0205070206050A020403" pitchFamily="18" charset="0"/>
              </a:rPr>
              <a:t>/</a:t>
            </a:r>
            <a:r>
              <a:rPr lang="en-US" sz="2000" i="1" dirty="0" err="1">
                <a:latin typeface="Adobe Caslon Pro Bold" panose="0205070206050A020403" pitchFamily="18" charset="0"/>
              </a:rPr>
              <a:t>mungkin</a:t>
            </a:r>
            <a:r>
              <a:rPr lang="en-US" sz="2000" dirty="0">
                <a:latin typeface="Adobe Caslon Pro Bold" panose="0205070206050A020403" pitchFamily="18" charset="0"/>
              </a:rPr>
              <a:t>)</a:t>
            </a:r>
          </a:p>
          <a:p>
            <a:pPr lvl="0">
              <a:spcAft>
                <a:spcPts val="0"/>
              </a:spcAft>
            </a:pPr>
            <a:endParaRPr lang="en-US" sz="2000" dirty="0">
              <a:latin typeface="Adobe Caslon Pro Bold" panose="0205070206050A020403" pitchFamily="18" charset="0"/>
            </a:endParaRPr>
          </a:p>
          <a:p>
            <a:pPr lvl="0">
              <a:spcAft>
                <a:spcPts val="0"/>
              </a:spcAft>
            </a:pP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 - 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may/might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to express possibility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They may/might help us.</a:t>
            </a:r>
            <a:endParaRPr lang="en-US" sz="2000" dirty="0">
              <a:latin typeface="Adobe Caslon Pro Bold" panose="0205070206050A020403" pitchFamily="18" charset="0"/>
              <a:ea typeface="Calibri" panose="020F0502020204030204" pitchFamily="34" charset="0"/>
            </a:endParaRPr>
          </a:p>
          <a:p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 - Use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may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 to ask for/give/refuse permission – </a:t>
            </a:r>
            <a:r>
              <a:rPr lang="en-US" sz="2000" i="1" dirty="0">
                <a:latin typeface="Adobe Caslon Pro Bold" panose="0205070206050A020403" pitchFamily="18" charset="0"/>
                <a:ea typeface="Calibri" panose="020F0502020204030204" pitchFamily="34" charset="0"/>
              </a:rPr>
              <a:t>May I take the book?;You may take it</a:t>
            </a:r>
            <a:r>
              <a:rPr lang="en-US" sz="2000" dirty="0">
                <a:latin typeface="Adobe Caslon Pro Bold" panose="0205070206050A020403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78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46826" y="172761"/>
            <a:ext cx="5472756" cy="5171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u="sng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</a:t>
            </a:r>
            <a:r>
              <a:rPr lang="en-US" sz="1600" dirty="0">
                <a:latin typeface="Adobe Caslon Pro Bold" panose="0205070206050A020403" pitchFamily="18" charset="0"/>
              </a:rPr>
              <a:t> 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lphaUcPeriod"/>
            </a:pPr>
            <a:r>
              <a:rPr lang="en-US" sz="1600" i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following sentences using can/could/may/might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lphaUcPeriod"/>
            </a:pP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David _______ sing jazz songs very well.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Ronald _______ play badminton when he was a kid.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 grandfather _______ run fast when he was young.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 _______ I help you bring that box, ma’am?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1600" dirty="0">
                <a:latin typeface="Adobe Caslon Pro Bold" panose="0205070206050A020403" pitchFamily="18" charset="0"/>
                <a:ea typeface="Times-Roman"/>
                <a:cs typeface="Times New Roman" panose="02020603050405020304" pitchFamily="18" charset="0"/>
              </a:rPr>
              <a:t>Ray 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</a:t>
            </a:r>
            <a:r>
              <a:rPr lang="en-US" sz="1600" dirty="0">
                <a:latin typeface="Adobe Caslon Pro Bold" panose="0205070206050A020403" pitchFamily="18" charset="0"/>
                <a:ea typeface="Times-Bold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Adobe Caslon Pro Bold" panose="0205070206050A020403" pitchFamily="18" charset="0"/>
                <a:ea typeface="Times-Roman"/>
                <a:cs typeface="Times New Roman" panose="02020603050405020304" pitchFamily="18" charset="0"/>
              </a:rPr>
              <a:t>speak four languages when he was seven. 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Alex __________ play the drum very well.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 I have some cake, ma’am?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Amber _______ dance ballet when she was a child.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It is possible that the plan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 go wrong.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He _______ run as fast as his brother does.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_______ I ask something, sir?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</a:t>
            </a:r>
            <a:r>
              <a:rPr lang="en-US" sz="1600" dirty="0">
                <a:latin typeface="Adobe Caslon Pro Bold" panose="0205070206050A020403" pitchFamily="18" charset="0"/>
                <a:ea typeface="Times-Roman"/>
                <a:cs typeface="Times New Roman" panose="02020603050405020304" pitchFamily="18" charset="0"/>
              </a:rPr>
              <a:t>John </a:t>
            </a: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</a:t>
            </a:r>
            <a:r>
              <a:rPr lang="en-US" sz="1600" b="1" dirty="0">
                <a:latin typeface="Adobe Caslon Pro Bold" panose="0205070206050A020403" pitchFamily="18" charset="0"/>
                <a:ea typeface="Times-Bold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Adobe Caslon Pro Bold" panose="0205070206050A020403" pitchFamily="18" charset="0"/>
                <a:ea typeface="Times-Roman"/>
                <a:cs typeface="Times New Roman" panose="02020603050405020304" pitchFamily="18" charset="0"/>
              </a:rPr>
              <a:t>speak French when he was six. 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He _______ use the trick very well.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I _______ run very fast when I was a kid.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He_______ help us find the answers for these questions.</a:t>
            </a:r>
            <a:endParaRPr lang="en-US" sz="16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19582" y="172761"/>
            <a:ext cx="5072418" cy="377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1600" i="1" dirty="0">
                <a:solidFill>
                  <a:srgbClr val="FF0000"/>
                </a:solidFill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sentences using the following modals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i="1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can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could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may 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might 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could 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0495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553</Words>
  <Application>Microsoft Office PowerPoint</Application>
  <PresentationFormat>Widescreen</PresentationFormat>
  <Paragraphs>86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Adobe Caslon Pro Bold</vt:lpstr>
      <vt:lpstr>Arial</vt:lpstr>
      <vt:lpstr>Calibri</vt:lpstr>
      <vt:lpstr>Century Gothic</vt:lpstr>
      <vt:lpstr>Times New Roman</vt:lpstr>
      <vt:lpstr>Wingdings 3</vt:lpstr>
      <vt:lpstr>Wisp</vt:lpstr>
      <vt:lpstr>Modal (can, could, may, might)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(can, could, may, might)</dc:title>
  <dc:creator>DA - VI</dc:creator>
  <cp:lastModifiedBy>DA - VI</cp:lastModifiedBy>
  <cp:revision>1</cp:revision>
  <dcterms:created xsi:type="dcterms:W3CDTF">2021-03-03T08:33:27Z</dcterms:created>
  <dcterms:modified xsi:type="dcterms:W3CDTF">2021-03-03T08:40:22Z</dcterms:modified>
</cp:coreProperties>
</file>