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73" r:id="rId3"/>
    <p:sldId id="274" r:id="rId4"/>
    <p:sldId id="29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06A6B-72E8-401A-B4CC-317E5F3E238D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21317-6F44-4146-B9D1-7CD47C3197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72090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E44BC-3002-49EA-92C4-93BA28D18C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85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E44BC-3002-49EA-92C4-93BA28D18C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68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E44BC-3002-49EA-92C4-93BA28D18CE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4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092A-7069-4E9A-B99D-5706965F890C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BBF0-3131-467E-9911-1A0F8017F4F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76606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092A-7069-4E9A-B99D-5706965F890C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BBF0-3131-467E-9911-1A0F8017F4F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72503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092A-7069-4E9A-B99D-5706965F890C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BBF0-3131-467E-9911-1A0F8017F4F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86139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092A-7069-4E9A-B99D-5706965F890C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BBF0-3131-467E-9911-1A0F8017F4F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24699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092A-7069-4E9A-B99D-5706965F890C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BBF0-3131-467E-9911-1A0F8017F4F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59471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092A-7069-4E9A-B99D-5706965F890C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BBF0-3131-467E-9911-1A0F8017F4F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3078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092A-7069-4E9A-B99D-5706965F890C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BBF0-3131-467E-9911-1A0F8017F4F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70994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092A-7069-4E9A-B99D-5706965F890C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BBF0-3131-467E-9911-1A0F8017F4F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17785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092A-7069-4E9A-B99D-5706965F890C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BBF0-3131-467E-9911-1A0F8017F4F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8259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092A-7069-4E9A-B99D-5706965F890C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BBF0-3131-467E-9911-1A0F8017F4F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387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092A-7069-4E9A-B99D-5706965F890C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BBF0-3131-467E-9911-1A0F8017F4F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57130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092A-7069-4E9A-B99D-5706965F890C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BBF0-3131-467E-9911-1A0F8017F4F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79578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092A-7069-4E9A-B99D-5706965F890C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BBF0-3131-467E-9911-1A0F8017F4F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20674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27A3092A-7069-4E9A-B99D-5706965F890C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E72DBBF0-3131-467E-9911-1A0F8017F4F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06434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7A3092A-7069-4E9A-B99D-5706965F890C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E72DBBF0-3131-467E-9911-1A0F8017F4F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360235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189DE-E26F-4D18-BD54-6B50EA4BED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2070232"/>
            <a:ext cx="8609572" cy="1056058"/>
          </a:xfrm>
        </p:spPr>
        <p:txBody>
          <a:bodyPr/>
          <a:lstStyle/>
          <a:p>
            <a:r>
              <a:rPr lang="en-ID" dirty="0"/>
              <a:t>Modal ( shall, will, would)</a:t>
            </a:r>
          </a:p>
        </p:txBody>
      </p:sp>
    </p:spTree>
    <p:extLst>
      <p:ext uri="{BB962C8B-B14F-4D97-AF65-F5344CB8AC3E}">
        <p14:creationId xmlns:p14="http://schemas.microsoft.com/office/powerpoint/2010/main" val="1325830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298" y="88638"/>
            <a:ext cx="1219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Adobe Caslon Pro Bold" panose="0205070206050A020403" pitchFamily="18" charset="0"/>
                <a:ea typeface="Calibri" panose="020F0502020204030204" pitchFamily="34" charset="0"/>
              </a:rPr>
              <a:t>MODAL</a:t>
            </a:r>
            <a:endParaRPr lang="en-US" sz="2000" dirty="0">
              <a:latin typeface="Adobe Caslon Pro Bold" panose="0205070206050A020403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350895" y="5781040"/>
            <a:ext cx="211455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headEnd type="none" w="med" len="med"/>
            <a:tailEnd type="arrow" w="med" len="med"/>
          </a:ln>
          <a:effectLst/>
        </p:spPr>
      </p:cxnSp>
      <p:cxnSp>
        <p:nvCxnSpPr>
          <p:cNvPr id="12" name="Straight Arrow Connector 11"/>
          <p:cNvCxnSpPr/>
          <p:nvPr/>
        </p:nvCxnSpPr>
        <p:spPr>
          <a:xfrm>
            <a:off x="3345180" y="5933440"/>
            <a:ext cx="211455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headEnd type="none" w="med" len="med"/>
            <a:tailEnd type="arrow" w="med" len="med"/>
          </a:ln>
          <a:effectLst/>
        </p:spPr>
      </p:cxnSp>
      <p:cxnSp>
        <p:nvCxnSpPr>
          <p:cNvPr id="17" name="Straight Arrow Connector 16"/>
          <p:cNvCxnSpPr/>
          <p:nvPr/>
        </p:nvCxnSpPr>
        <p:spPr>
          <a:xfrm>
            <a:off x="3484450" y="9884159"/>
            <a:ext cx="211455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headEnd type="none" w="med" len="med"/>
            <a:tailEnd type="arrow" w="med" len="med"/>
          </a:ln>
          <a:effectLst/>
        </p:spPr>
      </p:cxnSp>
      <p:cxnSp>
        <p:nvCxnSpPr>
          <p:cNvPr id="18" name="Straight Arrow Connector 17"/>
          <p:cNvCxnSpPr/>
          <p:nvPr/>
        </p:nvCxnSpPr>
        <p:spPr>
          <a:xfrm>
            <a:off x="3478735" y="10036559"/>
            <a:ext cx="211455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headEnd type="none" w="med" len="med"/>
            <a:tailEnd type="arrow" w="med" len="med"/>
          </a:ln>
          <a:effectLst/>
        </p:spPr>
      </p:cxnSp>
      <p:sp>
        <p:nvSpPr>
          <p:cNvPr id="5" name="Rectangle 4"/>
          <p:cNvSpPr/>
          <p:nvPr/>
        </p:nvSpPr>
        <p:spPr>
          <a:xfrm>
            <a:off x="207740" y="1810393"/>
            <a:ext cx="1547411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Structure</a:t>
            </a:r>
            <a:endParaRPr lang="en-US" sz="2000" dirty="0">
              <a:effectLst/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64395" y="2381087"/>
            <a:ext cx="1724511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srgbClr val="FF0000"/>
                </a:solidFill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 + modal + V</a:t>
            </a:r>
            <a:r>
              <a:rPr lang="en-US" sz="2000" b="1" baseline="-25000" dirty="0">
                <a:solidFill>
                  <a:srgbClr val="FF0000"/>
                </a:solidFill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US" sz="2000" dirty="0">
              <a:solidFill>
                <a:srgbClr val="FF0000"/>
              </a:solidFill>
              <a:effectLst/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7740" y="488748"/>
            <a:ext cx="1195696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</a:rPr>
              <a:t>	Modals help a main verb to give an additional meaning to a sentence. They are used to express ability/possibility/necessity, to make requests/offers/suggestions, etc. Modals that are used to express possibility/requests are</a:t>
            </a:r>
            <a:r>
              <a:rPr lang="en-US" sz="2000" i="1" dirty="0">
                <a:latin typeface="Adobe Caslon Pro Bold" panose="0205070206050A020403" pitchFamily="18" charset="0"/>
                <a:ea typeface="Calibri" panose="020F0502020204030204" pitchFamily="34" charset="0"/>
              </a:rPr>
              <a:t> will, shall, would</a:t>
            </a: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</a:rPr>
              <a:t>.</a:t>
            </a:r>
            <a:endParaRPr lang="en-US" sz="2000" dirty="0">
              <a:latin typeface="Adobe Caslon Pro Bold" panose="0205070206050A020403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917184"/>
              </p:ext>
            </p:extLst>
          </p:nvPr>
        </p:nvGraphicFramePr>
        <p:xfrm>
          <a:off x="3345180" y="2009107"/>
          <a:ext cx="7504765" cy="16725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0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0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4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0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3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17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67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634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0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dobe Caslon Pro Bold" panose="0205070206050A020403" pitchFamily="18" charset="0"/>
                        </a:rPr>
                        <a:t>+</a:t>
                      </a:r>
                      <a:endParaRPr lang="en-US" sz="2000" dirty="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 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 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He 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Will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 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write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an essay.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?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 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Will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he 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 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 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write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an essay?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8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Wh/H?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What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dobe Caslon Pro Bold" panose="0205070206050A020403" pitchFamily="18" charset="0"/>
                        </a:rPr>
                        <a:t>Will</a:t>
                      </a:r>
                      <a:endParaRPr lang="en-US" sz="2000" dirty="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he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 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 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write?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dobe Caslon Pro Bold" panose="0205070206050A020403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-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 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 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He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will 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dobe Caslon Pro Bold" panose="0205070206050A020403" pitchFamily="18" charset="0"/>
                        </a:rPr>
                        <a:t>not</a:t>
                      </a:r>
                      <a:endParaRPr lang="en-US" sz="2000" dirty="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write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dobe Caslon Pro Bold" panose="0205070206050A020403" pitchFamily="18" charset="0"/>
                        </a:rPr>
                        <a:t>an essay.</a:t>
                      </a:r>
                      <a:endParaRPr lang="en-US" sz="2000" dirty="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207740" y="3708496"/>
            <a:ext cx="5377218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Examples :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u="sng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Shall</a:t>
            </a: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we start now? (request)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She </a:t>
            </a:r>
            <a:r>
              <a:rPr lang="en-US" sz="2000" u="sng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go home late. (possibility) </a:t>
            </a:r>
          </a:p>
          <a:p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</a:rPr>
              <a:t>- </a:t>
            </a:r>
            <a:r>
              <a:rPr lang="en-US" sz="2000" u="sng" dirty="0">
                <a:latin typeface="Adobe Caslon Pro Bold" panose="0205070206050A020403" pitchFamily="18" charset="0"/>
                <a:ea typeface="Calibri" panose="020F0502020204030204" pitchFamily="34" charset="0"/>
              </a:rPr>
              <a:t>Would you please open the windows</a:t>
            </a: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</a:rPr>
              <a:t>? (request)</a:t>
            </a:r>
            <a:endParaRPr lang="en-US" sz="2000" dirty="0">
              <a:latin typeface="Adobe Caslon Pro Bold" panose="0205070206050A020403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07783" y="5281026"/>
            <a:ext cx="977955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u="sng" dirty="0">
                <a:solidFill>
                  <a:srgbClr val="FFFF00"/>
                </a:solidFill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Notes:</a:t>
            </a:r>
            <a:endParaRPr lang="en-US" sz="2000" dirty="0">
              <a:solidFill>
                <a:srgbClr val="FFFF00"/>
              </a:solidFill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We use </a:t>
            </a:r>
            <a:r>
              <a:rPr lang="en-US" sz="2000" i="1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not/ -</a:t>
            </a:r>
            <a:r>
              <a:rPr lang="en-US" sz="2000" i="1" dirty="0" err="1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n’t</a:t>
            </a: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form the negative – </a:t>
            </a:r>
            <a:r>
              <a:rPr lang="en-US" sz="2000" i="1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 </a:t>
            </a:r>
            <a:r>
              <a:rPr lang="en-US" sz="2000" i="1" u="sng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will not</a:t>
            </a:r>
            <a:r>
              <a:rPr lang="en-US" sz="2000" i="1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go now → you </a:t>
            </a:r>
            <a:r>
              <a:rPr lang="en-US" sz="2000" i="1" u="sng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won’t</a:t>
            </a:r>
            <a:r>
              <a:rPr lang="en-US" sz="2000" i="1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go now.</a:t>
            </a:r>
            <a:endParaRPr lang="en-US" sz="2000" dirty="0"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We use </a:t>
            </a:r>
            <a:r>
              <a:rPr lang="en-US" sz="2000" i="1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for non-verbs (</a:t>
            </a:r>
            <a:r>
              <a:rPr lang="en-US" sz="2000" dirty="0" err="1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adj</a:t>
            </a: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000" dirty="0" err="1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adv</a:t>
            </a: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/noun) and with V</a:t>
            </a:r>
            <a:r>
              <a:rPr lang="en-US" sz="2000" baseline="-250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passive voice – </a:t>
            </a:r>
            <a:r>
              <a:rPr lang="en-US" sz="2000" i="1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 </a:t>
            </a:r>
            <a:r>
              <a:rPr lang="en-US" sz="2000" i="1" u="sng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will be</a:t>
            </a:r>
            <a:r>
              <a:rPr lang="en-US" sz="2000" i="1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dirty="0"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i="1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i="1" dirty="0" err="1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angry;She</a:t>
            </a:r>
            <a:r>
              <a:rPr lang="en-US" sz="2000" i="1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will be a teacher</a:t>
            </a:r>
            <a:endParaRPr lang="en-US" sz="2000" dirty="0">
              <a:effectLst/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541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3736" y="-57064"/>
            <a:ext cx="1219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Adobe Caslon Pro Bold" panose="0205070206050A020403" pitchFamily="18" charset="0"/>
                <a:ea typeface="Calibri" panose="020F0502020204030204" pitchFamily="34" charset="0"/>
              </a:rPr>
              <a:t>MODAL</a:t>
            </a:r>
            <a:endParaRPr lang="en-US" sz="2000" dirty="0">
              <a:latin typeface="Adobe Caslon Pro Bold" panose="0205070206050A020403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350895" y="5781040"/>
            <a:ext cx="211455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headEnd type="none" w="med" len="med"/>
            <a:tailEnd type="arrow" w="med" len="med"/>
          </a:ln>
          <a:effectLst/>
        </p:spPr>
      </p:cxnSp>
      <p:cxnSp>
        <p:nvCxnSpPr>
          <p:cNvPr id="12" name="Straight Arrow Connector 11"/>
          <p:cNvCxnSpPr/>
          <p:nvPr/>
        </p:nvCxnSpPr>
        <p:spPr>
          <a:xfrm>
            <a:off x="3345180" y="5933440"/>
            <a:ext cx="211455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headEnd type="none" w="med" len="med"/>
            <a:tailEnd type="arrow" w="med" len="med"/>
          </a:ln>
          <a:effectLst/>
        </p:spPr>
      </p:cxnSp>
      <p:sp>
        <p:nvSpPr>
          <p:cNvPr id="15" name="Rectangle 14"/>
          <p:cNvSpPr/>
          <p:nvPr/>
        </p:nvSpPr>
        <p:spPr>
          <a:xfrm>
            <a:off x="-3736" y="238966"/>
            <a:ext cx="2257669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Kinds of Modals</a:t>
            </a:r>
            <a:endParaRPr lang="en-US" sz="2000" dirty="0">
              <a:effectLst/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484450" y="9884159"/>
            <a:ext cx="211455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headEnd type="none" w="med" len="med"/>
            <a:tailEnd type="arrow" w="med" len="med"/>
          </a:ln>
          <a:effectLst/>
        </p:spPr>
      </p:cxnSp>
      <p:cxnSp>
        <p:nvCxnSpPr>
          <p:cNvPr id="18" name="Straight Arrow Connector 17"/>
          <p:cNvCxnSpPr/>
          <p:nvPr/>
        </p:nvCxnSpPr>
        <p:spPr>
          <a:xfrm>
            <a:off x="3478735" y="10036559"/>
            <a:ext cx="211455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headEnd type="none" w="med" len="med"/>
            <a:tailEnd type="arrow" w="med" len="med"/>
          </a:ln>
          <a:effectLst/>
        </p:spPr>
      </p:cxnSp>
      <p:sp>
        <p:nvSpPr>
          <p:cNvPr id="6" name="Rectangle 5"/>
          <p:cNvSpPr/>
          <p:nvPr/>
        </p:nvSpPr>
        <p:spPr>
          <a:xfrm>
            <a:off x="0" y="609699"/>
            <a:ext cx="11917418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Shall, will and would (</a:t>
            </a:r>
            <a:r>
              <a:rPr lang="en-US" sz="2000" dirty="0" err="1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mau</a:t>
            </a: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Use </a:t>
            </a:r>
            <a:r>
              <a:rPr lang="en-US" sz="2000" i="1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shall/will</a:t>
            </a: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express the future – </a:t>
            </a:r>
            <a:r>
              <a:rPr lang="en-US" sz="2000" i="1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 will come here soon; I/we shall go there.</a:t>
            </a:r>
            <a:endParaRPr lang="en-US" sz="2000" dirty="0"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Use </a:t>
            </a:r>
            <a:r>
              <a:rPr lang="en-US" sz="2000" i="1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shall </a:t>
            </a: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ask what to do – </a:t>
            </a:r>
            <a:r>
              <a:rPr lang="en-US" sz="2000" i="1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shall we do?</a:t>
            </a:r>
            <a:endParaRPr lang="en-US" sz="2000" dirty="0"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Use </a:t>
            </a:r>
            <a:r>
              <a:rPr lang="en-US" sz="2000" i="1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would</a:t>
            </a: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express a polite request – </a:t>
            </a:r>
            <a:r>
              <a:rPr lang="en-US" sz="2000" i="1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Would you (please) close the window?</a:t>
            </a: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</a:rPr>
              <a:t>Use </a:t>
            </a:r>
            <a:r>
              <a:rPr lang="en-US" sz="2000" i="1" dirty="0">
                <a:latin typeface="Adobe Caslon Pro Bold" panose="0205070206050A020403" pitchFamily="18" charset="0"/>
                <a:ea typeface="Calibri" panose="020F0502020204030204" pitchFamily="34" charset="0"/>
              </a:rPr>
              <a:t>would</a:t>
            </a: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</a:rPr>
              <a:t> to express possible situation – </a:t>
            </a:r>
            <a:r>
              <a:rPr lang="en-US" sz="2000" i="1" dirty="0">
                <a:latin typeface="Adobe Caslon Pro Bold" panose="0205070206050A020403" pitchFamily="18" charset="0"/>
                <a:ea typeface="Calibri" panose="020F0502020204030204" pitchFamily="34" charset="0"/>
              </a:rPr>
              <a:t>A holiday would be great.</a:t>
            </a:r>
            <a:endParaRPr lang="en-US" sz="2000" dirty="0">
              <a:latin typeface="Adobe Caslon Pro Bold" panose="0205070206050A020403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552630"/>
              </p:ext>
            </p:extLst>
          </p:nvPr>
        </p:nvGraphicFramePr>
        <p:xfrm>
          <a:off x="89703" y="4056059"/>
          <a:ext cx="5806129" cy="16573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4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6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1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14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8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dobe Caslon Pro Bold" panose="0205070206050A020403" pitchFamily="18" charset="0"/>
                        </a:rPr>
                        <a:t>S</a:t>
                      </a:r>
                      <a:endParaRPr lang="en-US" sz="2000" dirty="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will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V</a:t>
                      </a:r>
                      <a:r>
                        <a:rPr lang="en-US" sz="2000" baseline="-25000">
                          <a:effectLst/>
                          <a:latin typeface="Adobe Caslon Pro Bold" panose="0205070206050A020403" pitchFamily="18" charset="0"/>
                        </a:rPr>
                        <a:t>1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dobe Caslon Pro Bold" panose="0205070206050A020403" pitchFamily="18" charset="0"/>
                        </a:rPr>
                        <a:t>I        </a:t>
                      </a:r>
                      <a:r>
                        <a:rPr lang="en-US" sz="2000" u="sng" dirty="0">
                          <a:effectLst/>
                          <a:latin typeface="Adobe Caslon Pro Bold" panose="0205070206050A020403" pitchFamily="18" charset="0"/>
                        </a:rPr>
                        <a:t>will</a:t>
                      </a:r>
                      <a:r>
                        <a:rPr lang="en-US" sz="2000" dirty="0">
                          <a:effectLst/>
                          <a:latin typeface="Adobe Caslon Pro Bold" panose="0205070206050A020403" pitchFamily="18" charset="0"/>
                        </a:rPr>
                        <a:t>          go to Bandung</a:t>
                      </a:r>
                      <a:endParaRPr lang="en-US" sz="2000" dirty="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6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 S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be going to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V</a:t>
                      </a:r>
                      <a:r>
                        <a:rPr lang="en-US" sz="2000" baseline="-25000">
                          <a:effectLst/>
                          <a:latin typeface="Adobe Caslon Pro Bold" panose="0205070206050A020403" pitchFamily="18" charset="0"/>
                        </a:rPr>
                        <a:t>1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dobe Caslon Pro Bold" panose="0205070206050A020403" pitchFamily="18" charset="0"/>
                        </a:rPr>
                        <a:t>I </a:t>
                      </a:r>
                      <a:r>
                        <a:rPr lang="en-US" sz="2000" u="sng" dirty="0">
                          <a:effectLst/>
                          <a:latin typeface="Adobe Caslon Pro Bold" panose="0205070206050A020403" pitchFamily="18" charset="0"/>
                        </a:rPr>
                        <a:t>am going to</a:t>
                      </a:r>
                      <a:r>
                        <a:rPr lang="en-US" sz="2000" dirty="0">
                          <a:effectLst/>
                          <a:latin typeface="Adobe Caslon Pro Bold" panose="0205070206050A020403" pitchFamily="18" charset="0"/>
                        </a:rPr>
                        <a:t>   go to Bandung </a:t>
                      </a:r>
                      <a:endParaRPr lang="en-US" sz="2000" dirty="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2801167"/>
            <a:ext cx="806780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Will vs Be going to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dobe Caslon Pro Bold" panose="0205070206050A020403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We use both 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 going to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talk about actions in the future.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dobe Caslon Pro Bold" panose="0205070206050A020403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Structure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dobe Caslon Pro Bold" panose="0205070206050A020403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95832" y="4094213"/>
            <a:ext cx="6619164" cy="203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en-US" sz="1600" u="sng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Difference</a:t>
            </a:r>
            <a:endParaRPr lang="en-US" sz="1600" dirty="0"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1600" i="1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 going to</a:t>
            </a: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usually used for both predictions and intentions </a:t>
            </a:r>
          </a:p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Example: 1.</a:t>
            </a:r>
            <a:r>
              <a:rPr lang="en-US" sz="1600" i="1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i="1" u="sng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is going to rain</a:t>
            </a: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600" i="1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Look at those clouds</a:t>
            </a: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600" dirty="0" err="1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predicition</a:t>
            </a: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914400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2. </a:t>
            </a:r>
            <a:r>
              <a:rPr lang="en-US" sz="1600" i="1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are not going to have picnic next month</a:t>
            </a: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(intentions)</a:t>
            </a:r>
          </a:p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1600" i="1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usually used to talk about willingness and instant decisions.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Example:   1. </a:t>
            </a:r>
            <a:r>
              <a:rPr lang="en-US" sz="1600" i="1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phone is ringing. </a:t>
            </a:r>
            <a:r>
              <a:rPr lang="en-US" sz="1600" i="1" u="sng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I’ll get it </a:t>
            </a:r>
            <a:r>
              <a:rPr lang="en-US" sz="1600" u="sng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(willingness)</a:t>
            </a:r>
            <a:endParaRPr lang="en-US" sz="1600" dirty="0"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</a:rPr>
              <a:t>    			2. </a:t>
            </a:r>
            <a:r>
              <a:rPr lang="en-US" sz="1600" i="1" dirty="0">
                <a:latin typeface="Adobe Caslon Pro Bold" panose="0205070206050A020403" pitchFamily="18" charset="0"/>
                <a:ea typeface="Calibri" panose="020F0502020204030204" pitchFamily="34" charset="0"/>
              </a:rPr>
              <a:t>It’s raining. </a:t>
            </a:r>
            <a:r>
              <a:rPr lang="en-US" sz="1600" i="1" u="sng" dirty="0">
                <a:latin typeface="Adobe Caslon Pro Bold" panose="0205070206050A020403" pitchFamily="18" charset="0"/>
                <a:ea typeface="Calibri" panose="020F0502020204030204" pitchFamily="34" charset="0"/>
              </a:rPr>
              <a:t>I’ll take an umbrella</a:t>
            </a:r>
            <a:r>
              <a:rPr lang="en-US" sz="1600" i="1" dirty="0">
                <a:latin typeface="Adobe Caslon Pro Bold" panose="0205070206050A020403" pitchFamily="18" charset="0"/>
                <a:ea typeface="Calibri" panose="020F0502020204030204" pitchFamily="34" charset="0"/>
              </a:rPr>
              <a:t> </a:t>
            </a: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</a:rPr>
              <a:t>(instant decision)</a:t>
            </a:r>
            <a:endParaRPr lang="en-US" sz="1600" dirty="0">
              <a:latin typeface="Adobe Caslon Pro Bold" panose="0205070206050A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823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5076971" cy="4040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b="1" u="sng" dirty="0" err="1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Excercise</a:t>
            </a:r>
            <a:endParaRPr lang="en-US" sz="1600" dirty="0"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AutoNum type="alphaUcPeriod"/>
            </a:pPr>
            <a:r>
              <a:rPr lang="en-US" sz="1600" i="1" dirty="0">
                <a:solidFill>
                  <a:schemeClr val="bg1"/>
                </a:solidFill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Complete the following sentences using will/shall/would</a:t>
            </a:r>
            <a:endParaRPr lang="en-US" sz="1600" dirty="0"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 _______ you mind mailing this letter for me?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My father and I _______ go to New Jersey next week.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_______ you please open the window?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They _______ come to my party tomorrow.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 _______ you mind closing the window?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I _______ go to Kansas next year.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_______ you mind speaking a little more slowly?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_______ you please open the door?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Where _______we go for next vacation?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We _______ help her next time. </a:t>
            </a:r>
            <a:endParaRPr lang="en-US" sz="1600" dirty="0">
              <a:effectLst/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95007" y="116024"/>
            <a:ext cx="7478973" cy="5172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chemeClr val="bg1"/>
                </a:solidFill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en-US" sz="1600" i="1" dirty="0">
                <a:solidFill>
                  <a:schemeClr val="bg1"/>
                </a:solidFill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Change</a:t>
            </a:r>
            <a:r>
              <a:rPr lang="en-US" sz="1600" dirty="0">
                <a:solidFill>
                  <a:schemeClr val="bg1"/>
                </a:solidFill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will </a:t>
            </a:r>
            <a:r>
              <a:rPr lang="en-US" sz="1600" i="1" dirty="0">
                <a:solidFill>
                  <a:schemeClr val="bg1"/>
                </a:solidFill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sz="1600" dirty="0">
                <a:solidFill>
                  <a:schemeClr val="bg1"/>
                </a:solidFill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solidFill>
                  <a:schemeClr val="bg1"/>
                </a:solidFill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following sentences into</a:t>
            </a:r>
            <a:r>
              <a:rPr lang="en-US" sz="1600" dirty="0">
                <a:solidFill>
                  <a:schemeClr val="bg1"/>
                </a:solidFill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be going to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Example: Bill </a:t>
            </a:r>
            <a:r>
              <a:rPr lang="en-US" sz="1600" i="1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will </a:t>
            </a: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write the paper		Bill </a:t>
            </a:r>
            <a:r>
              <a:rPr lang="en-US" sz="1600" i="1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going to</a:t>
            </a: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write the paper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I will make a cake this weekend.		___________________________________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The cat will catch the mouse.			___________________________________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Ray and I will visit </a:t>
            </a:r>
            <a:r>
              <a:rPr lang="en-US" sz="1600" dirty="0" err="1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Nasiona</a:t>
            </a: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museum.	___________________________________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You will not have a new English teacher. ___________________________________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We will have dinner tonight.			___________________________________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Andi will come to our party.			___________________________________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 I will not call her next time.			___________________________________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 They will play football tomorrow.		___________________________________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 They will come to the meeting.		___________________________________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 She will not ask you about the news.	___________________________________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251772"/>
            <a:ext cx="5937337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chemeClr val="bg1"/>
                </a:solidFill>
                <a:latin typeface="Adobe Caslon Pro Bold" panose="0205070206050A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1600" i="1" dirty="0">
                <a:solidFill>
                  <a:schemeClr val="bg1"/>
                </a:solidFill>
                <a:latin typeface="Adobe Caslon Pro Bold" panose="0205070206050A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Write sentences using the following words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US" sz="1600" dirty="0"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Will 	_________________________________________</a:t>
            </a:r>
            <a:endParaRPr lang="en-US" sz="1600" dirty="0"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Shall	_________________________________________</a:t>
            </a:r>
            <a:endParaRPr lang="en-US" sz="1600" dirty="0"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would 	_________________________________________</a:t>
            </a:r>
            <a:endParaRPr lang="en-US" sz="1600" dirty="0"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is going to	_____________________________________</a:t>
            </a:r>
            <a:endParaRPr lang="en-US" sz="1600" dirty="0"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are going to 	_____________________________________</a:t>
            </a:r>
            <a:endParaRPr lang="en-US" sz="1600" dirty="0">
              <a:effectLst/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836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12</TotalTime>
  <Words>729</Words>
  <Application>Microsoft Office PowerPoint</Application>
  <PresentationFormat>Widescreen</PresentationFormat>
  <Paragraphs>106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Adobe Caslon Pro Bold</vt:lpstr>
      <vt:lpstr>Calibri</vt:lpstr>
      <vt:lpstr>Century Gothic</vt:lpstr>
      <vt:lpstr>Times New Roman</vt:lpstr>
      <vt:lpstr>Wingdings 2</vt:lpstr>
      <vt:lpstr>Quotable</vt:lpstr>
      <vt:lpstr>Modal ( shall, will, would)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 ( shall, will, would)</dc:title>
  <dc:creator>DA - VI</dc:creator>
  <cp:lastModifiedBy>DA - VI</cp:lastModifiedBy>
  <cp:revision>3</cp:revision>
  <dcterms:created xsi:type="dcterms:W3CDTF">2021-03-03T08:40:54Z</dcterms:created>
  <dcterms:modified xsi:type="dcterms:W3CDTF">2021-03-03T12:20:59Z</dcterms:modified>
</cp:coreProperties>
</file>