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tmp" ContentType="image/png"/>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70" r:id="rId10"/>
    <p:sldId id="271" r:id="rId11"/>
    <p:sldId id="264" r:id="rId12"/>
    <p:sldId id="265" r:id="rId13"/>
    <p:sldId id="266" r:id="rId14"/>
    <p:sldId id="267" r:id="rId15"/>
    <p:sldId id="268" r:id="rId16"/>
    <p:sldId id="269"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DD129-A8C2-419E-B641-6CC90F50732D}"/>
              </a:ext>
            </a:extLst>
          </p:cNvPr>
          <p:cNvSpPr>
            <a:spLocks noGrp="1"/>
          </p:cNvSpPr>
          <p:nvPr>
            <p:ph type="ctrTitle"/>
          </p:nvPr>
        </p:nvSpPr>
        <p:spPr>
          <a:xfrm>
            <a:off x="762000" y="1524000"/>
            <a:ext cx="10668000" cy="22860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B33C04-8A23-4499-A6EF-1D190F0FB38E}"/>
              </a:ext>
            </a:extLst>
          </p:cNvPr>
          <p:cNvSpPr>
            <a:spLocks noGrp="1"/>
          </p:cNvSpPr>
          <p:nvPr>
            <p:ph type="subTitle" idx="1"/>
          </p:nvPr>
        </p:nvSpPr>
        <p:spPr>
          <a:xfrm>
            <a:off x="762000" y="4571999"/>
            <a:ext cx="10668000" cy="1524000"/>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EFA99FB-5674-4BC5-949F-8D45EC167511}"/>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5" name="Footer Placeholder 4">
            <a:extLst>
              <a:ext uri="{FF2B5EF4-FFF2-40B4-BE49-F238E27FC236}">
                <a16:creationId xmlns:a16="http://schemas.microsoft.com/office/drawing/2014/main" id="{0763CF93-DD67-4FE2-8083-864693FE8E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05E934-32B6-44B1-9622-67F30BDA3F3A}"/>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708147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BA5B09-FC60-445F-8A12-79869BEC60B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0A219F7-87F2-409F-BB0B-8FE9270C98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AC2BB8-59E0-4EB2-B3BE-59D8641EE133}"/>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5" name="Footer Placeholder 4">
            <a:extLst>
              <a:ext uri="{FF2B5EF4-FFF2-40B4-BE49-F238E27FC236}">
                <a16:creationId xmlns:a16="http://schemas.microsoft.com/office/drawing/2014/main" id="{2D56984E-C0DE-461B-8011-8FC31B0EE9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E7C03-68D3-445E-A5A2-8A935CFC97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803826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21F0D7-112D-48B1-B32B-170B1AA2B51E}"/>
              </a:ext>
            </a:extLst>
          </p:cNvPr>
          <p:cNvSpPr>
            <a:spLocks noGrp="1"/>
          </p:cNvSpPr>
          <p:nvPr>
            <p:ph type="title" orient="vert"/>
          </p:nvPr>
        </p:nvSpPr>
        <p:spPr>
          <a:xfrm>
            <a:off x="9143998" y="761999"/>
            <a:ext cx="2286000" cy="533400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27A7C1-8E5B-41DA-9802-F242D382B66B}"/>
              </a:ext>
            </a:extLst>
          </p:cNvPr>
          <p:cNvSpPr>
            <a:spLocks noGrp="1"/>
          </p:cNvSpPr>
          <p:nvPr>
            <p:ph type="body" orient="vert" idx="1"/>
          </p:nvPr>
        </p:nvSpPr>
        <p:spPr>
          <a:xfrm>
            <a:off x="762001" y="761999"/>
            <a:ext cx="7619999" cy="53340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A961CC7-F5B1-464A-8127-60645FB21081}"/>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5" name="Footer Placeholder 4">
            <a:extLst>
              <a:ext uri="{FF2B5EF4-FFF2-40B4-BE49-F238E27FC236}">
                <a16:creationId xmlns:a16="http://schemas.microsoft.com/office/drawing/2014/main" id="{53B94302-B381-4F37-A9FF-5CC5519175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707151-541F-4104-B989-83A9DCA6E61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82037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AF011-A499-4054-89BF-A4800A68F60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66FB6E8-D956-45B5-9B4A-9D31DF466B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CDB9DB-9E62-4292-915C-1DD4134740DB}"/>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5" name="Footer Placeholder 4">
            <a:extLst>
              <a:ext uri="{FF2B5EF4-FFF2-40B4-BE49-F238E27FC236}">
                <a16:creationId xmlns:a16="http://schemas.microsoft.com/office/drawing/2014/main" id="{2BD462F1-BC30-4172-8353-363123A1DB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C92EE8A-96DF-4D7D-B434-778324756D04}"/>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0849978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8453A-F2B4-4EDB-B8FA-150267BC1A9A}"/>
              </a:ext>
            </a:extLst>
          </p:cNvPr>
          <p:cNvSpPr>
            <a:spLocks noGrp="1"/>
          </p:cNvSpPr>
          <p:nvPr>
            <p:ph type="title"/>
          </p:nvPr>
        </p:nvSpPr>
        <p:spPr>
          <a:xfrm>
            <a:off x="762000" y="1524000"/>
            <a:ext cx="10668000" cy="3038475"/>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4C46C51-ADF1-48FC-A4D9-38C369E78304}"/>
              </a:ext>
            </a:extLst>
          </p:cNvPr>
          <p:cNvSpPr>
            <a:spLocks noGrp="1"/>
          </p:cNvSpPr>
          <p:nvPr>
            <p:ph type="body" idx="1"/>
          </p:nvPr>
        </p:nvSpPr>
        <p:spPr>
          <a:xfrm>
            <a:off x="762000" y="4589463"/>
            <a:ext cx="10668000" cy="150653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C43B56-4DC7-490B-AEFD-55ED1ECFF82E}"/>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5" name="Footer Placeholder 4">
            <a:extLst>
              <a:ext uri="{FF2B5EF4-FFF2-40B4-BE49-F238E27FC236}">
                <a16:creationId xmlns:a16="http://schemas.microsoft.com/office/drawing/2014/main" id="{454738F8-C4B2-41D8-B627-A6DDB24B2D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4F43D49-23F8-4C4B-9C30-EDC030EE6F7E}"/>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6323582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5556D-6916-42E6-8820-8A0D328A50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2747A5-C962-477F-89AA-A32385D57996}"/>
              </a:ext>
            </a:extLst>
          </p:cNvPr>
          <p:cNvSpPr>
            <a:spLocks noGrp="1"/>
          </p:cNvSpPr>
          <p:nvPr>
            <p:ph sz="half" idx="1"/>
          </p:nvPr>
        </p:nvSpPr>
        <p:spPr>
          <a:xfrm>
            <a:off x="762000" y="2285999"/>
            <a:ext cx="5151119"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D08312-30FC-44D8-B2A9-B5CAAD9F066F}"/>
              </a:ext>
            </a:extLst>
          </p:cNvPr>
          <p:cNvSpPr>
            <a:spLocks noGrp="1"/>
          </p:cNvSpPr>
          <p:nvPr>
            <p:ph sz="half" idx="2"/>
          </p:nvPr>
        </p:nvSpPr>
        <p:spPr>
          <a:xfrm>
            <a:off x="6278879" y="2285999"/>
            <a:ext cx="5151121" cy="38100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D84EB-AF90-4F19-A376-0FE5E50F9EA5}"/>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6" name="Footer Placeholder 5">
            <a:extLst>
              <a:ext uri="{FF2B5EF4-FFF2-40B4-BE49-F238E27FC236}">
                <a16:creationId xmlns:a16="http://schemas.microsoft.com/office/drawing/2014/main" id="{7B838ED0-2789-41E4-A36E-83F92CA2E8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221A83-6D60-45F0-9173-5F6D2438BC36}"/>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19507163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FFAE2-03F4-4A94-86C4-9305B237CA89}"/>
              </a:ext>
            </a:extLst>
          </p:cNvPr>
          <p:cNvSpPr>
            <a:spLocks noGrp="1"/>
          </p:cNvSpPr>
          <p:nvPr>
            <p:ph type="title"/>
          </p:nvPr>
        </p:nvSpPr>
        <p:spPr>
          <a:xfrm>
            <a:off x="762000" y="762000"/>
            <a:ext cx="10668000" cy="15240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75BAC5A5-E184-46B6-8AB5-C8E132D3624B}"/>
              </a:ext>
            </a:extLst>
          </p:cNvPr>
          <p:cNvSpPr>
            <a:spLocks noGrp="1"/>
          </p:cNvSpPr>
          <p:nvPr>
            <p:ph type="body" idx="1"/>
          </p:nvPr>
        </p:nvSpPr>
        <p:spPr>
          <a:xfrm>
            <a:off x="762000" y="2285999"/>
            <a:ext cx="5151119"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FDCFE87-5D80-45CB-9D13-DFC9AFCEC7F9}"/>
              </a:ext>
            </a:extLst>
          </p:cNvPr>
          <p:cNvSpPr>
            <a:spLocks noGrp="1"/>
          </p:cNvSpPr>
          <p:nvPr>
            <p:ph sz="half" idx="2"/>
          </p:nvPr>
        </p:nvSpPr>
        <p:spPr>
          <a:xfrm>
            <a:off x="762000" y="3048000"/>
            <a:ext cx="5151119"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AAC1E5A-8423-4749-8EDA-E13425F69658}"/>
              </a:ext>
            </a:extLst>
          </p:cNvPr>
          <p:cNvSpPr>
            <a:spLocks noGrp="1"/>
          </p:cNvSpPr>
          <p:nvPr>
            <p:ph type="body" sz="quarter" idx="3"/>
          </p:nvPr>
        </p:nvSpPr>
        <p:spPr>
          <a:xfrm>
            <a:off x="6278878" y="2286000"/>
            <a:ext cx="5151122" cy="761999"/>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A832AAA-4BB8-4A3D-9C79-516F82F8001D}"/>
              </a:ext>
            </a:extLst>
          </p:cNvPr>
          <p:cNvSpPr>
            <a:spLocks noGrp="1"/>
          </p:cNvSpPr>
          <p:nvPr>
            <p:ph sz="quarter" idx="4"/>
          </p:nvPr>
        </p:nvSpPr>
        <p:spPr>
          <a:xfrm>
            <a:off x="6278878" y="3048000"/>
            <a:ext cx="5151122" cy="3048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0BEC63-51D3-4C70-B804-BE9EF765AD21}"/>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8" name="Footer Placeholder 7">
            <a:extLst>
              <a:ext uri="{FF2B5EF4-FFF2-40B4-BE49-F238E27FC236}">
                <a16:creationId xmlns:a16="http://schemas.microsoft.com/office/drawing/2014/main" id="{735CA295-8563-402F-92C3-1F20C977C17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EFA5918-109D-4342-84C0-9774A52C9E7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616620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F2662-CBD1-4498-9B6E-2961F5EF1BF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FF739AE-8101-4C18-8CF3-911BDF3978A8}"/>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4" name="Footer Placeholder 3">
            <a:extLst>
              <a:ext uri="{FF2B5EF4-FFF2-40B4-BE49-F238E27FC236}">
                <a16:creationId xmlns:a16="http://schemas.microsoft.com/office/drawing/2014/main" id="{66EB1C88-D181-449C-9BE1-E85068C1883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B38A2C9-E93B-4F0A-A021-9E3AEBC3FA8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718201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0AE8D9-9B42-438E-ADA6-CCFE45788460}"/>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3" name="Footer Placeholder 2">
            <a:extLst>
              <a:ext uri="{FF2B5EF4-FFF2-40B4-BE49-F238E27FC236}">
                <a16:creationId xmlns:a16="http://schemas.microsoft.com/office/drawing/2014/main" id="{C4F792B9-A8AF-4E13-8A25-741E89691EF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33A2CF6-DBC5-4491-B213-B3CD09D3130C}"/>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42006172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27076-58C8-494C-B6B1-DC86F62DDC24}"/>
              </a:ext>
            </a:extLst>
          </p:cNvPr>
          <p:cNvSpPr>
            <a:spLocks noGrp="1"/>
          </p:cNvSpPr>
          <p:nvPr>
            <p:ph type="title"/>
          </p:nvPr>
        </p:nvSpPr>
        <p:spPr>
          <a:xfrm>
            <a:off x="762000" y="761998"/>
            <a:ext cx="3810000" cy="1524002"/>
          </a:xfrm>
        </p:spPr>
        <p:txBody>
          <a:bodyPr anchor="t" anchorCtr="0"/>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F29E36-0340-452F-8D0A-1BC3F3A388CF}"/>
              </a:ext>
            </a:extLst>
          </p:cNvPr>
          <p:cNvSpPr>
            <a:spLocks noGrp="1"/>
          </p:cNvSpPr>
          <p:nvPr>
            <p:ph idx="1"/>
          </p:nvPr>
        </p:nvSpPr>
        <p:spPr>
          <a:xfrm>
            <a:off x="5334000" y="762001"/>
            <a:ext cx="6096000" cy="5334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A051C2E-E587-45E8-BDB1-DFF2F2791BF6}"/>
              </a:ext>
            </a:extLst>
          </p:cNvPr>
          <p:cNvSpPr>
            <a:spLocks noGrp="1"/>
          </p:cNvSpPr>
          <p:nvPr>
            <p:ph type="body" sz="half" idx="2"/>
          </p:nvPr>
        </p:nvSpPr>
        <p:spPr>
          <a:xfrm>
            <a:off x="762000" y="2286000"/>
            <a:ext cx="3810000" cy="381000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21D993-DEDD-470E-B48B-CB053A55A119}"/>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6" name="Footer Placeholder 5">
            <a:extLst>
              <a:ext uri="{FF2B5EF4-FFF2-40B4-BE49-F238E27FC236}">
                <a16:creationId xmlns:a16="http://schemas.microsoft.com/office/drawing/2014/main" id="{67926C64-7401-4CA4-859F-74472AF869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108F41-F1F6-431C-9B45-8A447F188CB8}"/>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3741536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04FB-422C-4023-9381-EB12F1582D44}"/>
              </a:ext>
            </a:extLst>
          </p:cNvPr>
          <p:cNvSpPr>
            <a:spLocks noGrp="1"/>
          </p:cNvSpPr>
          <p:nvPr>
            <p:ph type="title"/>
          </p:nvPr>
        </p:nvSpPr>
        <p:spPr>
          <a:xfrm>
            <a:off x="762001" y="762000"/>
            <a:ext cx="3809999" cy="1524000"/>
          </a:xfrm>
        </p:spPr>
        <p:txBody>
          <a:bodyPr anchor="t" anchorCtr="0"/>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4DBA3AA-DE44-4B1F-91D1-09F67B89B941}"/>
              </a:ext>
            </a:extLst>
          </p:cNvPr>
          <p:cNvSpPr>
            <a:spLocks noGrp="1"/>
          </p:cNvSpPr>
          <p:nvPr>
            <p:ph type="pic" idx="1"/>
          </p:nvPr>
        </p:nvSpPr>
        <p:spPr>
          <a:xfrm>
            <a:off x="5334000" y="762001"/>
            <a:ext cx="6021388" cy="5334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A27B131-5117-4106-80DB-2AB208C4C953}"/>
              </a:ext>
            </a:extLst>
          </p:cNvPr>
          <p:cNvSpPr>
            <a:spLocks noGrp="1"/>
          </p:cNvSpPr>
          <p:nvPr>
            <p:ph type="body" sz="half" idx="2"/>
          </p:nvPr>
        </p:nvSpPr>
        <p:spPr>
          <a:xfrm>
            <a:off x="762001" y="2286000"/>
            <a:ext cx="3809999" cy="38100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C13918A-7F23-4C72-8E80-591324A3046C}"/>
              </a:ext>
            </a:extLst>
          </p:cNvPr>
          <p:cNvSpPr>
            <a:spLocks noGrp="1"/>
          </p:cNvSpPr>
          <p:nvPr>
            <p:ph type="dt" sz="half" idx="10"/>
          </p:nvPr>
        </p:nvSpPr>
        <p:spPr/>
        <p:txBody>
          <a:bodyPr/>
          <a:lstStyle/>
          <a:p>
            <a:fld id="{76969C88-B244-455D-A017-012B25B1ACDD}" type="datetimeFigureOut">
              <a:rPr lang="en-US" smtClean="0"/>
              <a:t>02-Mar-21</a:t>
            </a:fld>
            <a:endParaRPr lang="en-US"/>
          </a:p>
        </p:txBody>
      </p:sp>
      <p:sp>
        <p:nvSpPr>
          <p:cNvPr id="6" name="Footer Placeholder 5">
            <a:extLst>
              <a:ext uri="{FF2B5EF4-FFF2-40B4-BE49-F238E27FC236}">
                <a16:creationId xmlns:a16="http://schemas.microsoft.com/office/drawing/2014/main" id="{181071C8-76FE-4B83-8317-BD53C7C844C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623681A-6F29-48FC-9409-319ED3E96635}"/>
              </a:ext>
            </a:extLst>
          </p:cNvPr>
          <p:cNvSpPr>
            <a:spLocks noGrp="1"/>
          </p:cNvSpPr>
          <p:nvPr>
            <p:ph type="sldNum" sz="quarter" idx="12"/>
          </p:nvPr>
        </p:nvSpPr>
        <p:spPr/>
        <p:txBody>
          <a:bodyPr/>
          <a:lstStyle/>
          <a:p>
            <a:fld id="{07CE569E-9B7C-4CB9-AB80-C0841F922CFF}" type="slidenum">
              <a:rPr lang="en-US" smtClean="0"/>
              <a:t>‹#›</a:t>
            </a:fld>
            <a:endParaRPr lang="en-US"/>
          </a:p>
        </p:txBody>
      </p:sp>
    </p:spTree>
    <p:extLst>
      <p:ext uri="{BB962C8B-B14F-4D97-AF65-F5344CB8AC3E}">
        <p14:creationId xmlns:p14="http://schemas.microsoft.com/office/powerpoint/2010/main" val="293028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A6EF5A53-0A64-4CA5-B9C7-1CB97CB5CF1C}"/>
              </a:ext>
            </a:extLst>
          </p:cNvPr>
          <p:cNvSpPr/>
          <p:nvPr/>
        </p:nvSpPr>
        <p:spPr>
          <a:xfrm>
            <a:off x="8157843" y="6244836"/>
            <a:ext cx="4034156" cy="613164"/>
          </a:xfrm>
          <a:custGeom>
            <a:avLst/>
            <a:gdLst>
              <a:gd name="connsiteX0" fmla="*/ 1479137 w 4034156"/>
              <a:gd name="connsiteY0" fmla="*/ 230 h 613164"/>
              <a:gd name="connsiteX1" fmla="*/ 3482844 w 4034156"/>
              <a:gd name="connsiteY1" fmla="*/ 298555 h 613164"/>
              <a:gd name="connsiteX2" fmla="*/ 3831590 w 4034156"/>
              <a:gd name="connsiteY2" fmla="*/ 425010 h 613164"/>
              <a:gd name="connsiteX3" fmla="*/ 4034156 w 4034156"/>
              <a:gd name="connsiteY3" fmla="*/ 494088 h 613164"/>
              <a:gd name="connsiteX4" fmla="*/ 4034156 w 4034156"/>
              <a:gd name="connsiteY4" fmla="*/ 613164 h 613164"/>
              <a:gd name="connsiteX5" fmla="*/ 0 w 4034156"/>
              <a:gd name="connsiteY5" fmla="*/ 613164 h 613164"/>
              <a:gd name="connsiteX6" fmla="*/ 54792 w 4034156"/>
              <a:gd name="connsiteY6" fmla="*/ 512415 h 613164"/>
              <a:gd name="connsiteX7" fmla="*/ 168327 w 4034156"/>
              <a:gd name="connsiteY7" fmla="*/ 366637 h 613164"/>
              <a:gd name="connsiteX8" fmla="*/ 1192562 w 4034156"/>
              <a:gd name="connsiteY8" fmla="*/ 1522 h 613164"/>
              <a:gd name="connsiteX9" fmla="*/ 1479137 w 4034156"/>
              <a:gd name="connsiteY9" fmla="*/ 230 h 6131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34156" h="613164">
                <a:moveTo>
                  <a:pt x="1479137" y="230"/>
                </a:moveTo>
                <a:cubicBezTo>
                  <a:pt x="2152575" y="4287"/>
                  <a:pt x="2854487" y="63583"/>
                  <a:pt x="3482844" y="298555"/>
                </a:cubicBezTo>
                <a:cubicBezTo>
                  <a:pt x="3599338" y="342114"/>
                  <a:pt x="3715540" y="384216"/>
                  <a:pt x="3831590" y="425010"/>
                </a:cubicBezTo>
                <a:lnTo>
                  <a:pt x="4034156" y="494088"/>
                </a:lnTo>
                <a:lnTo>
                  <a:pt x="4034156" y="613164"/>
                </a:lnTo>
                <a:lnTo>
                  <a:pt x="0" y="613164"/>
                </a:lnTo>
                <a:lnTo>
                  <a:pt x="54792" y="512415"/>
                </a:lnTo>
                <a:cubicBezTo>
                  <a:pt x="88888" y="459433"/>
                  <a:pt x="126502" y="410480"/>
                  <a:pt x="168327" y="366637"/>
                </a:cubicBezTo>
                <a:cubicBezTo>
                  <a:pt x="428292" y="94062"/>
                  <a:pt x="821899" y="6565"/>
                  <a:pt x="1192562" y="1522"/>
                </a:cubicBezTo>
                <a:cubicBezTo>
                  <a:pt x="1287308" y="198"/>
                  <a:pt x="1382932" y="-349"/>
                  <a:pt x="1479137"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500" b="0" i="0" u="none" strike="noStrike" kern="1200" cap="none" spc="0" normalizeH="0" baseline="0" noProof="0">
              <a:ln>
                <a:noFill/>
              </a:ln>
              <a:solidFill>
                <a:prstClr val="white"/>
              </a:solidFill>
              <a:effectLst/>
              <a:uLnTx/>
              <a:uFillTx/>
              <a:latin typeface="Avenir Next LT Pro" panose="020B0504020202020204" pitchFamily="34" charset="0"/>
              <a:ea typeface="+mn-ea"/>
              <a:cs typeface="+mn-cs"/>
            </a:endParaRPr>
          </a:p>
        </p:txBody>
      </p:sp>
      <p:sp>
        <p:nvSpPr>
          <p:cNvPr id="11" name="Freeform: Shape 10">
            <a:extLst>
              <a:ext uri="{FF2B5EF4-FFF2-40B4-BE49-F238E27FC236}">
                <a16:creationId xmlns:a16="http://schemas.microsoft.com/office/drawing/2014/main" id="{34ABFBEA-4EB0-4D02-A2C0-1733CD3D6F12}"/>
              </a:ext>
            </a:extLst>
          </p:cNvPr>
          <p:cNvSpPr/>
          <p:nvPr/>
        </p:nvSpPr>
        <p:spPr>
          <a:xfrm>
            <a:off x="1" y="688126"/>
            <a:ext cx="448491" cy="1634252"/>
          </a:xfrm>
          <a:custGeom>
            <a:avLst/>
            <a:gdLst>
              <a:gd name="connsiteX0" fmla="*/ 0 w 448491"/>
              <a:gd name="connsiteY0" fmla="*/ 0 h 1634252"/>
              <a:gd name="connsiteX1" fmla="*/ 12983 w 448491"/>
              <a:gd name="connsiteY1" fmla="*/ 10508 h 1634252"/>
              <a:gd name="connsiteX2" fmla="*/ 441611 w 448491"/>
              <a:gd name="connsiteY2" fmla="*/ 863751 h 1634252"/>
              <a:gd name="connsiteX3" fmla="*/ 251011 w 448491"/>
              <a:gd name="connsiteY3" fmla="*/ 1302895 h 1634252"/>
              <a:gd name="connsiteX4" fmla="*/ 74605 w 448491"/>
              <a:gd name="connsiteY4" fmla="*/ 1543249 h 1634252"/>
              <a:gd name="connsiteX5" fmla="*/ 0 w 448491"/>
              <a:gd name="connsiteY5" fmla="*/ 1634252 h 16342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491" h="1634252">
                <a:moveTo>
                  <a:pt x="0" y="0"/>
                </a:moveTo>
                <a:lnTo>
                  <a:pt x="12983" y="10508"/>
                </a:lnTo>
                <a:cubicBezTo>
                  <a:pt x="278410" y="241022"/>
                  <a:pt x="489787" y="530267"/>
                  <a:pt x="441611" y="863751"/>
                </a:cubicBezTo>
                <a:cubicBezTo>
                  <a:pt x="418542" y="1022632"/>
                  <a:pt x="337007" y="1166302"/>
                  <a:pt x="251011" y="1302895"/>
                </a:cubicBezTo>
                <a:cubicBezTo>
                  <a:pt x="215138" y="1359902"/>
                  <a:pt x="154723" y="1442480"/>
                  <a:pt x="74605" y="1543249"/>
                </a:cubicBezTo>
                <a:lnTo>
                  <a:pt x="0" y="1634252"/>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900">
              <a:solidFill>
                <a:prstClr val="white"/>
              </a:solidFill>
              <a:latin typeface="Avenir Next LT Pro" panose="020B0504020202020204" pitchFamily="34" charset="0"/>
            </a:endParaRPr>
          </a:p>
        </p:txBody>
      </p:sp>
      <p:sp>
        <p:nvSpPr>
          <p:cNvPr id="12" name="Freeform: Shape 11">
            <a:extLst>
              <a:ext uri="{FF2B5EF4-FFF2-40B4-BE49-F238E27FC236}">
                <a16:creationId xmlns:a16="http://schemas.microsoft.com/office/drawing/2014/main" id="{19E083F6-57F4-487B-A766-EA0462B1EED8}"/>
              </a:ext>
            </a:extLst>
          </p:cNvPr>
          <p:cNvSpPr/>
          <p:nvPr/>
        </p:nvSpPr>
        <p:spPr>
          <a:xfrm>
            <a:off x="7309459" y="6144069"/>
            <a:ext cx="4418271" cy="718159"/>
          </a:xfrm>
          <a:custGeom>
            <a:avLst/>
            <a:gdLst>
              <a:gd name="connsiteX0" fmla="*/ 1421452 w 4590626"/>
              <a:gd name="connsiteY0" fmla="*/ 0 h 713930"/>
              <a:gd name="connsiteX1" fmla="*/ 3247781 w 4590626"/>
              <a:gd name="connsiteY1" fmla="*/ 271915 h 713930"/>
              <a:gd name="connsiteX2" fmla="*/ 4517331 w 4590626"/>
              <a:gd name="connsiteY2" fmla="*/ 693394 h 713930"/>
              <a:gd name="connsiteX3" fmla="*/ 4590626 w 4590626"/>
              <a:gd name="connsiteY3" fmla="*/ 713930 h 713930"/>
              <a:gd name="connsiteX4" fmla="*/ 0 w 4590626"/>
              <a:gd name="connsiteY4" fmla="*/ 713930 h 713930"/>
              <a:gd name="connsiteX5" fmla="*/ 2854 w 4590626"/>
              <a:gd name="connsiteY5" fmla="*/ 705624 h 713930"/>
              <a:gd name="connsiteX6" fmla="*/ 226680 w 4590626"/>
              <a:gd name="connsiteY6" fmla="*/ 333970 h 713930"/>
              <a:gd name="connsiteX7" fmla="*/ 1160245 w 4590626"/>
              <a:gd name="connsiteY7" fmla="*/ 1178 h 713930"/>
              <a:gd name="connsiteX8" fmla="*/ 1421452 w 4590626"/>
              <a:gd name="connsiteY8" fmla="*/ 0 h 713930"/>
              <a:gd name="connsiteX0" fmla="*/ 1421452 w 4517331"/>
              <a:gd name="connsiteY0" fmla="*/ 0 h 713930"/>
              <a:gd name="connsiteX1" fmla="*/ 3247781 w 4517331"/>
              <a:gd name="connsiteY1" fmla="*/ 271915 h 713930"/>
              <a:gd name="connsiteX2" fmla="*/ 4517331 w 4517331"/>
              <a:gd name="connsiteY2" fmla="*/ 693394 h 713930"/>
              <a:gd name="connsiteX3" fmla="*/ 0 w 4517331"/>
              <a:gd name="connsiteY3" fmla="*/ 713930 h 713930"/>
              <a:gd name="connsiteX4" fmla="*/ 2854 w 4517331"/>
              <a:gd name="connsiteY4" fmla="*/ 705624 h 713930"/>
              <a:gd name="connsiteX5" fmla="*/ 226680 w 4517331"/>
              <a:gd name="connsiteY5" fmla="*/ 333970 h 713930"/>
              <a:gd name="connsiteX6" fmla="*/ 1160245 w 4517331"/>
              <a:gd name="connsiteY6" fmla="*/ 1178 h 713930"/>
              <a:gd name="connsiteX7" fmla="*/ 1421452 w 4517331"/>
              <a:gd name="connsiteY7" fmla="*/ 0 h 713930"/>
              <a:gd name="connsiteX0" fmla="*/ 0 w 4608771"/>
              <a:gd name="connsiteY0" fmla="*/ 713930 h 784834"/>
              <a:gd name="connsiteX1" fmla="*/ 2854 w 4608771"/>
              <a:gd name="connsiteY1" fmla="*/ 705624 h 784834"/>
              <a:gd name="connsiteX2" fmla="*/ 226680 w 4608771"/>
              <a:gd name="connsiteY2" fmla="*/ 333970 h 784834"/>
              <a:gd name="connsiteX3" fmla="*/ 1160245 w 4608771"/>
              <a:gd name="connsiteY3" fmla="*/ 1178 h 784834"/>
              <a:gd name="connsiteX4" fmla="*/ 1421452 w 4608771"/>
              <a:gd name="connsiteY4" fmla="*/ 0 h 784834"/>
              <a:gd name="connsiteX5" fmla="*/ 3247781 w 4608771"/>
              <a:gd name="connsiteY5" fmla="*/ 271915 h 784834"/>
              <a:gd name="connsiteX6" fmla="*/ 4608771 w 4608771"/>
              <a:gd name="connsiteY6" fmla="*/ 784834 h 784834"/>
              <a:gd name="connsiteX0" fmla="*/ 0 w 4418271"/>
              <a:gd name="connsiteY0" fmla="*/ 713930 h 718159"/>
              <a:gd name="connsiteX1" fmla="*/ 2854 w 4418271"/>
              <a:gd name="connsiteY1" fmla="*/ 705624 h 718159"/>
              <a:gd name="connsiteX2" fmla="*/ 226680 w 4418271"/>
              <a:gd name="connsiteY2" fmla="*/ 333970 h 718159"/>
              <a:gd name="connsiteX3" fmla="*/ 1160245 w 4418271"/>
              <a:gd name="connsiteY3" fmla="*/ 1178 h 718159"/>
              <a:gd name="connsiteX4" fmla="*/ 1421452 w 4418271"/>
              <a:gd name="connsiteY4" fmla="*/ 0 h 718159"/>
              <a:gd name="connsiteX5" fmla="*/ 3247781 w 4418271"/>
              <a:gd name="connsiteY5" fmla="*/ 271915 h 718159"/>
              <a:gd name="connsiteX6" fmla="*/ 4418271 w 4418271"/>
              <a:gd name="connsiteY6" fmla="*/ 718159 h 7181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18271" h="718159">
                <a:moveTo>
                  <a:pt x="0" y="713930"/>
                </a:moveTo>
                <a:lnTo>
                  <a:pt x="2854" y="705624"/>
                </a:lnTo>
                <a:cubicBezTo>
                  <a:pt x="60059" y="562888"/>
                  <a:pt x="131373" y="433874"/>
                  <a:pt x="226680" y="333970"/>
                </a:cubicBezTo>
                <a:cubicBezTo>
                  <a:pt x="463632" y="85526"/>
                  <a:pt x="822395" y="5774"/>
                  <a:pt x="1160245" y="1178"/>
                </a:cubicBezTo>
                <a:lnTo>
                  <a:pt x="1421452" y="0"/>
                </a:lnTo>
                <a:cubicBezTo>
                  <a:pt x="2035274" y="3698"/>
                  <a:pt x="2748311" y="152222"/>
                  <a:pt x="3247781" y="271915"/>
                </a:cubicBezTo>
                <a:cubicBezTo>
                  <a:pt x="3747251" y="391608"/>
                  <a:pt x="3902480" y="501606"/>
                  <a:pt x="4418271" y="718159"/>
                </a:cubicBezTo>
              </a:path>
            </a:pathLst>
          </a:cu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Placeholder 1">
            <a:extLst>
              <a:ext uri="{FF2B5EF4-FFF2-40B4-BE49-F238E27FC236}">
                <a16:creationId xmlns:a16="http://schemas.microsoft.com/office/drawing/2014/main" id="{A3A2F988-7148-4375-83D8-12EE5EBC7BE0}"/>
              </a:ext>
            </a:extLst>
          </p:cNvPr>
          <p:cNvSpPr>
            <a:spLocks noGrp="1"/>
          </p:cNvSpPr>
          <p:nvPr>
            <p:ph type="title"/>
          </p:nvPr>
        </p:nvSpPr>
        <p:spPr>
          <a:xfrm>
            <a:off x="762000" y="762000"/>
            <a:ext cx="10668000" cy="1524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F6896238-C5B3-4F3C-97FA-890E1A51A203}"/>
              </a:ext>
            </a:extLst>
          </p:cNvPr>
          <p:cNvSpPr>
            <a:spLocks noGrp="1"/>
          </p:cNvSpPr>
          <p:nvPr>
            <p:ph type="body" idx="1"/>
          </p:nvPr>
        </p:nvSpPr>
        <p:spPr>
          <a:xfrm>
            <a:off x="762000" y="2286000"/>
            <a:ext cx="10668000" cy="38180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1D6E4474-0442-4E4B-9E5B-CA7B3951C1DA}"/>
              </a:ext>
            </a:extLst>
          </p:cNvPr>
          <p:cNvSpPr>
            <a:spLocks noGrp="1"/>
          </p:cNvSpPr>
          <p:nvPr>
            <p:ph type="dt" sz="half" idx="2"/>
          </p:nvPr>
        </p:nvSpPr>
        <p:spPr>
          <a:xfrm>
            <a:off x="9389165" y="194320"/>
            <a:ext cx="2040835"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76969C88-B244-455D-A017-012B25B1ACDD}" type="datetimeFigureOut">
              <a:rPr lang="en-US" smtClean="0"/>
              <a:pPr/>
              <a:t>02-Mar-21</a:t>
            </a:fld>
            <a:endParaRPr lang="en-US"/>
          </a:p>
        </p:txBody>
      </p:sp>
      <p:sp>
        <p:nvSpPr>
          <p:cNvPr id="5" name="Footer Placeholder 4">
            <a:extLst>
              <a:ext uri="{FF2B5EF4-FFF2-40B4-BE49-F238E27FC236}">
                <a16:creationId xmlns:a16="http://schemas.microsoft.com/office/drawing/2014/main" id="{E0626A98-F887-40E1-B9BA-9D93DE90E022}"/>
              </a:ext>
            </a:extLst>
          </p:cNvPr>
          <p:cNvSpPr>
            <a:spLocks noGrp="1"/>
          </p:cNvSpPr>
          <p:nvPr>
            <p:ph type="ftr" sz="quarter" idx="3"/>
          </p:nvPr>
        </p:nvSpPr>
        <p:spPr>
          <a:xfrm>
            <a:off x="761999" y="6356350"/>
            <a:ext cx="6612835" cy="365125"/>
          </a:xfrm>
          <a:prstGeom prst="rect">
            <a:avLst/>
          </a:prstGeom>
        </p:spPr>
        <p:txBody>
          <a:bodyPr vert="horz" lIns="91440" tIns="45720" rIns="91440" bIns="45720" rtlCol="0" anchor="ctr"/>
          <a:lstStyle>
            <a:lvl1pPr algn="l">
              <a:defRPr sz="1200">
                <a:solidFill>
                  <a:schemeClr val="tx1">
                    <a:tint val="75000"/>
                    <a:alpha val="70000"/>
                  </a:schemeClr>
                </a:solidFill>
              </a:defRPr>
            </a:lvl1pPr>
          </a:lstStyle>
          <a:p>
            <a:endParaRPr lang="en-US" dirty="0"/>
          </a:p>
        </p:txBody>
      </p:sp>
      <p:sp>
        <p:nvSpPr>
          <p:cNvPr id="6" name="Slide Number Placeholder 5">
            <a:extLst>
              <a:ext uri="{FF2B5EF4-FFF2-40B4-BE49-F238E27FC236}">
                <a16:creationId xmlns:a16="http://schemas.microsoft.com/office/drawing/2014/main" id="{482C8119-73F6-4713-9AD3-3628DCDFB8F2}"/>
              </a:ext>
            </a:extLst>
          </p:cNvPr>
          <p:cNvSpPr>
            <a:spLocks noGrp="1"/>
          </p:cNvSpPr>
          <p:nvPr>
            <p:ph type="sldNum" sz="quarter" idx="4"/>
          </p:nvPr>
        </p:nvSpPr>
        <p:spPr>
          <a:xfrm>
            <a:off x="9906000" y="6356350"/>
            <a:ext cx="1524000" cy="365125"/>
          </a:xfrm>
          <a:prstGeom prst="rect">
            <a:avLst/>
          </a:prstGeom>
        </p:spPr>
        <p:txBody>
          <a:bodyPr vert="horz" lIns="91440" tIns="45720" rIns="91440" bIns="45720" rtlCol="0" anchor="ctr"/>
          <a:lstStyle>
            <a:lvl1pPr algn="r">
              <a:defRPr sz="1200">
                <a:solidFill>
                  <a:schemeClr val="tx1">
                    <a:tint val="75000"/>
                    <a:alpha val="70000"/>
                  </a:schemeClr>
                </a:solidFill>
              </a:defRPr>
            </a:lvl1pPr>
          </a:lstStyle>
          <a:p>
            <a:fld id="{07CE569E-9B7C-4CB9-AB80-C0841F922CFF}" type="slidenum">
              <a:rPr lang="en-US" smtClean="0"/>
              <a:pPr/>
              <a:t>‹#›</a:t>
            </a:fld>
            <a:endParaRPr lang="en-US"/>
          </a:p>
        </p:txBody>
      </p:sp>
    </p:spTree>
    <p:extLst>
      <p:ext uri="{BB962C8B-B14F-4D97-AF65-F5344CB8AC3E}">
        <p14:creationId xmlns:p14="http://schemas.microsoft.com/office/powerpoint/2010/main" val="2093268504"/>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25000"/>
        </a:lnSpc>
        <a:spcBef>
          <a:spcPts val="1000"/>
        </a:spcBef>
        <a:buFont typeface="Arial" panose="020B0604020202020204" pitchFamily="34" charset="0"/>
        <a:buChar char="•"/>
        <a:defRPr sz="2800" kern="1200">
          <a:solidFill>
            <a:schemeClr val="tx1">
              <a:alpha val="70000"/>
            </a:schemeClr>
          </a:solidFill>
          <a:latin typeface="+mn-lt"/>
          <a:ea typeface="+mn-ea"/>
          <a:cs typeface="+mn-cs"/>
        </a:defRPr>
      </a:lvl1pPr>
      <a:lvl2pPr marL="685800" indent="-228600" algn="l" defTabSz="914400" rtl="0" eaLnBrk="1" latinLnBrk="0" hangingPunct="1">
        <a:lnSpc>
          <a:spcPct val="125000"/>
        </a:lnSpc>
        <a:spcBef>
          <a:spcPts val="500"/>
        </a:spcBef>
        <a:buFont typeface="Arial" panose="020B0604020202020204" pitchFamily="34" charset="0"/>
        <a:buChar char="•"/>
        <a:defRPr sz="2400" kern="1200">
          <a:solidFill>
            <a:schemeClr val="tx1">
              <a:alpha val="70000"/>
            </a:schemeClr>
          </a:solidFill>
          <a:latin typeface="+mn-lt"/>
          <a:ea typeface="+mn-ea"/>
          <a:cs typeface="+mn-cs"/>
        </a:defRPr>
      </a:lvl2pPr>
      <a:lvl3pPr marL="1143000" indent="-228600" algn="l" defTabSz="914400" rtl="0" eaLnBrk="1" latinLnBrk="0" hangingPunct="1">
        <a:lnSpc>
          <a:spcPct val="125000"/>
        </a:lnSpc>
        <a:spcBef>
          <a:spcPts val="500"/>
        </a:spcBef>
        <a:buFont typeface="Arial" panose="020B0604020202020204" pitchFamily="34" charset="0"/>
        <a:buChar char="•"/>
        <a:defRPr sz="2000" kern="1200">
          <a:solidFill>
            <a:schemeClr val="tx1">
              <a:alpha val="70000"/>
            </a:schemeClr>
          </a:solidFill>
          <a:latin typeface="+mn-lt"/>
          <a:ea typeface="+mn-ea"/>
          <a:cs typeface="+mn-cs"/>
        </a:defRPr>
      </a:lvl3pPr>
      <a:lvl4pPr marL="16002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4pPr>
      <a:lvl5pPr marL="2057400" indent="-228600" algn="l" defTabSz="914400" rtl="0" eaLnBrk="1" latinLnBrk="0" hangingPunct="1">
        <a:lnSpc>
          <a:spcPct val="125000"/>
        </a:lnSpc>
        <a:spcBef>
          <a:spcPts val="500"/>
        </a:spcBef>
        <a:buFont typeface="Arial" panose="020B0604020202020204" pitchFamily="34" charset="0"/>
        <a:buChar char="•"/>
        <a:defRPr sz="1800" kern="1200">
          <a:solidFill>
            <a:schemeClr val="tx1">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tmp"/><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tmp"/><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tmp"/><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6.tmp"/><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7.tmp"/><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3.tmp"/><Relationship Id="rId4" Type="http://schemas.openxmlformats.org/officeDocument/2006/relationships/image" Target="../media/image2.wmf"/></Relationships>
</file>

<file path=ppt/slides/_rels/slide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tmp"/><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A18C9FB-EC4C-4DAE-8F7D-C6E5AF6079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pic>
        <p:nvPicPr>
          <p:cNvPr id="4" name="Picture 3">
            <a:extLst>
              <a:ext uri="{FF2B5EF4-FFF2-40B4-BE49-F238E27FC236}">
                <a16:creationId xmlns:a16="http://schemas.microsoft.com/office/drawing/2014/main" id="{E48E0A86-5A14-4713-8656-0720C92C0E17}"/>
              </a:ext>
            </a:extLst>
          </p:cNvPr>
          <p:cNvPicPr>
            <a:picLocks noChangeAspect="1"/>
          </p:cNvPicPr>
          <p:nvPr/>
        </p:nvPicPr>
        <p:blipFill rotWithShape="1">
          <a:blip r:embed="rId2"/>
          <a:srcRect l="49377" r="2179" b="1"/>
          <a:stretch/>
        </p:blipFill>
        <p:spPr>
          <a:xfrm>
            <a:off x="20" y="10"/>
            <a:ext cx="6095980" cy="6857990"/>
          </a:xfrm>
          <a:custGeom>
            <a:avLst/>
            <a:gdLst/>
            <a:ahLst/>
            <a:cxnLst/>
            <a:rect l="l" t="t" r="r" b="b"/>
            <a:pathLst>
              <a:path w="6096000" h="6858000">
                <a:moveTo>
                  <a:pt x="0" y="0"/>
                </a:moveTo>
                <a:lnTo>
                  <a:pt x="2758239" y="0"/>
                </a:lnTo>
                <a:lnTo>
                  <a:pt x="2916747" y="218181"/>
                </a:lnTo>
                <a:cubicBezTo>
                  <a:pt x="3525935" y="1023180"/>
                  <a:pt x="4281133" y="1818277"/>
                  <a:pt x="4839749" y="2631787"/>
                </a:cubicBezTo>
                <a:cubicBezTo>
                  <a:pt x="5571203" y="3696928"/>
                  <a:pt x="6122704" y="4799581"/>
                  <a:pt x="6095001" y="5672947"/>
                </a:cubicBezTo>
                <a:cubicBezTo>
                  <a:pt x="6083564" y="6040467"/>
                  <a:pt x="5972980" y="6348559"/>
                  <a:pt x="5792922" y="6612444"/>
                </a:cubicBezTo>
                <a:cubicBezTo>
                  <a:pt x="5755410" y="6667420"/>
                  <a:pt x="5714882" y="6720477"/>
                  <a:pt x="5671607" y="6771753"/>
                </a:cubicBezTo>
                <a:lnTo>
                  <a:pt x="5591643" y="6858000"/>
                </a:lnTo>
                <a:lnTo>
                  <a:pt x="0" y="6858000"/>
                </a:lnTo>
                <a:close/>
              </a:path>
            </a:pathLst>
          </a:custGeom>
        </p:spPr>
      </p:pic>
      <p:sp>
        <p:nvSpPr>
          <p:cNvPr id="11" name="Freeform: Shape 10">
            <a:extLst>
              <a:ext uri="{FF2B5EF4-FFF2-40B4-BE49-F238E27FC236}">
                <a16:creationId xmlns:a16="http://schemas.microsoft.com/office/drawing/2014/main" id="{55F5D1E8-E605-4EFC-8912-6E191F84FE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7789134">
            <a:off x="2400596" y="454890"/>
            <a:ext cx="3969651" cy="5948221"/>
          </a:xfrm>
          <a:custGeom>
            <a:avLst/>
            <a:gdLst>
              <a:gd name="connsiteX0" fmla="*/ 4594048 w 9861488"/>
              <a:gd name="connsiteY0" fmla="*/ 11458472 h 11458472"/>
              <a:gd name="connsiteX1" fmla="*/ 0 w 9861488"/>
              <a:gd name="connsiteY1" fmla="*/ 5948221 h 11458472"/>
              <a:gd name="connsiteX2" fmla="*/ 1863 w 9861488"/>
              <a:gd name="connsiteY2" fmla="*/ 5698862 h 11458472"/>
              <a:gd name="connsiteX3" fmla="*/ 320025 w 9861488"/>
              <a:gd name="connsiteY3" fmla="*/ 3799836 h 11458472"/>
              <a:gd name="connsiteX4" fmla="*/ 3430486 w 9861488"/>
              <a:gd name="connsiteY4" fmla="*/ 295907 h 11458472"/>
              <a:gd name="connsiteX5" fmla="*/ 3863859 w 9861488"/>
              <a:gd name="connsiteY5" fmla="*/ 55612 h 11458472"/>
              <a:gd name="connsiteX6" fmla="*/ 3969651 w 9861488"/>
              <a:gd name="connsiteY6" fmla="*/ 0 h 11458472"/>
              <a:gd name="connsiteX7" fmla="*/ 9861488 w 9861488"/>
              <a:gd name="connsiteY7" fmla="*/ 7066862 h 11458472"/>
              <a:gd name="connsiteX8" fmla="*/ 4594048 w 9861488"/>
              <a:gd name="connsiteY8" fmla="*/ 11458472 h 11458472"/>
              <a:gd name="connsiteX0" fmla="*/ 0 w 9861488"/>
              <a:gd name="connsiteY0" fmla="*/ 5948221 h 11549912"/>
              <a:gd name="connsiteX1" fmla="*/ 1863 w 9861488"/>
              <a:gd name="connsiteY1" fmla="*/ 5698862 h 11549912"/>
              <a:gd name="connsiteX2" fmla="*/ 320025 w 9861488"/>
              <a:gd name="connsiteY2" fmla="*/ 3799836 h 11549912"/>
              <a:gd name="connsiteX3" fmla="*/ 3430486 w 9861488"/>
              <a:gd name="connsiteY3" fmla="*/ 295907 h 11549912"/>
              <a:gd name="connsiteX4" fmla="*/ 3863859 w 9861488"/>
              <a:gd name="connsiteY4" fmla="*/ 55612 h 11549912"/>
              <a:gd name="connsiteX5" fmla="*/ 3969651 w 9861488"/>
              <a:gd name="connsiteY5" fmla="*/ 0 h 11549912"/>
              <a:gd name="connsiteX6" fmla="*/ 9861488 w 9861488"/>
              <a:gd name="connsiteY6" fmla="*/ 7066862 h 11549912"/>
              <a:gd name="connsiteX7" fmla="*/ 4685488 w 9861488"/>
              <a:gd name="connsiteY7" fmla="*/ 11549912 h 11549912"/>
              <a:gd name="connsiteX0" fmla="*/ 0 w 9861488"/>
              <a:gd name="connsiteY0" fmla="*/ 5948221 h 7066862"/>
              <a:gd name="connsiteX1" fmla="*/ 1863 w 9861488"/>
              <a:gd name="connsiteY1" fmla="*/ 5698862 h 7066862"/>
              <a:gd name="connsiteX2" fmla="*/ 320025 w 9861488"/>
              <a:gd name="connsiteY2" fmla="*/ 3799836 h 7066862"/>
              <a:gd name="connsiteX3" fmla="*/ 3430486 w 9861488"/>
              <a:gd name="connsiteY3" fmla="*/ 295907 h 7066862"/>
              <a:gd name="connsiteX4" fmla="*/ 3863859 w 9861488"/>
              <a:gd name="connsiteY4" fmla="*/ 55612 h 7066862"/>
              <a:gd name="connsiteX5" fmla="*/ 3969651 w 9861488"/>
              <a:gd name="connsiteY5" fmla="*/ 0 h 7066862"/>
              <a:gd name="connsiteX6" fmla="*/ 9861488 w 9861488"/>
              <a:gd name="connsiteY6" fmla="*/ 7066862 h 7066862"/>
              <a:gd name="connsiteX0" fmla="*/ 0 w 3969651"/>
              <a:gd name="connsiteY0" fmla="*/ 5948221 h 5948221"/>
              <a:gd name="connsiteX1" fmla="*/ 1863 w 3969651"/>
              <a:gd name="connsiteY1" fmla="*/ 5698862 h 5948221"/>
              <a:gd name="connsiteX2" fmla="*/ 320025 w 3969651"/>
              <a:gd name="connsiteY2" fmla="*/ 3799836 h 5948221"/>
              <a:gd name="connsiteX3" fmla="*/ 3430486 w 3969651"/>
              <a:gd name="connsiteY3" fmla="*/ 295907 h 5948221"/>
              <a:gd name="connsiteX4" fmla="*/ 3863859 w 3969651"/>
              <a:gd name="connsiteY4" fmla="*/ 55612 h 5948221"/>
              <a:gd name="connsiteX5" fmla="*/ 3969651 w 3969651"/>
              <a:gd name="connsiteY5" fmla="*/ 0 h 5948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69651" h="5948221">
                <a:moveTo>
                  <a:pt x="0" y="5948221"/>
                </a:moveTo>
                <a:lnTo>
                  <a:pt x="1863" y="5698862"/>
                </a:lnTo>
                <a:cubicBezTo>
                  <a:pt x="27184" y="5017139"/>
                  <a:pt x="133214" y="4368297"/>
                  <a:pt x="320025" y="3799836"/>
                </a:cubicBezTo>
                <a:cubicBezTo>
                  <a:pt x="810579" y="2305232"/>
                  <a:pt x="2027133" y="1118138"/>
                  <a:pt x="3430486" y="295907"/>
                </a:cubicBezTo>
                <a:cubicBezTo>
                  <a:pt x="3545941" y="228312"/>
                  <a:pt x="3692079" y="146862"/>
                  <a:pt x="3863859" y="55612"/>
                </a:cubicBezTo>
                <a:lnTo>
                  <a:pt x="3969651" y="0"/>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
        <p:nvSpPr>
          <p:cNvPr id="2" name="Title 1">
            <a:extLst>
              <a:ext uri="{FF2B5EF4-FFF2-40B4-BE49-F238E27FC236}">
                <a16:creationId xmlns:a16="http://schemas.microsoft.com/office/drawing/2014/main" id="{E3D41A40-85D3-4244-8C09-FC5355EB5F39}"/>
              </a:ext>
            </a:extLst>
          </p:cNvPr>
          <p:cNvSpPr>
            <a:spLocks noGrp="1"/>
          </p:cNvSpPr>
          <p:nvPr>
            <p:ph type="ctrTitle"/>
          </p:nvPr>
        </p:nvSpPr>
        <p:spPr>
          <a:xfrm>
            <a:off x="6858000" y="1524000"/>
            <a:ext cx="4572000" cy="2286000"/>
          </a:xfrm>
        </p:spPr>
        <p:txBody>
          <a:bodyPr>
            <a:normAutofit/>
          </a:bodyPr>
          <a:lstStyle/>
          <a:p>
            <a:pPr algn="l"/>
            <a:r>
              <a:rPr lang="en-US" sz="4400"/>
              <a:t>Induksi Magnet</a:t>
            </a:r>
            <a:endParaRPr lang="en-ID" sz="4400"/>
          </a:p>
        </p:txBody>
      </p:sp>
      <p:sp>
        <p:nvSpPr>
          <p:cNvPr id="3" name="Subtitle 2">
            <a:extLst>
              <a:ext uri="{FF2B5EF4-FFF2-40B4-BE49-F238E27FC236}">
                <a16:creationId xmlns:a16="http://schemas.microsoft.com/office/drawing/2014/main" id="{74F4E9A2-98D1-4315-87C7-8100562053AB}"/>
              </a:ext>
            </a:extLst>
          </p:cNvPr>
          <p:cNvSpPr>
            <a:spLocks noGrp="1"/>
          </p:cNvSpPr>
          <p:nvPr>
            <p:ph type="subTitle" idx="1"/>
          </p:nvPr>
        </p:nvSpPr>
        <p:spPr>
          <a:xfrm>
            <a:off x="6858000" y="4571999"/>
            <a:ext cx="4572000" cy="1524000"/>
          </a:xfrm>
        </p:spPr>
        <p:txBody>
          <a:bodyPr>
            <a:normAutofit/>
          </a:bodyPr>
          <a:lstStyle/>
          <a:p>
            <a:pPr algn="l"/>
            <a:r>
              <a:rPr lang="en-US" dirty="0" err="1"/>
              <a:t>Pertemuan</a:t>
            </a:r>
            <a:r>
              <a:rPr lang="en-US" dirty="0"/>
              <a:t> </a:t>
            </a:r>
            <a:r>
              <a:rPr lang="en-US" dirty="0" err="1"/>
              <a:t>ke</a:t>
            </a:r>
            <a:r>
              <a:rPr lang="en-US" dirty="0"/>
              <a:t> 11</a:t>
            </a:r>
            <a:endParaRPr lang="en-ID" dirty="0"/>
          </a:p>
        </p:txBody>
      </p:sp>
    </p:spTree>
    <p:extLst>
      <p:ext uri="{BB962C8B-B14F-4D97-AF65-F5344CB8AC3E}">
        <p14:creationId xmlns:p14="http://schemas.microsoft.com/office/powerpoint/2010/main" val="149911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BDBB033-EC3D-4860-990C-D332AB7C9DC7}"/>
              </a:ext>
            </a:extLst>
          </p:cNvPr>
          <p:cNvSpPr txBox="1"/>
          <p:nvPr/>
        </p:nvSpPr>
        <p:spPr>
          <a:xfrm>
            <a:off x="1192695" y="384313"/>
            <a:ext cx="2492285" cy="369332"/>
          </a:xfrm>
          <a:prstGeom prst="rect">
            <a:avLst/>
          </a:prstGeom>
          <a:noFill/>
        </p:spPr>
        <p:txBody>
          <a:bodyPr wrap="none" rtlCol="0">
            <a:spAutoFit/>
          </a:bodyPr>
          <a:lstStyle/>
          <a:p>
            <a:r>
              <a:rPr lang="id-ID" dirty="0"/>
              <a:t>HASIL PERHITUNGAN</a:t>
            </a:r>
            <a:endParaRPr lang="en-US" dirty="0"/>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EB0F5E44-A436-4ACE-96DA-EDB632BA591C}"/>
                  </a:ext>
                </a:extLst>
              </p:cNvPr>
              <p:cNvSpPr txBox="1"/>
              <p:nvPr/>
            </p:nvSpPr>
            <p:spPr>
              <a:xfrm>
                <a:off x="788504" y="940905"/>
                <a:ext cx="10614991" cy="1200329"/>
              </a:xfrm>
              <a:prstGeom prst="rect">
                <a:avLst/>
              </a:prstGeom>
              <a:noFill/>
            </p:spPr>
            <p:txBody>
              <a:bodyPr wrap="square" rtlCol="0">
                <a:spAutoFit/>
              </a:bodyPr>
              <a:lstStyle/>
              <a:p>
                <a:r>
                  <a:rPr lang="id-ID" dirty="0"/>
                  <a:t>Penghantar AB memiliki panjang </a:t>
                </a:r>
                <a14:m>
                  <m:oMath xmlns:m="http://schemas.openxmlformats.org/officeDocument/2006/math">
                    <m:r>
                      <a:rPr lang="id-ID" b="0" i="1" smtClean="0">
                        <a:latin typeface="Cambria Math" panose="02040503050406030204" pitchFamily="18" charset="0"/>
                      </a:rPr>
                      <m:t>25 </m:t>
                    </m:r>
                    <m:r>
                      <a:rPr lang="id-ID" b="0" i="1" smtClean="0">
                        <a:latin typeface="Cambria Math" panose="02040503050406030204" pitchFamily="18" charset="0"/>
                      </a:rPr>
                      <m:t>𝑐𝑚</m:t>
                    </m:r>
                  </m:oMath>
                </a14:m>
                <a:r>
                  <a:rPr lang="id-ID" dirty="0"/>
                  <a:t> bergerak dengan kecepatan </a:t>
                </a:r>
                <a14:m>
                  <m:oMath xmlns:m="http://schemas.openxmlformats.org/officeDocument/2006/math">
                    <m:r>
                      <a:rPr lang="id-ID" b="0" i="1" smtClean="0">
                        <a:latin typeface="Cambria Math" panose="02040503050406030204" pitchFamily="18" charset="0"/>
                      </a:rPr>
                      <m:t>5 </m:t>
                    </m:r>
                    <m:r>
                      <a:rPr lang="id-ID" b="0" i="1" smtClean="0">
                        <a:latin typeface="Cambria Math" panose="02040503050406030204" pitchFamily="18" charset="0"/>
                      </a:rPr>
                      <m:t>𝑚</m:t>
                    </m:r>
                    <m:r>
                      <a:rPr lang="id-ID" b="0" i="1" smtClean="0">
                        <a:latin typeface="Cambria Math" panose="02040503050406030204" pitchFamily="18" charset="0"/>
                      </a:rPr>
                      <m:t>/</m:t>
                    </m:r>
                    <m:r>
                      <a:rPr lang="id-ID" b="0" i="1" smtClean="0">
                        <a:latin typeface="Cambria Math" panose="02040503050406030204" pitchFamily="18" charset="0"/>
                      </a:rPr>
                      <m:t>𝑠</m:t>
                    </m:r>
                  </m:oMath>
                </a14:m>
                <a:r>
                  <a:rPr lang="id-ID" dirty="0"/>
                  <a:t> dalam medan magnet homogen </a:t>
                </a:r>
                <a14:m>
                  <m:oMath xmlns:m="http://schemas.openxmlformats.org/officeDocument/2006/math">
                    <m:r>
                      <a:rPr lang="id-ID" b="0" i="1" smtClean="0">
                        <a:latin typeface="Cambria Math" panose="02040503050406030204" pitchFamily="18" charset="0"/>
                      </a:rPr>
                      <m:t>40 </m:t>
                    </m:r>
                    <m:r>
                      <a:rPr lang="id-ID" b="0" i="1" smtClean="0">
                        <a:latin typeface="Cambria Math" panose="02040503050406030204" pitchFamily="18" charset="0"/>
                      </a:rPr>
                      <m:t>𝑚𝑇</m:t>
                    </m:r>
                  </m:oMath>
                </a14:m>
                <a:r>
                  <a:rPr lang="id-ID" dirty="0"/>
                  <a:t>. Jika penghantar dihubungkan hambatan </a:t>
                </a:r>
                <a14:m>
                  <m:oMath xmlns:m="http://schemas.openxmlformats.org/officeDocument/2006/math">
                    <m:r>
                      <a:rPr lang="id-ID" i="1">
                        <a:latin typeface="Cambria Math" panose="02040503050406030204" pitchFamily="18" charset="0"/>
                      </a:rPr>
                      <m:t>2</m:t>
                    </m:r>
                    <m:r>
                      <a:rPr lang="id-ID" b="0" i="1" smtClean="0">
                        <a:latin typeface="Cambria Math" panose="02040503050406030204" pitchFamily="18" charset="0"/>
                      </a:rPr>
                      <m:t>0 </m:t>
                    </m:r>
                    <m:r>
                      <m:rPr>
                        <m:sty m:val="p"/>
                      </m:rPr>
                      <a:rPr lang="id-ID" b="0" i="0" smtClean="0">
                        <a:latin typeface="Cambria Math" panose="02040503050406030204" pitchFamily="18" charset="0"/>
                      </a:rPr>
                      <m:t>Ω</m:t>
                    </m:r>
                  </m:oMath>
                </a14:m>
                <a:r>
                  <a:rPr lang="id-ID" dirty="0"/>
                  <a:t> maka tentukan:</a:t>
                </a:r>
              </a:p>
              <a:p>
                <a:pPr marL="342900" indent="-342900">
                  <a:buFont typeface="+mj-lt"/>
                  <a:buAutoNum type="alphaLcPeriod"/>
                </a:pPr>
                <a:r>
                  <a:rPr lang="id-ID" dirty="0"/>
                  <a:t>Besar kuat arus listrik yang melewati hambatan</a:t>
                </a:r>
              </a:p>
              <a:p>
                <a:pPr marL="342900" indent="-342900">
                  <a:buFont typeface="+mj-lt"/>
                  <a:buAutoNum type="alphaLcPeriod"/>
                </a:pPr>
                <a:r>
                  <a:rPr lang="id-ID" dirty="0"/>
                  <a:t>Gaya Lorentz yang ditimbulkan kawat</a:t>
                </a:r>
                <a:endParaRPr lang="en-US" dirty="0"/>
              </a:p>
            </p:txBody>
          </p:sp>
        </mc:Choice>
        <mc:Fallback>
          <p:sp>
            <p:nvSpPr>
              <p:cNvPr id="3" name="TextBox 2">
                <a:extLst>
                  <a:ext uri="{FF2B5EF4-FFF2-40B4-BE49-F238E27FC236}">
                    <a16:creationId xmlns:a16="http://schemas.microsoft.com/office/drawing/2014/main" id="{EB0F5E44-A436-4ACE-96DA-EDB632BA591C}"/>
                  </a:ext>
                </a:extLst>
              </p:cNvPr>
              <p:cNvSpPr txBox="1">
                <a:spLocks noRot="1" noChangeAspect="1" noMove="1" noResize="1" noEditPoints="1" noAdjustHandles="1" noChangeArrowheads="1" noChangeShapeType="1" noTextEdit="1"/>
              </p:cNvSpPr>
              <p:nvPr/>
            </p:nvSpPr>
            <p:spPr>
              <a:xfrm>
                <a:off x="788504" y="940905"/>
                <a:ext cx="10614991" cy="1200329"/>
              </a:xfrm>
              <a:prstGeom prst="rect">
                <a:avLst/>
              </a:prstGeom>
              <a:blipFill>
                <a:blip r:embed="rId2"/>
                <a:stretch>
                  <a:fillRect l="-517" t="-2030" b="-8122"/>
                </a:stretch>
              </a:blipFill>
            </p:spPr>
            <p:txBody>
              <a:bodyPr/>
              <a:lstStyle/>
              <a:p>
                <a:r>
                  <a:rPr lang="en-US">
                    <a:noFill/>
                  </a:rPr>
                  <a:t> </a:t>
                </a:r>
              </a:p>
            </p:txBody>
          </p:sp>
        </mc:Fallback>
      </mc:AlternateContent>
      <p:pic>
        <p:nvPicPr>
          <p:cNvPr id="4" name="Picture 3">
            <a:extLst>
              <a:ext uri="{FF2B5EF4-FFF2-40B4-BE49-F238E27FC236}">
                <a16:creationId xmlns:a16="http://schemas.microsoft.com/office/drawing/2014/main" id="{E3EB209A-7C7E-46D3-8DBD-DDE690A7DAEF}"/>
              </a:ext>
            </a:extLst>
          </p:cNvPr>
          <p:cNvPicPr>
            <a:picLocks noChangeAspect="1"/>
          </p:cNvPicPr>
          <p:nvPr/>
        </p:nvPicPr>
        <p:blipFill>
          <a:blip r:embed="rId3"/>
          <a:stretch>
            <a:fillRect/>
          </a:stretch>
        </p:blipFill>
        <p:spPr>
          <a:xfrm>
            <a:off x="398440" y="2275485"/>
            <a:ext cx="5778840" cy="4324097"/>
          </a:xfrm>
          <a:prstGeom prst="rect">
            <a:avLst/>
          </a:prstGeom>
        </p:spPr>
      </p:pic>
      <p:pic>
        <p:nvPicPr>
          <p:cNvPr id="5" name="Picture 4">
            <a:extLst>
              <a:ext uri="{FF2B5EF4-FFF2-40B4-BE49-F238E27FC236}">
                <a16:creationId xmlns:a16="http://schemas.microsoft.com/office/drawing/2014/main" id="{2E0F9801-D798-40B7-AF87-A8BBD00FA9A6}"/>
              </a:ext>
            </a:extLst>
          </p:cNvPr>
          <p:cNvPicPr>
            <a:picLocks noChangeAspect="1"/>
          </p:cNvPicPr>
          <p:nvPr/>
        </p:nvPicPr>
        <p:blipFill>
          <a:blip r:embed="rId4"/>
          <a:stretch>
            <a:fillRect/>
          </a:stretch>
        </p:blipFill>
        <p:spPr>
          <a:xfrm>
            <a:off x="6697315" y="2288737"/>
            <a:ext cx="4756235" cy="3588601"/>
          </a:xfrm>
          <a:prstGeom prst="rect">
            <a:avLst/>
          </a:prstGeom>
        </p:spPr>
      </p:pic>
    </p:spTree>
    <p:extLst>
      <p:ext uri="{BB962C8B-B14F-4D97-AF65-F5344CB8AC3E}">
        <p14:creationId xmlns:p14="http://schemas.microsoft.com/office/powerpoint/2010/main" val="21213532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47E83F4-191B-48B9-987A-D3B6FDA8FF41}"/>
              </a:ext>
            </a:extLst>
          </p:cNvPr>
          <p:cNvSpPr/>
          <p:nvPr/>
        </p:nvSpPr>
        <p:spPr>
          <a:xfrm>
            <a:off x="363253" y="501042"/>
            <a:ext cx="11198269" cy="1709892"/>
          </a:xfrm>
          <a:prstGeom prst="rect">
            <a:avLst/>
          </a:prstGeom>
        </p:spPr>
        <p:txBody>
          <a:bodyPr wrap="square">
            <a:spAutoFit/>
          </a:bodyPr>
          <a:lstStyle/>
          <a:p>
            <a:pPr marL="450215" indent="-179705" algn="just">
              <a:lnSpc>
                <a:spcPct val="150000"/>
              </a:lnSpc>
              <a:spcAft>
                <a:spcPts val="0"/>
              </a:spcAft>
            </a:pPr>
            <a:r>
              <a:rPr lang="id-ID" b="1" dirty="0">
                <a:latin typeface="Times New Roman" panose="02020603050405020304" pitchFamily="18" charset="0"/>
                <a:ea typeface="Times New Roman" panose="02020603050405020304" pitchFamily="18" charset="0"/>
                <a:cs typeface="Times New Roman" panose="02020603050405020304" pitchFamily="18" charset="0"/>
              </a:rPr>
              <a:t>3. Hukum Lenz</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Hukum Lenz menjelaskan tentang tanda negatif pada hukum Faraday, dimana berhubungan dengan arah dari ggl induksinya. Bunyi hukum lenz adalah sebagai berikut “GGL Induksi dan arus induksi memiliki arah sedemikian rupa, sehingga melawan muatan yang menghasilakan ggl dan arus induksi tersebut.”</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1AEB4DB7-1908-416D-AAA0-66AA37DD124A}"/>
                  </a:ext>
                </a:extLst>
              </p:cNvPr>
              <p:cNvSpPr/>
              <p:nvPr/>
            </p:nvSpPr>
            <p:spPr>
              <a:xfrm>
                <a:off x="363254" y="2563801"/>
                <a:ext cx="11198268" cy="3363165"/>
              </a:xfrm>
              <a:prstGeom prst="rect">
                <a:avLst/>
              </a:prstGeom>
            </p:spPr>
            <p:txBody>
              <a:bodyPr wrap="square">
                <a:spAutoFit/>
              </a:bodyPr>
              <a:lstStyle/>
              <a:p>
                <a:pPr marL="450215" indent="-179705" algn="just">
                  <a:lnSpc>
                    <a:spcPct val="150000"/>
                  </a:lnSpc>
                  <a:spcAft>
                    <a:spcPts val="0"/>
                  </a:spcAft>
                </a:pPr>
                <a:r>
                  <a:rPr lang="id-ID" b="1" dirty="0">
                    <a:latin typeface="Times New Roman" panose="02020603050405020304" pitchFamily="18" charset="0"/>
                    <a:ea typeface="Times New Roman" panose="02020603050405020304" pitchFamily="18" charset="0"/>
                    <a:cs typeface="Times New Roman" panose="02020603050405020304" pitchFamily="18" charset="0"/>
                  </a:rPr>
                  <a:t>4. GGL Induksi Diri</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Suatu kumparan yang mempunyai arus sebesar I, sehingga besarnya fluks magnetik yang melalui kumparan dapat dihitung dengan :</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b="1" i="1">
                          <a:latin typeface="Cambria Math" panose="02040503050406030204" pitchFamily="18" charset="0"/>
                          <a:ea typeface="Times New Roman" panose="02020603050405020304" pitchFamily="18" charset="0"/>
                          <a:cs typeface="Times New Roman" panose="02020603050405020304" pitchFamily="18" charset="0"/>
                        </a:rPr>
                        <m:t>Փ=</m:t>
                      </m:r>
                      <m:r>
                        <a:rPr lang="id-ID" b="1" i="1">
                          <a:latin typeface="Cambria Math" panose="02040503050406030204" pitchFamily="18" charset="0"/>
                          <a:ea typeface="Times New Roman" panose="02020603050405020304" pitchFamily="18" charset="0"/>
                          <a:cs typeface="Times New Roman" panose="02020603050405020304" pitchFamily="18" charset="0"/>
                        </a:rPr>
                        <m:t>𝑳</m:t>
                      </m:r>
                      <m:r>
                        <a:rPr lang="id-ID" b="1" i="1">
                          <a:latin typeface="Cambria Math" panose="02040503050406030204" pitchFamily="18" charset="0"/>
                          <a:ea typeface="Times New Roman" panose="02020603050405020304" pitchFamily="18" charset="0"/>
                          <a:cs typeface="Times New Roman" panose="02020603050405020304" pitchFamily="18" charset="0"/>
                        </a:rPr>
                        <m:t> </m:t>
                      </m:r>
                      <m:r>
                        <a:rPr lang="id-ID" b="1" i="1">
                          <a:latin typeface="Cambria Math" panose="02040503050406030204" pitchFamily="18" charset="0"/>
                          <a:ea typeface="Times New Roman" panose="02020603050405020304" pitchFamily="18" charset="0"/>
                          <a:cs typeface="Times New Roman" panose="02020603050405020304" pitchFamily="18" charset="0"/>
                        </a:rPr>
                        <m:t>𝑰</m:t>
                      </m:r>
                    </m:oMath>
                  </m:oMathPara>
                </a14:m>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Dengan L adalah induktansi diri pada kumparan tersebut. Satuan induktansi diri adalah henry (H). Solenoida dengan panjang </a:t>
                </a:r>
                <a:r>
                  <a:rPr lang="id-ID" dirty="0">
                    <a:latin typeface="Gigi" panose="04040504061007020D02" pitchFamily="82" charset="0"/>
                    <a:ea typeface="Times New Roman" panose="02020603050405020304" pitchFamily="18" charset="0"/>
                    <a:cs typeface="Times New Roman" panose="02020603050405020304" pitchFamily="18" charset="0"/>
                  </a:rPr>
                  <a:t>l</a:t>
                </a:r>
                <a:r>
                  <a:rPr lang="id-ID" dirty="0">
                    <a:latin typeface="Times New Roman" panose="02020603050405020304" pitchFamily="18" charset="0"/>
                    <a:ea typeface="Times New Roman" panose="02020603050405020304" pitchFamily="18" charset="0"/>
                    <a:cs typeface="Times New Roman" panose="02020603050405020304" pitchFamily="18" charset="0"/>
                  </a:rPr>
                  <a:t> dan arus I, maka besar medan magnetik dapat dicari dengan menggunakan persamaan :</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b="1" i="1">
                          <a:latin typeface="Cambria Math" panose="02040503050406030204" pitchFamily="18" charset="0"/>
                          <a:ea typeface="Times New Roman" panose="02020603050405020304" pitchFamily="18" charset="0"/>
                          <a:cs typeface="Times New Roman" panose="02020603050405020304" pitchFamily="18" charset="0"/>
                        </a:rPr>
                        <m:t>𝑩</m:t>
                      </m:r>
                      <m:r>
                        <a:rPr lang="id-ID" b="1" i="1">
                          <a:latin typeface="Cambria Math" panose="02040503050406030204" pitchFamily="18" charset="0"/>
                          <a:ea typeface="Times New Roman" panose="02020603050405020304" pitchFamily="18" charset="0"/>
                          <a:cs typeface="Times New Roman" panose="02020603050405020304" pitchFamily="18" charset="0"/>
                        </a:rPr>
                        <m:t>=</m:t>
                      </m:r>
                      <m:f>
                        <m:fPr>
                          <m:ctrlPr>
                            <a:rPr lang="en-ID" b="1" i="1">
                              <a:latin typeface="Cambria Math" panose="02040503050406030204" pitchFamily="18" charset="0"/>
                              <a:ea typeface="Times New Roman" panose="02020603050405020304" pitchFamily="18" charset="0"/>
                              <a:cs typeface="Times New Roman" panose="02020603050405020304" pitchFamily="18" charset="0"/>
                            </a:rPr>
                          </m:ctrlPr>
                        </m:fPr>
                        <m:num>
                          <m:sSub>
                            <m:sSubPr>
                              <m:ctrlPr>
                                <a:rPr lang="en-ID" b="1" i="1">
                                  <a:latin typeface="Cambria Math" panose="02040503050406030204" pitchFamily="18" charset="0"/>
                                  <a:ea typeface="Times New Roman" panose="02020603050405020304" pitchFamily="18" charset="0"/>
                                  <a:cs typeface="Times New Roman" panose="02020603050405020304" pitchFamily="18" charset="0"/>
                                </a:rPr>
                              </m:ctrlPr>
                            </m:sSubPr>
                            <m:e>
                              <m:r>
                                <a:rPr lang="id-ID" b="1" i="1">
                                  <a:latin typeface="Cambria Math" panose="02040503050406030204" pitchFamily="18" charset="0"/>
                                  <a:ea typeface="Times New Roman" panose="02020603050405020304" pitchFamily="18" charset="0"/>
                                  <a:cs typeface="Times New Roman" panose="02020603050405020304" pitchFamily="18" charset="0"/>
                                </a:rPr>
                                <m:t>𝝁</m:t>
                              </m:r>
                            </m:e>
                            <m:sub>
                              <m:r>
                                <a:rPr lang="id-ID" b="1" i="1">
                                  <a:latin typeface="Cambria Math" panose="02040503050406030204" pitchFamily="18" charset="0"/>
                                  <a:ea typeface="Times New Roman" panose="02020603050405020304" pitchFamily="18" charset="0"/>
                                  <a:cs typeface="Times New Roman" panose="02020603050405020304" pitchFamily="18" charset="0"/>
                                </a:rPr>
                                <m:t>𝟎</m:t>
                              </m:r>
                            </m:sub>
                          </m:sSub>
                          <m:r>
                            <a:rPr lang="id-ID" b="1" i="1">
                              <a:latin typeface="Cambria Math" panose="02040503050406030204" pitchFamily="18" charset="0"/>
                              <a:ea typeface="Times New Roman" panose="02020603050405020304" pitchFamily="18" charset="0"/>
                              <a:cs typeface="Times New Roman" panose="02020603050405020304" pitchFamily="18" charset="0"/>
                            </a:rPr>
                            <m:t> </m:t>
                          </m:r>
                          <m:r>
                            <a:rPr lang="id-ID" b="1" i="1">
                              <a:latin typeface="Cambria Math" panose="02040503050406030204" pitchFamily="18" charset="0"/>
                              <a:ea typeface="Times New Roman" panose="02020603050405020304" pitchFamily="18" charset="0"/>
                              <a:cs typeface="Times New Roman" panose="02020603050405020304" pitchFamily="18" charset="0"/>
                            </a:rPr>
                            <m:t>𝑵</m:t>
                          </m:r>
                          <m:r>
                            <a:rPr lang="id-ID" b="1" i="1">
                              <a:latin typeface="Cambria Math" panose="02040503050406030204" pitchFamily="18" charset="0"/>
                              <a:ea typeface="Times New Roman" panose="02020603050405020304" pitchFamily="18" charset="0"/>
                              <a:cs typeface="Times New Roman" panose="02020603050405020304" pitchFamily="18" charset="0"/>
                            </a:rPr>
                            <m:t> </m:t>
                          </m:r>
                          <m:r>
                            <a:rPr lang="id-ID" b="1" i="1">
                              <a:latin typeface="Cambria Math" panose="02040503050406030204" pitchFamily="18" charset="0"/>
                              <a:ea typeface="Times New Roman" panose="02020603050405020304" pitchFamily="18" charset="0"/>
                              <a:cs typeface="Times New Roman" panose="02020603050405020304" pitchFamily="18" charset="0"/>
                            </a:rPr>
                            <m:t>𝑰</m:t>
                          </m:r>
                        </m:num>
                        <m:den>
                          <m:r>
                            <a:rPr lang="id-ID" b="1" i="1">
                              <a:latin typeface="Cambria Math" panose="02040503050406030204" pitchFamily="18" charset="0"/>
                              <a:ea typeface="Times New Roman" panose="02020603050405020304" pitchFamily="18" charset="0"/>
                              <a:cs typeface="Times New Roman" panose="02020603050405020304" pitchFamily="18" charset="0"/>
                            </a:rPr>
                            <m:t>𝒍</m:t>
                          </m:r>
                        </m:den>
                      </m:f>
                    </m:oMath>
                  </m:oMathPara>
                </a14:m>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3" name="Rectangle 2">
                <a:extLst>
                  <a:ext uri="{FF2B5EF4-FFF2-40B4-BE49-F238E27FC236}">
                    <a16:creationId xmlns:a16="http://schemas.microsoft.com/office/drawing/2014/main" id="{1AEB4DB7-1908-416D-AAA0-66AA37DD124A}"/>
                  </a:ext>
                </a:extLst>
              </p:cNvPr>
              <p:cNvSpPr>
                <a:spLocks noRot="1" noChangeAspect="1" noMove="1" noResize="1" noEditPoints="1" noAdjustHandles="1" noChangeArrowheads="1" noChangeShapeType="1" noTextEdit="1"/>
              </p:cNvSpPr>
              <p:nvPr/>
            </p:nvSpPr>
            <p:spPr>
              <a:xfrm>
                <a:off x="363254" y="2563801"/>
                <a:ext cx="11198268" cy="3363165"/>
              </a:xfrm>
              <a:prstGeom prst="rect">
                <a:avLst/>
              </a:prstGeom>
              <a:blipFill>
                <a:blip r:embed="rId2"/>
                <a:stretch>
                  <a:fillRect r="-435"/>
                </a:stretch>
              </a:blipFill>
            </p:spPr>
            <p:txBody>
              <a:bodyPr/>
              <a:lstStyle/>
              <a:p>
                <a:r>
                  <a:rPr lang="en-ID">
                    <a:noFill/>
                  </a:rPr>
                  <a:t> </a:t>
                </a:r>
              </a:p>
            </p:txBody>
          </p:sp>
        </mc:Fallback>
      </mc:AlternateContent>
    </p:spTree>
    <p:extLst>
      <p:ext uri="{BB962C8B-B14F-4D97-AF65-F5344CB8AC3E}">
        <p14:creationId xmlns:p14="http://schemas.microsoft.com/office/powerpoint/2010/main" val="27608393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ext&#10;&#10;Description automatically generated">
            <a:extLst>
              <a:ext uri="{FF2B5EF4-FFF2-40B4-BE49-F238E27FC236}">
                <a16:creationId xmlns:a16="http://schemas.microsoft.com/office/drawing/2014/main" id="{4074EFFD-CF6A-4BE3-BAA4-20C1FBBB3B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764" y="-30941"/>
            <a:ext cx="9995769" cy="6908339"/>
          </a:xfrm>
          <a:prstGeom prst="rect">
            <a:avLst/>
          </a:prstGeom>
        </p:spPr>
      </p:pic>
    </p:spTree>
    <p:extLst>
      <p:ext uri="{BB962C8B-B14F-4D97-AF65-F5344CB8AC3E}">
        <p14:creationId xmlns:p14="http://schemas.microsoft.com/office/powerpoint/2010/main" val="21937566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 letter&#10;&#10;Description automatically generated">
            <a:extLst>
              <a:ext uri="{FF2B5EF4-FFF2-40B4-BE49-F238E27FC236}">
                <a16:creationId xmlns:a16="http://schemas.microsoft.com/office/drawing/2014/main" id="{89163347-4614-4E2E-A089-A24821D6C3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78696" y="12527"/>
            <a:ext cx="8653072" cy="6843394"/>
          </a:xfrm>
          <a:prstGeom prst="rect">
            <a:avLst/>
          </a:prstGeom>
        </p:spPr>
      </p:pic>
    </p:spTree>
    <p:extLst>
      <p:ext uri="{BB962C8B-B14F-4D97-AF65-F5344CB8AC3E}">
        <p14:creationId xmlns:p14="http://schemas.microsoft.com/office/powerpoint/2010/main" val="42834094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D3BA2E71-8E5C-44AF-80E2-34A649FA5BC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AC0368F0-DEE4-42C8-A456-3D935D44EC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835639"/>
            <a:ext cx="5210175" cy="5022362"/>
          </a:xfrm>
          <a:custGeom>
            <a:avLst/>
            <a:gdLst>
              <a:gd name="connsiteX0" fmla="*/ 0 w 4212773"/>
              <a:gd name="connsiteY0" fmla="*/ 0 h 6498740"/>
              <a:gd name="connsiteX1" fmla="*/ 159023 w 4212773"/>
              <a:gd name="connsiteY1" fmla="*/ 12872 h 6498740"/>
              <a:gd name="connsiteX2" fmla="*/ 1697597 w 4212773"/>
              <a:gd name="connsiteY2" fmla="*/ 306418 h 6498740"/>
              <a:gd name="connsiteX3" fmla="*/ 4047822 w 4212773"/>
              <a:gd name="connsiteY3" fmla="*/ 3511272 h 6498740"/>
              <a:gd name="connsiteX4" fmla="*/ 3551503 w 4212773"/>
              <a:gd name="connsiteY4" fmla="*/ 6184235 h 6498740"/>
              <a:gd name="connsiteX5" fmla="*/ 3163159 w 4212773"/>
              <a:gd name="connsiteY5" fmla="*/ 6459073 h 6498740"/>
              <a:gd name="connsiteX6" fmla="*/ 3092077 w 4212773"/>
              <a:gd name="connsiteY6" fmla="*/ 6498740 h 6498740"/>
              <a:gd name="connsiteX7" fmla="*/ 0 w 4212773"/>
              <a:gd name="connsiteY7" fmla="*/ 6498740 h 6498740"/>
              <a:gd name="connsiteX8" fmla="*/ 0 w 4212773"/>
              <a:gd name="connsiteY8" fmla="*/ 0 h 64987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12773" h="6498740">
                <a:moveTo>
                  <a:pt x="0" y="0"/>
                </a:moveTo>
                <a:lnTo>
                  <a:pt x="159023" y="12872"/>
                </a:lnTo>
                <a:cubicBezTo>
                  <a:pt x="659101" y="63644"/>
                  <a:pt x="1176498" y="175345"/>
                  <a:pt x="1697597" y="306418"/>
                </a:cubicBezTo>
                <a:cubicBezTo>
                  <a:pt x="3312474" y="712392"/>
                  <a:pt x="3742395" y="1999786"/>
                  <a:pt x="4047822" y="3511272"/>
                </a:cubicBezTo>
                <a:cubicBezTo>
                  <a:pt x="4252232" y="4523358"/>
                  <a:pt x="4422733" y="5443193"/>
                  <a:pt x="3551503" y="6184235"/>
                </a:cubicBezTo>
                <a:cubicBezTo>
                  <a:pt x="3429343" y="6288166"/>
                  <a:pt x="3299185" y="6378784"/>
                  <a:pt x="3163159" y="6459073"/>
                </a:cubicBezTo>
                <a:lnTo>
                  <a:pt x="3092077" y="6498740"/>
                </a:lnTo>
                <a:lnTo>
                  <a:pt x="0" y="6498740"/>
                </a:lnTo>
                <a:lnTo>
                  <a:pt x="0"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prstClr val="white"/>
              </a:solidFill>
              <a:latin typeface="Avenir Next LT Pro" panose="020B0504020202020204" pitchFamily="34" charset="0"/>
            </a:endParaRPr>
          </a:p>
        </p:txBody>
      </p:sp>
      <p:pic>
        <p:nvPicPr>
          <p:cNvPr id="5" name="Picture 4" descr="Text, letter&#10;&#10;Description automatically generated">
            <a:extLst>
              <a:ext uri="{FF2B5EF4-FFF2-40B4-BE49-F238E27FC236}">
                <a16:creationId xmlns:a16="http://schemas.microsoft.com/office/drawing/2014/main" id="{F47ED988-4DC4-4E36-9CFC-2BD28A09AE06}"/>
              </a:ext>
            </a:extLst>
          </p:cNvPr>
          <p:cNvPicPr>
            <a:picLocks noChangeAspect="1"/>
          </p:cNvPicPr>
          <p:nvPr/>
        </p:nvPicPr>
        <p:blipFill rotWithShape="1">
          <a:blip r:embed="rId2">
            <a:extLst>
              <a:ext uri="{28A0092B-C50C-407E-A947-70E740481C1C}">
                <a14:useLocalDpi xmlns:a14="http://schemas.microsoft.com/office/drawing/2010/main" val="0"/>
              </a:ext>
            </a:extLst>
          </a:blip>
          <a:srcRect b="2439"/>
          <a:stretch/>
        </p:blipFill>
        <p:spPr>
          <a:xfrm>
            <a:off x="762001" y="762000"/>
            <a:ext cx="10667999" cy="5333999"/>
          </a:xfrm>
          <a:prstGeom prst="rect">
            <a:avLst/>
          </a:prstGeom>
        </p:spPr>
      </p:pic>
      <p:sp>
        <p:nvSpPr>
          <p:cNvPr id="14" name="Freeform: Shape 13">
            <a:extLst>
              <a:ext uri="{FF2B5EF4-FFF2-40B4-BE49-F238E27FC236}">
                <a16:creationId xmlns:a16="http://schemas.microsoft.com/office/drawing/2014/main" id="{740291AF-A97E-4C43-A763-5023B143C34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491236" y="-614912"/>
            <a:ext cx="1085853"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prstClr val="white"/>
              </a:solidFill>
              <a:latin typeface="Avenir Next LT Pro" panose="020B0504020202020204" pitchFamily="34" charset="0"/>
            </a:endParaRPr>
          </a:p>
        </p:txBody>
      </p:sp>
      <p:sp>
        <p:nvSpPr>
          <p:cNvPr id="16" name="Freeform: Shape 15">
            <a:extLst>
              <a:ext uri="{FF2B5EF4-FFF2-40B4-BE49-F238E27FC236}">
                <a16:creationId xmlns:a16="http://schemas.microsoft.com/office/drawing/2014/main" id="{EB48800F-1911-4388-AEF0-087CD49D14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2419349"/>
            <a:ext cx="1028700" cy="4438651"/>
          </a:xfrm>
          <a:custGeom>
            <a:avLst/>
            <a:gdLst>
              <a:gd name="connsiteX0" fmla="*/ 0 w 4033589"/>
              <a:gd name="connsiteY0" fmla="*/ 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8" fmla="*/ 0 w 4033589"/>
              <a:gd name="connsiteY8" fmla="*/ 0 h 6858000"/>
              <a:gd name="connsiteX0" fmla="*/ 0 w 4033589"/>
              <a:gd name="connsiteY0" fmla="*/ 6858000 h 6858000"/>
              <a:gd name="connsiteX1" fmla="*/ 1878934 w 4033589"/>
              <a:gd name="connsiteY1" fmla="*/ 0 h 6858000"/>
              <a:gd name="connsiteX2" fmla="*/ 1882313 w 4033589"/>
              <a:gd name="connsiteY2" fmla="*/ 2021 h 6858000"/>
              <a:gd name="connsiteX3" fmla="*/ 3475371 w 4033589"/>
              <a:gd name="connsiteY3" fmla="*/ 1517967 h 6858000"/>
              <a:gd name="connsiteX4" fmla="*/ 3975977 w 4033589"/>
              <a:gd name="connsiteY4" fmla="*/ 4379386 h 6858000"/>
              <a:gd name="connsiteX5" fmla="*/ 3312864 w 4033589"/>
              <a:gd name="connsiteY5" fmla="*/ 6852362 h 6858000"/>
              <a:gd name="connsiteX6" fmla="*/ 3310593 w 4033589"/>
              <a:gd name="connsiteY6" fmla="*/ 6858000 h 6858000"/>
              <a:gd name="connsiteX7" fmla="*/ 0 w 4033589"/>
              <a:gd name="connsiteY7" fmla="*/ 6858000 h 685800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1787494 w 3942149"/>
              <a:gd name="connsiteY0" fmla="*/ 0 h 6949440"/>
              <a:gd name="connsiteX1" fmla="*/ 1790873 w 3942149"/>
              <a:gd name="connsiteY1" fmla="*/ 2021 h 6949440"/>
              <a:gd name="connsiteX2" fmla="*/ 3383931 w 3942149"/>
              <a:gd name="connsiteY2" fmla="*/ 1517967 h 6949440"/>
              <a:gd name="connsiteX3" fmla="*/ 3884537 w 3942149"/>
              <a:gd name="connsiteY3" fmla="*/ 4379386 h 6949440"/>
              <a:gd name="connsiteX4" fmla="*/ 3221424 w 3942149"/>
              <a:gd name="connsiteY4" fmla="*/ 6852362 h 6949440"/>
              <a:gd name="connsiteX5" fmla="*/ 3219153 w 3942149"/>
              <a:gd name="connsiteY5" fmla="*/ 6858000 h 6949440"/>
              <a:gd name="connsiteX6" fmla="*/ 0 w 3942149"/>
              <a:gd name="connsiteY6" fmla="*/ 6949440 h 6949440"/>
              <a:gd name="connsiteX0" fmla="*/ 0 w 2154655"/>
              <a:gd name="connsiteY0" fmla="*/ 0 h 6858000"/>
              <a:gd name="connsiteX1" fmla="*/ 3379 w 2154655"/>
              <a:gd name="connsiteY1" fmla="*/ 2021 h 6858000"/>
              <a:gd name="connsiteX2" fmla="*/ 1596437 w 2154655"/>
              <a:gd name="connsiteY2" fmla="*/ 1517967 h 6858000"/>
              <a:gd name="connsiteX3" fmla="*/ 2097043 w 2154655"/>
              <a:gd name="connsiteY3" fmla="*/ 4379386 h 6858000"/>
              <a:gd name="connsiteX4" fmla="*/ 1433930 w 2154655"/>
              <a:gd name="connsiteY4" fmla="*/ 6852362 h 6858000"/>
              <a:gd name="connsiteX5" fmla="*/ 1431659 w 215465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154655" h="6858000">
                <a:moveTo>
                  <a:pt x="0" y="0"/>
                </a:moveTo>
                <a:lnTo>
                  <a:pt x="3379" y="2021"/>
                </a:lnTo>
                <a:cubicBezTo>
                  <a:pt x="667061" y="423753"/>
                  <a:pt x="1239365" y="963389"/>
                  <a:pt x="1596437" y="1517967"/>
                </a:cubicBezTo>
                <a:cubicBezTo>
                  <a:pt x="2133142" y="2350886"/>
                  <a:pt x="2239839" y="3395752"/>
                  <a:pt x="2097043" y="4379386"/>
                </a:cubicBezTo>
                <a:cubicBezTo>
                  <a:pt x="2032295" y="4824358"/>
                  <a:pt x="1812506" y="5869368"/>
                  <a:pt x="1433930" y="6852362"/>
                </a:cubicBezTo>
                <a:lnTo>
                  <a:pt x="1431659" y="6858000"/>
                </a:lnTo>
              </a:path>
            </a:pathLst>
          </a:custGeom>
          <a:noFill/>
          <a:ln w="19050">
            <a:solidFill>
              <a:srgbClr val="F1CB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Avenir Next LT Pro Light"/>
              <a:ea typeface="+mn-ea"/>
              <a:cs typeface="+mn-cs"/>
            </a:endParaRPr>
          </a:p>
        </p:txBody>
      </p:sp>
    </p:spTree>
    <p:extLst>
      <p:ext uri="{BB962C8B-B14F-4D97-AF65-F5344CB8AC3E}">
        <p14:creationId xmlns:p14="http://schemas.microsoft.com/office/powerpoint/2010/main" val="2849668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 name="Rectangle 9">
            <a:extLst>
              <a:ext uri="{FF2B5EF4-FFF2-40B4-BE49-F238E27FC236}">
                <a16:creationId xmlns:a16="http://schemas.microsoft.com/office/drawing/2014/main" id="{75811E00-1179-463A-B5F5-2B4991725E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Text, letter&#10;&#10;Description automatically generated">
            <a:extLst>
              <a:ext uri="{FF2B5EF4-FFF2-40B4-BE49-F238E27FC236}">
                <a16:creationId xmlns:a16="http://schemas.microsoft.com/office/drawing/2014/main" id="{1E58C40A-D3EF-4F1E-B735-9021F58C81F6}"/>
              </a:ext>
            </a:extLst>
          </p:cNvPr>
          <p:cNvPicPr>
            <a:picLocks noChangeAspect="1"/>
          </p:cNvPicPr>
          <p:nvPr/>
        </p:nvPicPr>
        <p:blipFill rotWithShape="1">
          <a:blip r:embed="rId2">
            <a:extLst>
              <a:ext uri="{28A0092B-C50C-407E-A947-70E740481C1C}">
                <a14:useLocalDpi xmlns:a14="http://schemas.microsoft.com/office/drawing/2010/main" val="0"/>
              </a:ext>
            </a:extLst>
          </a:blip>
          <a:srcRect l="663" r="225" b="-1"/>
          <a:stretch/>
        </p:blipFill>
        <p:spPr>
          <a:xfrm>
            <a:off x="665357" y="0"/>
            <a:ext cx="10144605" cy="5706341"/>
          </a:xfrm>
          <a:prstGeom prst="rect">
            <a:avLst/>
          </a:prstGeom>
        </p:spPr>
      </p:pic>
      <p:sp>
        <p:nvSpPr>
          <p:cNvPr id="20" name="Freeform: Shape 11">
            <a:extLst>
              <a:ext uri="{FF2B5EF4-FFF2-40B4-BE49-F238E27FC236}">
                <a16:creationId xmlns:a16="http://schemas.microsoft.com/office/drawing/2014/main" id="{80537892-72B1-4711-BF29-9D855D279D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76836" y="-776836"/>
            <a:ext cx="762001" cy="2315675"/>
          </a:xfrm>
          <a:custGeom>
            <a:avLst/>
            <a:gdLst>
              <a:gd name="connsiteX0" fmla="*/ 0 w 1085312"/>
              <a:gd name="connsiteY0" fmla="*/ 2315675 h 2315675"/>
              <a:gd name="connsiteX1" fmla="*/ 0 w 1085312"/>
              <a:gd name="connsiteY1" fmla="*/ 0 h 2315675"/>
              <a:gd name="connsiteX2" fmla="*/ 53089 w 1085312"/>
              <a:gd name="connsiteY2" fmla="*/ 4542 h 2315675"/>
              <a:gd name="connsiteX3" fmla="*/ 790077 w 1085312"/>
              <a:gd name="connsiteY3" fmla="*/ 872756 h 2315675"/>
              <a:gd name="connsiteX4" fmla="*/ 1085252 w 1085312"/>
              <a:gd name="connsiteY4" fmla="*/ 1943649 h 2315675"/>
              <a:gd name="connsiteX5" fmla="*/ 1064832 w 1085312"/>
              <a:gd name="connsiteY5" fmla="*/ 2198094 h 2315675"/>
              <a:gd name="connsiteX6" fmla="*/ 1043734 w 1085312"/>
              <a:gd name="connsiteY6" fmla="*/ 2315675 h 2315675"/>
              <a:gd name="connsiteX7" fmla="*/ 0 w 1085312"/>
              <a:gd name="connsiteY7" fmla="*/ 2315675 h 23156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85312" h="2315675">
                <a:moveTo>
                  <a:pt x="0" y="2315675"/>
                </a:moveTo>
                <a:lnTo>
                  <a:pt x="0" y="0"/>
                </a:lnTo>
                <a:lnTo>
                  <a:pt x="53089" y="4542"/>
                </a:lnTo>
                <a:cubicBezTo>
                  <a:pt x="405263" y="73503"/>
                  <a:pt x="612623" y="486635"/>
                  <a:pt x="790077" y="872756"/>
                </a:cubicBezTo>
                <a:cubicBezTo>
                  <a:pt x="937425" y="1193596"/>
                  <a:pt x="1088787" y="1533232"/>
                  <a:pt x="1085252" y="1943649"/>
                </a:cubicBezTo>
                <a:cubicBezTo>
                  <a:pt x="1084528" y="2029058"/>
                  <a:pt x="1077341" y="2113833"/>
                  <a:pt x="1064832" y="2198094"/>
                </a:cubicBezTo>
                <a:lnTo>
                  <a:pt x="1043734" y="2315675"/>
                </a:lnTo>
                <a:lnTo>
                  <a:pt x="0" y="23156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a:solidFill>
                <a:schemeClr val="bg1"/>
              </a:solidFill>
              <a:latin typeface="Avenir Next LT Pro" panose="020B0504020202020204" pitchFamily="34" charset="0"/>
            </a:endParaRPr>
          </a:p>
        </p:txBody>
      </p:sp>
      <p:sp>
        <p:nvSpPr>
          <p:cNvPr id="21" name="Freeform: Shape 13">
            <a:extLst>
              <a:ext uri="{FF2B5EF4-FFF2-40B4-BE49-F238E27FC236}">
                <a16:creationId xmlns:a16="http://schemas.microsoft.com/office/drawing/2014/main" id="{5A60B39E-73E4-40A5-A14B-886ACCE13A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0402049" y="-285591"/>
            <a:ext cx="1028642" cy="1599825"/>
          </a:xfrm>
          <a:custGeom>
            <a:avLst/>
            <a:gdLst>
              <a:gd name="connsiteX0" fmla="*/ 0 w 1028642"/>
              <a:gd name="connsiteY0" fmla="*/ 1070372 h 1070372"/>
              <a:gd name="connsiteX1" fmla="*/ 0 w 1028642"/>
              <a:gd name="connsiteY1" fmla="*/ 28809 h 1070372"/>
              <a:gd name="connsiteX2" fmla="*/ 59341 w 1028642"/>
              <a:gd name="connsiteY2" fmla="*/ 13949 h 1070372"/>
              <a:gd name="connsiteX3" fmla="*/ 198192 w 1028642"/>
              <a:gd name="connsiteY3" fmla="*/ 25 h 1070372"/>
              <a:gd name="connsiteX4" fmla="*/ 634260 w 1028642"/>
              <a:gd name="connsiteY4" fmla="*/ 109941 h 1070372"/>
              <a:gd name="connsiteX5" fmla="*/ 1022700 w 1028642"/>
              <a:gd name="connsiteY5" fmla="*/ 533149 h 1070372"/>
              <a:gd name="connsiteX6" fmla="*/ 759054 w 1028642"/>
              <a:gd name="connsiteY6" fmla="*/ 763009 h 1070372"/>
              <a:gd name="connsiteX7" fmla="*/ 422111 w 1028642"/>
              <a:gd name="connsiteY7" fmla="*/ 913469 h 1070372"/>
              <a:gd name="connsiteX8" fmla="*/ 48112 w 1028642"/>
              <a:gd name="connsiteY8" fmla="*/ 1060279 h 1070372"/>
              <a:gd name="connsiteX9" fmla="*/ 0 w 1028642"/>
              <a:gd name="connsiteY9" fmla="*/ 1070372 h 1070372"/>
              <a:gd name="connsiteX0" fmla="*/ 12700 w 1041342"/>
              <a:gd name="connsiteY0" fmla="*/ 1070372 h 1070372"/>
              <a:gd name="connsiteX1" fmla="*/ 0 w 1041342"/>
              <a:gd name="connsiteY1" fmla="*/ 800632 h 1070372"/>
              <a:gd name="connsiteX2" fmla="*/ 12700 w 1041342"/>
              <a:gd name="connsiteY2" fmla="*/ 28809 h 1070372"/>
              <a:gd name="connsiteX3" fmla="*/ 72041 w 1041342"/>
              <a:gd name="connsiteY3" fmla="*/ 13949 h 1070372"/>
              <a:gd name="connsiteX4" fmla="*/ 210892 w 1041342"/>
              <a:gd name="connsiteY4" fmla="*/ 25 h 1070372"/>
              <a:gd name="connsiteX5" fmla="*/ 646960 w 1041342"/>
              <a:gd name="connsiteY5" fmla="*/ 109941 h 1070372"/>
              <a:gd name="connsiteX6" fmla="*/ 1035400 w 1041342"/>
              <a:gd name="connsiteY6" fmla="*/ 533149 h 1070372"/>
              <a:gd name="connsiteX7" fmla="*/ 771754 w 1041342"/>
              <a:gd name="connsiteY7" fmla="*/ 763009 h 1070372"/>
              <a:gd name="connsiteX8" fmla="*/ 434811 w 1041342"/>
              <a:gd name="connsiteY8" fmla="*/ 913469 h 1070372"/>
              <a:gd name="connsiteX9" fmla="*/ 60812 w 1041342"/>
              <a:gd name="connsiteY9" fmla="*/ 1060279 h 1070372"/>
              <a:gd name="connsiteX10" fmla="*/ 12700 w 1041342"/>
              <a:gd name="connsiteY10" fmla="*/ 1070372 h 1070372"/>
              <a:gd name="connsiteX0" fmla="*/ 157 w 1028799"/>
              <a:gd name="connsiteY0" fmla="*/ 28809 h 1070372"/>
              <a:gd name="connsiteX1" fmla="*/ 59498 w 1028799"/>
              <a:gd name="connsiteY1" fmla="*/ 13949 h 1070372"/>
              <a:gd name="connsiteX2" fmla="*/ 198349 w 1028799"/>
              <a:gd name="connsiteY2" fmla="*/ 25 h 1070372"/>
              <a:gd name="connsiteX3" fmla="*/ 634417 w 1028799"/>
              <a:gd name="connsiteY3" fmla="*/ 109941 h 1070372"/>
              <a:gd name="connsiteX4" fmla="*/ 1022857 w 1028799"/>
              <a:gd name="connsiteY4" fmla="*/ 533149 h 1070372"/>
              <a:gd name="connsiteX5" fmla="*/ 759211 w 1028799"/>
              <a:gd name="connsiteY5" fmla="*/ 763009 h 1070372"/>
              <a:gd name="connsiteX6" fmla="*/ 422268 w 1028799"/>
              <a:gd name="connsiteY6" fmla="*/ 913469 h 1070372"/>
              <a:gd name="connsiteX7" fmla="*/ 48269 w 1028799"/>
              <a:gd name="connsiteY7" fmla="*/ 1060279 h 1070372"/>
              <a:gd name="connsiteX8" fmla="*/ 157 w 1028799"/>
              <a:gd name="connsiteY8" fmla="*/ 1070372 h 1070372"/>
              <a:gd name="connsiteX9" fmla="*/ 78897 w 1028799"/>
              <a:gd name="connsiteY9" fmla="*/ 892072 h 1070372"/>
              <a:gd name="connsiteX0" fmla="*/ 0 w 1028642"/>
              <a:gd name="connsiteY0" fmla="*/ 28809 h 1070372"/>
              <a:gd name="connsiteX1" fmla="*/ 59341 w 1028642"/>
              <a:gd name="connsiteY1" fmla="*/ 13949 h 1070372"/>
              <a:gd name="connsiteX2" fmla="*/ 198192 w 1028642"/>
              <a:gd name="connsiteY2" fmla="*/ 25 h 1070372"/>
              <a:gd name="connsiteX3" fmla="*/ 634260 w 1028642"/>
              <a:gd name="connsiteY3" fmla="*/ 109941 h 1070372"/>
              <a:gd name="connsiteX4" fmla="*/ 1022700 w 1028642"/>
              <a:gd name="connsiteY4" fmla="*/ 533149 h 1070372"/>
              <a:gd name="connsiteX5" fmla="*/ 759054 w 1028642"/>
              <a:gd name="connsiteY5" fmla="*/ 763009 h 1070372"/>
              <a:gd name="connsiteX6" fmla="*/ 422111 w 1028642"/>
              <a:gd name="connsiteY6" fmla="*/ 913469 h 1070372"/>
              <a:gd name="connsiteX7" fmla="*/ 48112 w 1028642"/>
              <a:gd name="connsiteY7" fmla="*/ 1060279 h 1070372"/>
              <a:gd name="connsiteX8" fmla="*/ 0 w 1028642"/>
              <a:gd name="connsiteY8" fmla="*/ 1070372 h 10703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28642" h="1070372">
                <a:moveTo>
                  <a:pt x="0" y="28809"/>
                </a:moveTo>
                <a:lnTo>
                  <a:pt x="59341" y="13949"/>
                </a:lnTo>
                <a:cubicBezTo>
                  <a:pt x="108160" y="4225"/>
                  <a:pt x="155782" y="-384"/>
                  <a:pt x="198192" y="25"/>
                </a:cubicBezTo>
                <a:cubicBezTo>
                  <a:pt x="348871" y="1551"/>
                  <a:pt x="500421" y="41223"/>
                  <a:pt x="634260" y="109941"/>
                </a:cubicBezTo>
                <a:cubicBezTo>
                  <a:pt x="779926" y="184763"/>
                  <a:pt x="1074035" y="329556"/>
                  <a:pt x="1022700" y="533149"/>
                </a:cubicBezTo>
                <a:cubicBezTo>
                  <a:pt x="988696" y="667915"/>
                  <a:pt x="871750" y="710748"/>
                  <a:pt x="759054" y="763009"/>
                </a:cubicBezTo>
                <a:cubicBezTo>
                  <a:pt x="648484" y="814288"/>
                  <a:pt x="533718" y="861753"/>
                  <a:pt x="422111" y="913469"/>
                </a:cubicBezTo>
                <a:cubicBezTo>
                  <a:pt x="300479" y="969872"/>
                  <a:pt x="177593" y="1024421"/>
                  <a:pt x="48112" y="1060279"/>
                </a:cubicBezTo>
                <a:lnTo>
                  <a:pt x="0" y="1070372"/>
                </a:lnTo>
              </a:path>
            </a:pathLst>
          </a:custGeom>
          <a:no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
        <p:nvSpPr>
          <p:cNvPr id="22" name="Freeform: Shape 15">
            <a:extLst>
              <a:ext uri="{FF2B5EF4-FFF2-40B4-BE49-F238E27FC236}">
                <a16:creationId xmlns:a16="http://schemas.microsoft.com/office/drawing/2014/main" id="{2BA9C992-00CB-4356-BAC0-DF5DAF722E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63906" y="5913098"/>
            <a:ext cx="4228094" cy="944903"/>
          </a:xfrm>
          <a:custGeom>
            <a:avLst/>
            <a:gdLst>
              <a:gd name="connsiteX0" fmla="*/ 1673074 w 4228094"/>
              <a:gd name="connsiteY0" fmla="*/ 230 h 1137038"/>
              <a:gd name="connsiteX1" fmla="*/ 3676781 w 4228094"/>
              <a:gd name="connsiteY1" fmla="*/ 298555 h 1137038"/>
              <a:gd name="connsiteX2" fmla="*/ 4025527 w 4228094"/>
              <a:gd name="connsiteY2" fmla="*/ 425010 h 1137038"/>
              <a:gd name="connsiteX3" fmla="*/ 4228094 w 4228094"/>
              <a:gd name="connsiteY3" fmla="*/ 494088 h 1137038"/>
              <a:gd name="connsiteX4" fmla="*/ 4228094 w 4228094"/>
              <a:gd name="connsiteY4" fmla="*/ 1137038 h 1137038"/>
              <a:gd name="connsiteX5" fmla="*/ 0 w 4228094"/>
              <a:gd name="connsiteY5" fmla="*/ 1137038 h 1137038"/>
              <a:gd name="connsiteX6" fmla="*/ 18109 w 4228094"/>
              <a:gd name="connsiteY6" fmla="*/ 1068877 h 1137038"/>
              <a:gd name="connsiteX7" fmla="*/ 362264 w 4228094"/>
              <a:gd name="connsiteY7" fmla="*/ 366637 h 1137038"/>
              <a:gd name="connsiteX8" fmla="*/ 1386499 w 4228094"/>
              <a:gd name="connsiteY8" fmla="*/ 1522 h 1137038"/>
              <a:gd name="connsiteX9" fmla="*/ 1673074 w 4228094"/>
              <a:gd name="connsiteY9" fmla="*/ 230 h 1137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28094" h="1137038">
                <a:moveTo>
                  <a:pt x="1673074" y="230"/>
                </a:moveTo>
                <a:cubicBezTo>
                  <a:pt x="2346512" y="4287"/>
                  <a:pt x="3048424" y="63583"/>
                  <a:pt x="3676781" y="298555"/>
                </a:cubicBezTo>
                <a:cubicBezTo>
                  <a:pt x="3793275" y="342114"/>
                  <a:pt x="3909477" y="384216"/>
                  <a:pt x="4025527" y="425010"/>
                </a:cubicBezTo>
                <a:lnTo>
                  <a:pt x="4228094" y="494088"/>
                </a:lnTo>
                <a:lnTo>
                  <a:pt x="4228094" y="1137038"/>
                </a:lnTo>
                <a:lnTo>
                  <a:pt x="0" y="1137038"/>
                </a:lnTo>
                <a:lnTo>
                  <a:pt x="18109" y="1068877"/>
                </a:lnTo>
                <a:cubicBezTo>
                  <a:pt x="95047" y="799139"/>
                  <a:pt x="194962" y="542008"/>
                  <a:pt x="362264" y="366637"/>
                </a:cubicBezTo>
                <a:cubicBezTo>
                  <a:pt x="622229" y="94062"/>
                  <a:pt x="1015836" y="6565"/>
                  <a:pt x="1386499" y="1522"/>
                </a:cubicBezTo>
                <a:cubicBezTo>
                  <a:pt x="1481245" y="198"/>
                  <a:pt x="1576869" y="-349"/>
                  <a:pt x="1673074" y="230"/>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500">
              <a:solidFill>
                <a:schemeClr val="bg1"/>
              </a:solidFill>
              <a:latin typeface="Avenir Next LT Pro" panose="020B0504020202020204" pitchFamily="34" charset="0"/>
            </a:endParaRPr>
          </a:p>
        </p:txBody>
      </p:sp>
      <p:sp>
        <p:nvSpPr>
          <p:cNvPr id="18" name="Freeform: Shape 17">
            <a:extLst>
              <a:ext uri="{FF2B5EF4-FFF2-40B4-BE49-F238E27FC236}">
                <a16:creationId xmlns:a16="http://schemas.microsoft.com/office/drawing/2014/main" id="{E5D03542-B73A-4437-A781-FDA37BA421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153921" y="5829359"/>
            <a:ext cx="5038078" cy="1028642"/>
          </a:xfrm>
          <a:custGeom>
            <a:avLst/>
            <a:gdLst>
              <a:gd name="connsiteX0" fmla="*/ 1576991 w 5038078"/>
              <a:gd name="connsiteY0" fmla="*/ 210 h 1238015"/>
              <a:gd name="connsiteX1" fmla="*/ 3403320 w 5038078"/>
              <a:gd name="connsiteY1" fmla="*/ 272125 h 1238015"/>
              <a:gd name="connsiteX2" fmla="*/ 4672870 w 5038078"/>
              <a:gd name="connsiteY2" fmla="*/ 693604 h 1238015"/>
              <a:gd name="connsiteX3" fmla="*/ 5038078 w 5038078"/>
              <a:gd name="connsiteY3" fmla="*/ 795929 h 1238015"/>
              <a:gd name="connsiteX4" fmla="*/ 5038078 w 5038078"/>
              <a:gd name="connsiteY4" fmla="*/ 1238015 h 1238015"/>
              <a:gd name="connsiteX5" fmla="*/ 0 w 5038078"/>
              <a:gd name="connsiteY5" fmla="*/ 1238015 h 1238015"/>
              <a:gd name="connsiteX6" fmla="*/ 19230 w 5038078"/>
              <a:gd name="connsiteY6" fmla="*/ 1159819 h 1238015"/>
              <a:gd name="connsiteX7" fmla="*/ 382219 w 5038078"/>
              <a:gd name="connsiteY7" fmla="*/ 334180 h 1238015"/>
              <a:gd name="connsiteX8" fmla="*/ 1315784 w 5038078"/>
              <a:gd name="connsiteY8" fmla="*/ 1388 h 1238015"/>
              <a:gd name="connsiteX9" fmla="*/ 1576991 w 5038078"/>
              <a:gd name="connsiteY9" fmla="*/ 210 h 1238015"/>
              <a:gd name="connsiteX0" fmla="*/ 0 w 5129518"/>
              <a:gd name="connsiteY0" fmla="*/ 1237805 h 1329245"/>
              <a:gd name="connsiteX1" fmla="*/ 19230 w 5129518"/>
              <a:gd name="connsiteY1" fmla="*/ 1159609 h 1329245"/>
              <a:gd name="connsiteX2" fmla="*/ 382219 w 5129518"/>
              <a:gd name="connsiteY2" fmla="*/ 333970 h 1329245"/>
              <a:gd name="connsiteX3" fmla="*/ 1315784 w 5129518"/>
              <a:gd name="connsiteY3" fmla="*/ 1178 h 1329245"/>
              <a:gd name="connsiteX4" fmla="*/ 1576991 w 5129518"/>
              <a:gd name="connsiteY4" fmla="*/ 0 h 1329245"/>
              <a:gd name="connsiteX5" fmla="*/ 3403320 w 5129518"/>
              <a:gd name="connsiteY5" fmla="*/ 271915 h 1329245"/>
              <a:gd name="connsiteX6" fmla="*/ 4672870 w 5129518"/>
              <a:gd name="connsiteY6" fmla="*/ 693394 h 1329245"/>
              <a:gd name="connsiteX7" fmla="*/ 5038078 w 5129518"/>
              <a:gd name="connsiteY7" fmla="*/ 795719 h 1329245"/>
              <a:gd name="connsiteX8" fmla="*/ 5129518 w 5129518"/>
              <a:gd name="connsiteY8" fmla="*/ 1329245 h 1329245"/>
              <a:gd name="connsiteX0" fmla="*/ 0 w 5129518"/>
              <a:gd name="connsiteY0" fmla="*/ 1237805 h 1329245"/>
              <a:gd name="connsiteX1" fmla="*/ 19230 w 5129518"/>
              <a:gd name="connsiteY1" fmla="*/ 1159609 h 1329245"/>
              <a:gd name="connsiteX2" fmla="*/ 382219 w 5129518"/>
              <a:gd name="connsiteY2" fmla="*/ 333970 h 1329245"/>
              <a:gd name="connsiteX3" fmla="*/ 1315784 w 5129518"/>
              <a:gd name="connsiteY3" fmla="*/ 1178 h 1329245"/>
              <a:gd name="connsiteX4" fmla="*/ 1576991 w 5129518"/>
              <a:gd name="connsiteY4" fmla="*/ 0 h 1329245"/>
              <a:gd name="connsiteX5" fmla="*/ 3403320 w 5129518"/>
              <a:gd name="connsiteY5" fmla="*/ 271915 h 1329245"/>
              <a:gd name="connsiteX6" fmla="*/ 4672870 w 5129518"/>
              <a:gd name="connsiteY6" fmla="*/ 693394 h 1329245"/>
              <a:gd name="connsiteX7" fmla="*/ 5038078 w 5129518"/>
              <a:gd name="connsiteY7" fmla="*/ 795719 h 1329245"/>
              <a:gd name="connsiteX8" fmla="*/ 5129518 w 5129518"/>
              <a:gd name="connsiteY8" fmla="*/ 1329245 h 1329245"/>
              <a:gd name="connsiteX0" fmla="*/ 0 w 5049689"/>
              <a:gd name="connsiteY0" fmla="*/ 1237805 h 1423588"/>
              <a:gd name="connsiteX1" fmla="*/ 19230 w 5049689"/>
              <a:gd name="connsiteY1" fmla="*/ 1159609 h 1423588"/>
              <a:gd name="connsiteX2" fmla="*/ 382219 w 5049689"/>
              <a:gd name="connsiteY2" fmla="*/ 333970 h 1423588"/>
              <a:gd name="connsiteX3" fmla="*/ 1315784 w 5049689"/>
              <a:gd name="connsiteY3" fmla="*/ 1178 h 1423588"/>
              <a:gd name="connsiteX4" fmla="*/ 1576991 w 5049689"/>
              <a:gd name="connsiteY4" fmla="*/ 0 h 1423588"/>
              <a:gd name="connsiteX5" fmla="*/ 3403320 w 5049689"/>
              <a:gd name="connsiteY5" fmla="*/ 271915 h 1423588"/>
              <a:gd name="connsiteX6" fmla="*/ 4672870 w 5049689"/>
              <a:gd name="connsiteY6" fmla="*/ 693394 h 1423588"/>
              <a:gd name="connsiteX7" fmla="*/ 5038078 w 5049689"/>
              <a:gd name="connsiteY7" fmla="*/ 795719 h 1423588"/>
              <a:gd name="connsiteX8" fmla="*/ 5049689 w 5049689"/>
              <a:gd name="connsiteY8" fmla="*/ 1423588 h 1423588"/>
              <a:gd name="connsiteX0" fmla="*/ 0 w 5038078"/>
              <a:gd name="connsiteY0" fmla="*/ 1237805 h 1237805"/>
              <a:gd name="connsiteX1" fmla="*/ 19230 w 5038078"/>
              <a:gd name="connsiteY1" fmla="*/ 1159609 h 1237805"/>
              <a:gd name="connsiteX2" fmla="*/ 382219 w 5038078"/>
              <a:gd name="connsiteY2" fmla="*/ 333970 h 1237805"/>
              <a:gd name="connsiteX3" fmla="*/ 1315784 w 5038078"/>
              <a:gd name="connsiteY3" fmla="*/ 1178 h 1237805"/>
              <a:gd name="connsiteX4" fmla="*/ 1576991 w 5038078"/>
              <a:gd name="connsiteY4" fmla="*/ 0 h 1237805"/>
              <a:gd name="connsiteX5" fmla="*/ 3403320 w 5038078"/>
              <a:gd name="connsiteY5" fmla="*/ 271915 h 1237805"/>
              <a:gd name="connsiteX6" fmla="*/ 4672870 w 5038078"/>
              <a:gd name="connsiteY6" fmla="*/ 693394 h 1237805"/>
              <a:gd name="connsiteX7" fmla="*/ 5038078 w 5038078"/>
              <a:gd name="connsiteY7" fmla="*/ 795719 h 12378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038078" h="1237805">
                <a:moveTo>
                  <a:pt x="0" y="1237805"/>
                </a:moveTo>
                <a:lnTo>
                  <a:pt x="19230" y="1159609"/>
                </a:lnTo>
                <a:cubicBezTo>
                  <a:pt x="96961" y="850027"/>
                  <a:pt x="191605" y="533778"/>
                  <a:pt x="382219" y="333970"/>
                </a:cubicBezTo>
                <a:cubicBezTo>
                  <a:pt x="619171" y="85526"/>
                  <a:pt x="977934" y="5774"/>
                  <a:pt x="1315784" y="1178"/>
                </a:cubicBezTo>
                <a:lnTo>
                  <a:pt x="1576991" y="0"/>
                </a:lnTo>
                <a:cubicBezTo>
                  <a:pt x="2190813" y="3698"/>
                  <a:pt x="2830589" y="57744"/>
                  <a:pt x="3403320" y="271915"/>
                </a:cubicBezTo>
                <a:cubicBezTo>
                  <a:pt x="3828046" y="430728"/>
                  <a:pt x="4248519" y="568281"/>
                  <a:pt x="4672870" y="693394"/>
                </a:cubicBezTo>
                <a:lnTo>
                  <a:pt x="5038078" y="795719"/>
                </a:lnTo>
              </a:path>
            </a:pathLst>
          </a:custGeom>
          <a:noFill/>
          <a:ln w="19050">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Avenir Next LT Pro Light"/>
            </a:endParaRPr>
          </a:p>
        </p:txBody>
      </p:sp>
    </p:spTree>
    <p:extLst>
      <p:ext uri="{BB962C8B-B14F-4D97-AF65-F5344CB8AC3E}">
        <p14:creationId xmlns:p14="http://schemas.microsoft.com/office/powerpoint/2010/main" val="3629083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604537BF-D87D-4359-8F41-1A6C0AD317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253" y="1002051"/>
            <a:ext cx="11917493" cy="4853897"/>
          </a:xfrm>
          <a:prstGeom prst="rect">
            <a:avLst/>
          </a:prstGeom>
        </p:spPr>
      </p:pic>
    </p:spTree>
    <p:extLst>
      <p:ext uri="{BB962C8B-B14F-4D97-AF65-F5344CB8AC3E}">
        <p14:creationId xmlns:p14="http://schemas.microsoft.com/office/powerpoint/2010/main" val="281092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2527F-FAA1-403C-B9BA-156D29EAB558}"/>
              </a:ext>
            </a:extLst>
          </p:cNvPr>
          <p:cNvSpPr>
            <a:spLocks noGrp="1"/>
          </p:cNvSpPr>
          <p:nvPr>
            <p:ph type="title"/>
          </p:nvPr>
        </p:nvSpPr>
        <p:spPr>
          <a:xfrm>
            <a:off x="762000" y="87297"/>
            <a:ext cx="10668000" cy="1279864"/>
          </a:xfrm>
        </p:spPr>
        <p:txBody>
          <a:bodyPr>
            <a:normAutofit fontScale="90000"/>
          </a:bodyPr>
          <a:lstStyle/>
          <a:p>
            <a:pPr algn="ctr"/>
            <a:r>
              <a:rPr lang="id-ID" b="1" dirty="0"/>
              <a:t>GGL Induksi</a:t>
            </a:r>
            <a:br>
              <a:rPr lang="en-ID" dirty="0"/>
            </a:br>
            <a:endParaRPr lang="en-ID" dirty="0"/>
          </a:p>
        </p:txBody>
      </p:sp>
      <mc:AlternateContent xmlns:mc="http://schemas.openxmlformats.org/markup-compatibility/2006" xmlns:a14="http://schemas.microsoft.com/office/drawing/2010/main">
        <mc:Choice Requires="a14">
          <p:sp>
            <p:nvSpPr>
              <p:cNvPr id="8" name="Rectangle 7">
                <a:extLst>
                  <a:ext uri="{FF2B5EF4-FFF2-40B4-BE49-F238E27FC236}">
                    <a16:creationId xmlns:a16="http://schemas.microsoft.com/office/drawing/2014/main" id="{8247734E-ACA7-4B89-AE05-6EB1BCD39590}"/>
                  </a:ext>
                </a:extLst>
              </p:cNvPr>
              <p:cNvSpPr/>
              <p:nvPr/>
            </p:nvSpPr>
            <p:spPr>
              <a:xfrm>
                <a:off x="198268" y="1118885"/>
                <a:ext cx="6096000" cy="2585323"/>
              </a:xfrm>
              <a:prstGeom prst="rect">
                <a:avLst/>
              </a:prstGeom>
            </p:spPr>
            <p:txBody>
              <a:bodyPr>
                <a:spAutoFit/>
              </a:bodyPr>
              <a:lstStyle/>
              <a:p>
                <a:pPr marL="450215" indent="-179705" algn="just">
                  <a:lnSpc>
                    <a:spcPct val="150000"/>
                  </a:lnSpc>
                  <a:spcAft>
                    <a:spcPts val="0"/>
                  </a:spcAft>
                </a:pPr>
                <a:r>
                  <a:rPr lang="id-ID" b="1" dirty="0">
                    <a:latin typeface="Times New Roman" panose="02020603050405020304" pitchFamily="18" charset="0"/>
                    <a:ea typeface="Times New Roman" panose="02020603050405020304" pitchFamily="18" charset="0"/>
                    <a:cs typeface="Times New Roman" panose="02020603050405020304" pitchFamily="18" charset="0"/>
                  </a:rPr>
                  <a:t>1. Fluks Magnetik</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	Fluks magnetik merupakan jumlah garis medan magnet yang melewati suatu luasan. Fluks magnetik disimbolkan dengan ɸ yang merupakan perkalian antara medan magnetik (B) dengan  luasan suatu daerah (A).</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b="1" i="1">
                          <a:latin typeface="Cambria Math" panose="02040503050406030204" pitchFamily="18" charset="0"/>
                          <a:ea typeface="Times New Roman" panose="02020603050405020304" pitchFamily="18" charset="0"/>
                          <a:cs typeface="Times New Roman" panose="02020603050405020304" pitchFamily="18" charset="0"/>
                        </a:rPr>
                        <m:t>ɸ=</m:t>
                      </m:r>
                      <m:r>
                        <a:rPr lang="id-ID" b="1" i="1">
                          <a:latin typeface="Cambria Math" panose="02040503050406030204" pitchFamily="18" charset="0"/>
                          <a:ea typeface="Times New Roman" panose="02020603050405020304" pitchFamily="18" charset="0"/>
                          <a:cs typeface="Times New Roman" panose="02020603050405020304" pitchFamily="18" charset="0"/>
                        </a:rPr>
                        <m:t>𝑩</m:t>
                      </m:r>
                      <m:r>
                        <a:rPr lang="id-ID" b="1" i="1">
                          <a:latin typeface="Cambria Math" panose="02040503050406030204" pitchFamily="18" charset="0"/>
                          <a:ea typeface="Times New Roman" panose="02020603050405020304" pitchFamily="18" charset="0"/>
                          <a:cs typeface="Times New Roman" panose="02020603050405020304" pitchFamily="18" charset="0"/>
                        </a:rPr>
                        <m:t>∙</m:t>
                      </m:r>
                      <m:r>
                        <a:rPr lang="id-ID" b="1" i="1">
                          <a:latin typeface="Cambria Math" panose="02040503050406030204" pitchFamily="18" charset="0"/>
                          <a:ea typeface="Times New Roman" panose="02020603050405020304" pitchFamily="18" charset="0"/>
                          <a:cs typeface="Times New Roman" panose="02020603050405020304" pitchFamily="18" charset="0"/>
                        </a:rPr>
                        <m:t>𝑨</m:t>
                      </m:r>
                    </m:oMath>
                  </m:oMathPara>
                </a14:m>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8" name="Rectangle 7">
                <a:extLst>
                  <a:ext uri="{FF2B5EF4-FFF2-40B4-BE49-F238E27FC236}">
                    <a16:creationId xmlns:a16="http://schemas.microsoft.com/office/drawing/2014/main" id="{8247734E-ACA7-4B89-AE05-6EB1BCD39590}"/>
                  </a:ext>
                </a:extLst>
              </p:cNvPr>
              <p:cNvSpPr>
                <a:spLocks noRot="1" noChangeAspect="1" noMove="1" noResize="1" noEditPoints="1" noAdjustHandles="1" noChangeArrowheads="1" noChangeShapeType="1" noTextEdit="1"/>
              </p:cNvSpPr>
              <p:nvPr/>
            </p:nvSpPr>
            <p:spPr>
              <a:xfrm>
                <a:off x="198268" y="1118885"/>
                <a:ext cx="6096000" cy="2585323"/>
              </a:xfrm>
              <a:prstGeom prst="rect">
                <a:avLst/>
              </a:prstGeom>
              <a:blipFill>
                <a:blip r:embed="rId2"/>
                <a:stretch>
                  <a:fillRect r="-800"/>
                </a:stretch>
              </a:blipFill>
            </p:spPr>
            <p:txBody>
              <a:bodyPr/>
              <a:lstStyle/>
              <a:p>
                <a:r>
                  <a:rPr lang="en-ID">
                    <a:noFill/>
                  </a:rPr>
                  <a:t> </a:t>
                </a:r>
              </a:p>
            </p:txBody>
          </p:sp>
        </mc:Fallback>
      </mc:AlternateContent>
      <mc:AlternateContent xmlns:mc="http://schemas.openxmlformats.org/markup-compatibility/2006" xmlns:a14="http://schemas.microsoft.com/office/drawing/2010/main">
        <mc:Choice Requires="a14">
          <p:sp>
            <p:nvSpPr>
              <p:cNvPr id="9" name="Rectangle 8">
                <a:extLst>
                  <a:ext uri="{FF2B5EF4-FFF2-40B4-BE49-F238E27FC236}">
                    <a16:creationId xmlns:a16="http://schemas.microsoft.com/office/drawing/2014/main" id="{3BBC4AE6-F296-4FAF-B40B-21174A61FEEC}"/>
                  </a:ext>
                </a:extLst>
              </p:cNvPr>
              <p:cNvSpPr/>
              <p:nvPr/>
            </p:nvSpPr>
            <p:spPr>
              <a:xfrm>
                <a:off x="2053700" y="3769882"/>
                <a:ext cx="6096000" cy="3000821"/>
              </a:xfrm>
              <a:prstGeom prst="rect">
                <a:avLst/>
              </a:prstGeom>
            </p:spPr>
            <p:txBody>
              <a:bodyPr>
                <a:spAutoFit/>
              </a:bodyPr>
              <a:lstStyle/>
              <a:p>
                <a:pPr marL="450215" algn="just">
                  <a:lnSpc>
                    <a:spcPct val="150000"/>
                  </a:lnSpc>
                  <a:spcAft>
                    <a:spcPts val="0"/>
                  </a:spcAft>
                </a:pPr>
                <a:r>
                  <a:rPr lang="id-ID" dirty="0">
                    <a:latin typeface="Times New Roman" panose="02020603050405020304" pitchFamily="18" charset="0"/>
                    <a:ea typeface="Times New Roman" panose="02020603050405020304" pitchFamily="18" charset="0"/>
                    <a:cs typeface="Times New Roman" panose="02020603050405020304" pitchFamily="18" charset="0"/>
                  </a:rPr>
                  <a:t>Satuan dari fluks magnetik adalah weber atau disingkat Wb. Apabila arah dari garis medan magnetik tidak tegak lurus dengan permukaan luasan bidang, maka persamaan fluks magnetik menjadi :</a:t>
                </a:r>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ɸ=</m:t>
                      </m:r>
                      <m:r>
                        <a:rPr lang="id-ID" i="1">
                          <a:latin typeface="Cambria Math" panose="02040503050406030204" pitchFamily="18" charset="0"/>
                          <a:ea typeface="Times New Roman" panose="02020603050405020304" pitchFamily="18" charset="0"/>
                          <a:cs typeface="Times New Roman" panose="02020603050405020304" pitchFamily="18" charset="0"/>
                        </a:rPr>
                        <m:t>𝐵</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𝑛𝐴</m:t>
                      </m:r>
                    </m:oMath>
                  </m:oMathPara>
                </a14:m>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ɸ=</m:t>
                      </m:r>
                      <m:r>
                        <a:rPr lang="id-ID" i="1">
                          <a:latin typeface="Cambria Math" panose="02040503050406030204" pitchFamily="18" charset="0"/>
                          <a:ea typeface="Times New Roman" panose="02020603050405020304" pitchFamily="18" charset="0"/>
                          <a:cs typeface="Times New Roman" panose="02020603050405020304" pitchFamily="18" charset="0"/>
                        </a:rPr>
                        <m:t>𝐵</m:t>
                      </m:r>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𝐴</m:t>
                      </m:r>
                      <m:r>
                        <a:rPr lang="id-ID" i="1">
                          <a:latin typeface="Cambria Math" panose="02040503050406030204" pitchFamily="18" charset="0"/>
                          <a:ea typeface="Times New Roman" panose="02020603050405020304" pitchFamily="18" charset="0"/>
                          <a:cs typeface="Times New Roman" panose="02020603050405020304" pitchFamily="18" charset="0"/>
                        </a:rPr>
                        <m:t>∙</m:t>
                      </m:r>
                      <m:func>
                        <m:funcPr>
                          <m:ctrlPr>
                            <a:rPr lang="en-ID" i="1">
                              <a:latin typeface="Cambria Math" panose="02040503050406030204" pitchFamily="18" charset="0"/>
                              <a:ea typeface="Times New Roman" panose="02020603050405020304" pitchFamily="18" charset="0"/>
                              <a:cs typeface="Times New Roman" panose="02020603050405020304" pitchFamily="18" charset="0"/>
                            </a:rPr>
                          </m:ctrlPr>
                        </m:funcPr>
                        <m:fName>
                          <m:r>
                            <m:rPr>
                              <m:sty m:val="p"/>
                            </m:rPr>
                            <a:rPr lang="id-ID">
                              <a:latin typeface="Cambria Math" panose="02040503050406030204" pitchFamily="18" charset="0"/>
                              <a:ea typeface="Times New Roman" panose="02020603050405020304" pitchFamily="18" charset="0"/>
                              <a:cs typeface="Times New Roman" panose="02020603050405020304" pitchFamily="18" charset="0"/>
                            </a:rPr>
                            <m:t>cos</m:t>
                          </m:r>
                        </m:fName>
                        <m:e>
                          <m:r>
                            <a:rPr lang="id-ID" i="1">
                              <a:latin typeface="Cambria Math" panose="02040503050406030204" pitchFamily="18" charset="0"/>
                              <a:ea typeface="Times New Roman" panose="02020603050405020304" pitchFamily="18" charset="0"/>
                              <a:cs typeface="Times New Roman" panose="02020603050405020304" pitchFamily="18" charset="0"/>
                            </a:rPr>
                            <m:t>𝜃</m:t>
                          </m:r>
                        </m:e>
                      </m:func>
                    </m:oMath>
                  </m:oMathPara>
                </a14:m>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i="1">
                          <a:latin typeface="Cambria Math" panose="02040503050406030204" pitchFamily="18" charset="0"/>
                          <a:ea typeface="Times New Roman" panose="02020603050405020304" pitchFamily="18" charset="0"/>
                          <a:cs typeface="Times New Roman" panose="02020603050405020304" pitchFamily="18" charset="0"/>
                        </a:rPr>
                        <m:t>ɸ=</m:t>
                      </m:r>
                      <m:sSub>
                        <m:sSubPr>
                          <m:ctrlPr>
                            <a:rPr lang="en-ID" i="1">
                              <a:latin typeface="Cambria Math" panose="02040503050406030204" pitchFamily="18" charset="0"/>
                              <a:ea typeface="Times New Roman" panose="02020603050405020304" pitchFamily="18" charset="0"/>
                              <a:cs typeface="Times New Roman" panose="02020603050405020304" pitchFamily="18" charset="0"/>
                            </a:rPr>
                          </m:ctrlPr>
                        </m:sSubPr>
                        <m:e>
                          <m:r>
                            <a:rPr lang="id-ID" i="1">
                              <a:latin typeface="Cambria Math" panose="02040503050406030204" pitchFamily="18" charset="0"/>
                              <a:ea typeface="Times New Roman" panose="02020603050405020304" pitchFamily="18" charset="0"/>
                              <a:cs typeface="Times New Roman" panose="02020603050405020304" pitchFamily="18" charset="0"/>
                            </a:rPr>
                            <m:t>𝐵</m:t>
                          </m:r>
                        </m:e>
                        <m:sub>
                          <m:r>
                            <a:rPr lang="id-ID" i="1">
                              <a:latin typeface="Cambria Math" panose="02040503050406030204" pitchFamily="18" charset="0"/>
                              <a:ea typeface="Times New Roman" panose="02020603050405020304" pitchFamily="18" charset="0"/>
                              <a:cs typeface="Times New Roman" panose="02020603050405020304" pitchFamily="18" charset="0"/>
                            </a:rPr>
                            <m:t>𝑛</m:t>
                          </m:r>
                        </m:sub>
                      </m:sSub>
                      <m:r>
                        <a:rPr lang="id-ID" i="1">
                          <a:latin typeface="Cambria Math" panose="02040503050406030204" pitchFamily="18" charset="0"/>
                          <a:ea typeface="Times New Roman" panose="02020603050405020304" pitchFamily="18" charset="0"/>
                          <a:cs typeface="Times New Roman" panose="02020603050405020304" pitchFamily="18" charset="0"/>
                        </a:rPr>
                        <m:t>∙</m:t>
                      </m:r>
                      <m:r>
                        <a:rPr lang="id-ID" i="1">
                          <a:latin typeface="Cambria Math" panose="02040503050406030204" pitchFamily="18" charset="0"/>
                          <a:ea typeface="Times New Roman" panose="02020603050405020304" pitchFamily="18" charset="0"/>
                          <a:cs typeface="Times New Roman" panose="02020603050405020304" pitchFamily="18" charset="0"/>
                        </a:rPr>
                        <m:t>𝐴</m:t>
                      </m:r>
                    </m:oMath>
                  </m:oMathPara>
                </a14:m>
                <a:endParaRPr lang="en-ID"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9" name="Rectangle 8">
                <a:extLst>
                  <a:ext uri="{FF2B5EF4-FFF2-40B4-BE49-F238E27FC236}">
                    <a16:creationId xmlns:a16="http://schemas.microsoft.com/office/drawing/2014/main" id="{3BBC4AE6-F296-4FAF-B40B-21174A61FEEC}"/>
                  </a:ext>
                </a:extLst>
              </p:cNvPr>
              <p:cNvSpPr>
                <a:spLocks noRot="1" noChangeAspect="1" noMove="1" noResize="1" noEditPoints="1" noAdjustHandles="1" noChangeArrowheads="1" noChangeShapeType="1" noTextEdit="1"/>
              </p:cNvSpPr>
              <p:nvPr/>
            </p:nvSpPr>
            <p:spPr>
              <a:xfrm>
                <a:off x="2053700" y="3769882"/>
                <a:ext cx="6096000" cy="3000821"/>
              </a:xfrm>
              <a:prstGeom prst="rect">
                <a:avLst/>
              </a:prstGeom>
              <a:blipFill>
                <a:blip r:embed="rId3"/>
                <a:stretch>
                  <a:fillRect r="-800"/>
                </a:stretch>
              </a:blipFill>
            </p:spPr>
            <p:txBody>
              <a:bodyPr/>
              <a:lstStyle/>
              <a:p>
                <a:r>
                  <a:rPr lang="en-ID">
                    <a:noFill/>
                  </a:rPr>
                  <a:t> </a:t>
                </a:r>
              </a:p>
            </p:txBody>
          </p:sp>
        </mc:Fallback>
      </mc:AlternateContent>
    </p:spTree>
    <p:extLst>
      <p:ext uri="{BB962C8B-B14F-4D97-AF65-F5344CB8AC3E}">
        <p14:creationId xmlns:p14="http://schemas.microsoft.com/office/powerpoint/2010/main" val="2178581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60E02F3D-2DB1-46C7-86B8-5049DC212E75}"/>
              </a:ext>
            </a:extLst>
          </p:cNvPr>
          <p:cNvSpPr>
            <a:spLocks noChangeArrowheads="1"/>
          </p:cNvSpPr>
          <p:nvPr/>
        </p:nvSpPr>
        <p:spPr bwMode="auto">
          <a:xfrm flipV="1">
            <a:off x="497150" y="-427459"/>
            <a:ext cx="1081300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ID"/>
          </a:p>
        </p:txBody>
      </p:sp>
      <p:graphicFrame>
        <p:nvGraphicFramePr>
          <p:cNvPr id="8" name="Object 7">
            <a:extLst>
              <a:ext uri="{FF2B5EF4-FFF2-40B4-BE49-F238E27FC236}">
                <a16:creationId xmlns:a16="http://schemas.microsoft.com/office/drawing/2014/main" id="{EAC5EAC0-9301-4AA3-8990-4B43571ABB1F}"/>
              </a:ext>
            </a:extLst>
          </p:cNvPr>
          <p:cNvGraphicFramePr>
            <a:graphicFrameLocks noChangeAspect="1"/>
          </p:cNvGraphicFramePr>
          <p:nvPr>
            <p:extLst>
              <p:ext uri="{D42A27DB-BD31-4B8C-83A1-F6EECF244321}">
                <p14:modId xmlns:p14="http://schemas.microsoft.com/office/powerpoint/2010/main" val="3409988891"/>
              </p:ext>
            </p:extLst>
          </p:nvPr>
        </p:nvGraphicFramePr>
        <p:xfrm>
          <a:off x="497150" y="-427459"/>
          <a:ext cx="523755" cy="45719"/>
        </p:xfrm>
        <a:graphic>
          <a:graphicData uri="http://schemas.openxmlformats.org/presentationml/2006/ole">
            <mc:AlternateContent xmlns:mc="http://schemas.openxmlformats.org/markup-compatibility/2006">
              <mc:Choice xmlns:v="urn:schemas-microsoft-com:vml" Requires="v">
                <p:oleObj spid="_x0000_s2066" r:id="rId3" imgW="583693" imgH="266469" progId="Equation.DSMT4">
                  <p:embed/>
                </p:oleObj>
              </mc:Choice>
              <mc:Fallback>
                <p:oleObj r:id="rId3" imgW="583693" imgH="266469" progId="Equation.DSMT4">
                  <p:embed/>
                  <p:pic>
                    <p:nvPicPr>
                      <p:cNvPr id="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7150" y="-427459"/>
                        <a:ext cx="523755" cy="45719"/>
                      </a:xfrm>
                      <a:prstGeom prst="rect">
                        <a:avLst/>
                      </a:prstGeom>
                      <a:noFill/>
                    </p:spPr>
                  </p:pic>
                </p:oleObj>
              </mc:Fallback>
            </mc:AlternateContent>
          </a:graphicData>
        </a:graphic>
      </p:graphicFrame>
      <p:pic>
        <p:nvPicPr>
          <p:cNvPr id="11" name="Picture 10" descr="Graphical user interface, text, letter, email&#10;&#10;Description automatically generated">
            <a:extLst>
              <a:ext uri="{FF2B5EF4-FFF2-40B4-BE49-F238E27FC236}">
                <a16:creationId xmlns:a16="http://schemas.microsoft.com/office/drawing/2014/main" id="{F9053E38-7DDD-4E06-8828-3E9B83859DA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12476" y="346229"/>
            <a:ext cx="11161660" cy="6162566"/>
          </a:xfrm>
          <a:prstGeom prst="rect">
            <a:avLst/>
          </a:prstGeom>
        </p:spPr>
      </p:pic>
    </p:spTree>
    <p:extLst>
      <p:ext uri="{BB962C8B-B14F-4D97-AF65-F5344CB8AC3E}">
        <p14:creationId xmlns:p14="http://schemas.microsoft.com/office/powerpoint/2010/main" val="3307481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858A2A-F154-4B1B-B550-750FB6EBFC5D}"/>
              </a:ext>
            </a:extLst>
          </p:cNvPr>
          <p:cNvSpPr/>
          <p:nvPr/>
        </p:nvSpPr>
        <p:spPr>
          <a:xfrm>
            <a:off x="200417" y="154391"/>
            <a:ext cx="11085534" cy="1709892"/>
          </a:xfrm>
          <a:prstGeom prst="rect">
            <a:avLst/>
          </a:prstGeom>
        </p:spPr>
        <p:txBody>
          <a:bodyPr wrap="square">
            <a:spAutoFit/>
          </a:bodyPr>
          <a:lstStyle/>
          <a:p>
            <a:pPr marL="450215" algn="just">
              <a:lnSpc>
                <a:spcPct val="150000"/>
              </a:lnSpc>
              <a:spcAft>
                <a:spcPts val="0"/>
              </a:spcAft>
            </a:pPr>
            <a:r>
              <a:rPr lang="id-ID" b="1">
                <a:latin typeface="Arial Black" panose="020B0A04020102020204" pitchFamily="34" charset="0"/>
                <a:ea typeface="Times New Roman" panose="02020603050405020304" pitchFamily="18" charset="0"/>
                <a:cs typeface="Times New Roman" panose="02020603050405020304" pitchFamily="18" charset="0"/>
              </a:rPr>
              <a:t>Contoh </a:t>
            </a:r>
            <a:endParaRPr lang="en-ID" sz="1600">
              <a:effectLst/>
              <a:latin typeface="Arial Black" panose="020B0A0402010202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a:latin typeface="Arial Black" panose="020B0A04020102020204" pitchFamily="34" charset="0"/>
                <a:ea typeface="Times New Roman" panose="02020603050405020304" pitchFamily="18" charset="0"/>
                <a:cs typeface="Times New Roman" panose="02020603050405020304" pitchFamily="18" charset="0"/>
              </a:rPr>
              <a:t>Sebuah bidang persegi dengan luas 400 cm</a:t>
            </a:r>
            <a:r>
              <a:rPr lang="id-ID" baseline="30000">
                <a:latin typeface="Arial Black" panose="020B0A04020102020204" pitchFamily="34" charset="0"/>
                <a:ea typeface="Times New Roman" panose="02020603050405020304" pitchFamily="18" charset="0"/>
                <a:cs typeface="Times New Roman" panose="02020603050405020304" pitchFamily="18" charset="0"/>
              </a:rPr>
              <a:t>2</a:t>
            </a:r>
            <a:r>
              <a:rPr lang="id-ID">
                <a:latin typeface="Arial Black" panose="020B0A04020102020204" pitchFamily="34" charset="0"/>
                <a:ea typeface="Times New Roman" panose="02020603050405020304" pitchFamily="18" charset="0"/>
                <a:cs typeface="Times New Roman" panose="02020603050405020304" pitchFamily="18" charset="0"/>
              </a:rPr>
              <a:t> diletakkan pada suatu daerah bermedan magnet 1,5 x 10</a:t>
            </a:r>
            <a:r>
              <a:rPr lang="id-ID" baseline="30000">
                <a:latin typeface="Arial Black" panose="020B0A04020102020204" pitchFamily="34" charset="0"/>
                <a:ea typeface="Times New Roman" panose="02020603050405020304" pitchFamily="18" charset="0"/>
                <a:cs typeface="Times New Roman" panose="02020603050405020304" pitchFamily="18" charset="0"/>
              </a:rPr>
              <a:t>-2</a:t>
            </a:r>
            <a:r>
              <a:rPr lang="id-ID">
                <a:latin typeface="Arial Black" panose="020B0A04020102020204" pitchFamily="34" charset="0"/>
                <a:ea typeface="Times New Roman" panose="02020603050405020304" pitchFamily="18" charset="0"/>
                <a:cs typeface="Times New Roman" panose="02020603050405020304" pitchFamily="18" charset="0"/>
              </a:rPr>
              <a:t> T. Arah normal bidang persegi membentuk sudut 60</a:t>
            </a:r>
            <a:r>
              <a:rPr lang="id-ID" baseline="30000">
                <a:latin typeface="Arial Black" panose="020B0A04020102020204" pitchFamily="34" charset="0"/>
                <a:ea typeface="Times New Roman" panose="02020603050405020304" pitchFamily="18" charset="0"/>
                <a:cs typeface="Times New Roman" panose="02020603050405020304" pitchFamily="18" charset="0"/>
              </a:rPr>
              <a:t>o</a:t>
            </a:r>
            <a:r>
              <a:rPr lang="id-ID">
                <a:latin typeface="Arial Black" panose="020B0A04020102020204" pitchFamily="34" charset="0"/>
                <a:ea typeface="Times New Roman" panose="02020603050405020304" pitchFamily="18" charset="0"/>
                <a:cs typeface="Times New Roman" panose="02020603050405020304" pitchFamily="18" charset="0"/>
              </a:rPr>
              <a:t> terhadap medan magnet. Hitunglah besarnya fluks magnetik pada bidang tersebut?</a:t>
            </a:r>
            <a:endParaRPr lang="en-ID" sz="1600" dirty="0">
              <a:effectLst/>
              <a:latin typeface="Arial Black" panose="020B0A04020102020204" pitchFamily="34" charset="0"/>
              <a:ea typeface="Times New Roman" panose="02020603050405020304" pitchFamily="18" charset="0"/>
              <a:cs typeface="Times New Roman" panose="02020603050405020304" pitchFamily="18" charset="0"/>
            </a:endParaRPr>
          </a:p>
        </p:txBody>
      </p:sp>
      <p:pic>
        <p:nvPicPr>
          <p:cNvPr id="4" name="Picture 3" descr="Text&#10;&#10;Description automatically generated">
            <a:extLst>
              <a:ext uri="{FF2B5EF4-FFF2-40B4-BE49-F238E27FC236}">
                <a16:creationId xmlns:a16="http://schemas.microsoft.com/office/drawing/2014/main" id="{20D5397B-20C8-4F8B-8103-6EEA3D78E2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680" y="1958283"/>
            <a:ext cx="6856819" cy="4338498"/>
          </a:xfrm>
          <a:prstGeom prst="rect">
            <a:avLst/>
          </a:prstGeom>
        </p:spPr>
      </p:pic>
    </p:spTree>
    <p:extLst>
      <p:ext uri="{BB962C8B-B14F-4D97-AF65-F5344CB8AC3E}">
        <p14:creationId xmlns:p14="http://schemas.microsoft.com/office/powerpoint/2010/main" val="34208763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3209AD-B6C8-4784-8FA3-369ABFF6F9DE}"/>
              </a:ext>
            </a:extLst>
          </p:cNvPr>
          <p:cNvSpPr/>
          <p:nvPr/>
        </p:nvSpPr>
        <p:spPr>
          <a:xfrm>
            <a:off x="490604" y="400633"/>
            <a:ext cx="9880948" cy="3742563"/>
          </a:xfrm>
          <a:prstGeom prst="rect">
            <a:avLst/>
          </a:prstGeom>
        </p:spPr>
        <p:txBody>
          <a:bodyPr wrap="square">
            <a:spAutoFit/>
          </a:bodyPr>
          <a:lstStyle/>
          <a:p>
            <a:pPr marL="450215" indent="-179705" algn="just">
              <a:lnSpc>
                <a:spcPct val="150000"/>
              </a:lnSpc>
              <a:spcAft>
                <a:spcPts val="0"/>
              </a:spcAft>
            </a:pPr>
            <a:r>
              <a:rPr lang="id-ID" b="1" dirty="0">
                <a:latin typeface="Arial Black" panose="020B0A04020102020204" pitchFamily="34" charset="0"/>
                <a:ea typeface="Times New Roman" panose="02020603050405020304" pitchFamily="18" charset="0"/>
                <a:cs typeface="Times New Roman" panose="02020603050405020304" pitchFamily="18" charset="0"/>
              </a:rPr>
              <a:t>2. Hukum Faraday</a:t>
            </a:r>
            <a:endParaRPr lang="en-ID" sz="16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Arial Black" panose="020B0A04020102020204" pitchFamily="34" charset="0"/>
                <a:ea typeface="Times New Roman" panose="02020603050405020304" pitchFamily="18" charset="0"/>
                <a:cs typeface="Times New Roman" panose="02020603050405020304" pitchFamily="18" charset="0"/>
              </a:rPr>
              <a:t>Secara eksperimen Faraday menemukan bahwa beda potensial dapat dihasilkan pada ujung-ujung penghantar atau kumparan dengan memberikan perubahan ﬂuks magnetik. Hasil eksperimennya dirumuskan sebagai berikut. </a:t>
            </a:r>
            <a:endParaRPr lang="en-US" dirty="0">
              <a:latin typeface="Arial Black" panose="020B0A0402010202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endParaRPr lang="en-ID" sz="16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r>
              <a:rPr lang="id-ID" dirty="0">
                <a:latin typeface="Arial Black" panose="020B0A04020102020204" pitchFamily="34" charset="0"/>
                <a:ea typeface="Times New Roman" panose="02020603050405020304" pitchFamily="18" charset="0"/>
                <a:cs typeface="Times New Roman" panose="02020603050405020304" pitchFamily="18" charset="0"/>
              </a:rPr>
              <a:t>“</a:t>
            </a:r>
            <a:r>
              <a:rPr lang="id-ID" i="1" dirty="0">
                <a:latin typeface="Arial Black" panose="020B0A04020102020204" pitchFamily="34" charset="0"/>
                <a:ea typeface="Times New Roman" panose="02020603050405020304" pitchFamily="18" charset="0"/>
                <a:cs typeface="Times New Roman" panose="02020603050405020304" pitchFamily="18" charset="0"/>
              </a:rPr>
              <a:t>Ggl induksi yang timbul pada ujung-ujung suatu penghantar atau kumparan sebanding dengan laju perubahan ﬂuks magnetik yang dilingkupi oleh loop penghantar atau kumparan tersebut</a:t>
            </a:r>
            <a:r>
              <a:rPr lang="id-ID" dirty="0">
                <a:latin typeface="Arial Black" panose="020B0A04020102020204" pitchFamily="34" charset="0"/>
                <a:ea typeface="Times New Roman" panose="02020603050405020304" pitchFamily="18" charset="0"/>
                <a:cs typeface="Times New Roman" panose="02020603050405020304" pitchFamily="18" charset="0"/>
              </a:rPr>
              <a:t>.” </a:t>
            </a:r>
            <a:endParaRPr lang="en-ID" sz="1600" dirty="0">
              <a:effectLst/>
              <a:latin typeface="Arial Black" panose="020B0A04020102020204" pitchFamily="34" charset="0"/>
              <a:ea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 name="Rectangle 2">
                <a:extLst>
                  <a:ext uri="{FF2B5EF4-FFF2-40B4-BE49-F238E27FC236}">
                    <a16:creationId xmlns:a16="http://schemas.microsoft.com/office/drawing/2014/main" id="{5F0C165B-BA81-41D3-87C9-906F03C31134}"/>
                  </a:ext>
                </a:extLst>
              </p:cNvPr>
              <p:cNvSpPr/>
              <p:nvPr/>
            </p:nvSpPr>
            <p:spPr>
              <a:xfrm>
                <a:off x="490604" y="4389110"/>
                <a:ext cx="10294306" cy="2150717"/>
              </a:xfrm>
              <a:prstGeom prst="rect">
                <a:avLst/>
              </a:prstGeom>
            </p:spPr>
            <p:txBody>
              <a:bodyPr wrap="square">
                <a:spAutoFit/>
              </a:bodyPr>
              <a:lstStyle/>
              <a:p>
                <a:pPr marL="450215" algn="just">
                  <a:lnSpc>
                    <a:spcPct val="150000"/>
                  </a:lnSpc>
                  <a:spcAft>
                    <a:spcPts val="0"/>
                  </a:spcAft>
                </a:pPr>
                <a:r>
                  <a:rPr lang="id-ID" dirty="0">
                    <a:latin typeface="Arial Black" panose="020B0A04020102020204" pitchFamily="34" charset="0"/>
                    <a:ea typeface="Times New Roman" panose="02020603050405020304" pitchFamily="18" charset="0"/>
                    <a:cs typeface="Times New Roman" panose="02020603050405020304" pitchFamily="18" charset="0"/>
                  </a:rPr>
                  <a:t>Dari rumusan di atas dapat dituliskan menjadi persamaan seperti di bawah. Pembandingnya adalah jumlah lilitannya.</a:t>
                </a:r>
                <a:endParaRPr lang="en-ID" sz="16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14:m>
                  <m:oMathPara xmlns:m="http://schemas.openxmlformats.org/officeDocument/2006/math">
                    <m:oMathParaPr>
                      <m:jc m:val="centerGroup"/>
                    </m:oMathParaPr>
                    <m:oMath xmlns:m="http://schemas.openxmlformats.org/officeDocument/2006/math">
                      <m:r>
                        <a:rPr lang="id-ID" sz="2800" b="1"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𝜺</m:t>
                      </m:r>
                      <m:r>
                        <a:rPr lang="id-ID" sz="2800" b="1" i="1" smtClean="0">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f>
                        <m:fPr>
                          <m:ctrlPr>
                            <a:rPr lang="en-ID" sz="2800" b="1"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ctrlPr>
                        </m:fPr>
                        <m:num>
                          <m:r>
                            <a:rPr lang="id-ID" sz="2800" b="1"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𝑵</m:t>
                          </m:r>
                          <m:r>
                            <a:rPr lang="id-ID" sz="2800" b="1"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 ∆ɸ</m:t>
                          </m:r>
                        </m:num>
                        <m:den>
                          <m:r>
                            <a:rPr lang="id-ID" sz="2800" b="1"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m:t>
                          </m:r>
                          <m:r>
                            <a:rPr lang="id-ID" sz="2800" b="1" i="1">
                              <a:solidFill>
                                <a:schemeClr val="tx1"/>
                              </a:solidFill>
                              <a:latin typeface="Cambria Math" panose="02040503050406030204" pitchFamily="18" charset="0"/>
                              <a:ea typeface="Times New Roman" panose="02020603050405020304" pitchFamily="18" charset="0"/>
                              <a:cs typeface="Times New Roman" panose="02020603050405020304" pitchFamily="18" charset="0"/>
                            </a:rPr>
                            <m:t>𝒕</m:t>
                          </m:r>
                        </m:den>
                      </m:f>
                    </m:oMath>
                  </m:oMathPara>
                </a14:m>
                <a:endParaRPr lang="en-ID" sz="280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p:txBody>
          </p:sp>
        </mc:Choice>
        <mc:Fallback xmlns="">
          <p:sp>
            <p:nvSpPr>
              <p:cNvPr id="3" name="Rectangle 2">
                <a:extLst>
                  <a:ext uri="{FF2B5EF4-FFF2-40B4-BE49-F238E27FC236}">
                    <a16:creationId xmlns:a16="http://schemas.microsoft.com/office/drawing/2014/main" id="{5F0C165B-BA81-41D3-87C9-906F03C31134}"/>
                  </a:ext>
                </a:extLst>
              </p:cNvPr>
              <p:cNvSpPr>
                <a:spLocks noRot="1" noChangeAspect="1" noMove="1" noResize="1" noEditPoints="1" noAdjustHandles="1" noChangeArrowheads="1" noChangeShapeType="1" noTextEdit="1"/>
              </p:cNvSpPr>
              <p:nvPr/>
            </p:nvSpPr>
            <p:spPr>
              <a:xfrm>
                <a:off x="490604" y="4389110"/>
                <a:ext cx="10294306" cy="2150717"/>
              </a:xfrm>
              <a:prstGeom prst="rect">
                <a:avLst/>
              </a:prstGeom>
              <a:blipFill>
                <a:blip r:embed="rId2"/>
                <a:stretch>
                  <a:fillRect r="-533"/>
                </a:stretch>
              </a:blipFill>
            </p:spPr>
            <p:txBody>
              <a:bodyPr/>
              <a:lstStyle/>
              <a:p>
                <a:r>
                  <a:rPr lang="en-ID">
                    <a:noFill/>
                  </a:rPr>
                  <a:t> </a:t>
                </a:r>
              </a:p>
            </p:txBody>
          </p:sp>
        </mc:Fallback>
      </mc:AlternateContent>
      <p:sp>
        <p:nvSpPr>
          <p:cNvPr id="4" name="TextBox 3">
            <a:extLst>
              <a:ext uri="{FF2B5EF4-FFF2-40B4-BE49-F238E27FC236}">
                <a16:creationId xmlns:a16="http://schemas.microsoft.com/office/drawing/2014/main" id="{32E4568D-3278-4985-B76B-D5BADB2E03DB}"/>
              </a:ext>
            </a:extLst>
          </p:cNvPr>
          <p:cNvSpPr txBox="1"/>
          <p:nvPr/>
        </p:nvSpPr>
        <p:spPr>
          <a:xfrm>
            <a:off x="1407090" y="5348614"/>
            <a:ext cx="4146115" cy="1754326"/>
          </a:xfrm>
          <a:prstGeom prst="rect">
            <a:avLst/>
          </a:prstGeom>
          <a:noFill/>
        </p:spPr>
        <p:txBody>
          <a:bodyPr wrap="square" rtlCol="0">
            <a:spAutoFit/>
          </a:bodyPr>
          <a:lstStyle/>
          <a:p>
            <a:r>
              <a:rPr lang="id-ID" dirty="0"/>
              <a:t>Keterangan :</a:t>
            </a:r>
            <a:endParaRPr lang="en-ID" dirty="0"/>
          </a:p>
          <a:p>
            <a:r>
              <a:rPr lang="id-ID" dirty="0"/>
              <a:t>ε  = GGL Induksi (V)</a:t>
            </a:r>
            <a:endParaRPr lang="en-ID" dirty="0"/>
          </a:p>
          <a:p>
            <a:r>
              <a:rPr lang="id-ID" dirty="0"/>
              <a:t>N = Jumalah kumparan </a:t>
            </a:r>
            <a:endParaRPr lang="en-ID" dirty="0"/>
          </a:p>
          <a:p>
            <a:r>
              <a:rPr lang="id-ID" dirty="0"/>
              <a:t>Փ = Fluks magnet (Wb)</a:t>
            </a:r>
            <a:endParaRPr lang="en-ID" dirty="0"/>
          </a:p>
          <a:p>
            <a:r>
              <a:rPr lang="id-ID" dirty="0"/>
              <a:t>∆t = Perubahan waktu (s)</a:t>
            </a:r>
            <a:endParaRPr lang="en-ID" dirty="0"/>
          </a:p>
          <a:p>
            <a:endParaRPr lang="en-ID" dirty="0"/>
          </a:p>
        </p:txBody>
      </p:sp>
    </p:spTree>
    <p:extLst>
      <p:ext uri="{BB962C8B-B14F-4D97-AF65-F5344CB8AC3E}">
        <p14:creationId xmlns:p14="http://schemas.microsoft.com/office/powerpoint/2010/main" val="18723446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Rectangle 1">
                <a:extLst>
                  <a:ext uri="{FF2B5EF4-FFF2-40B4-BE49-F238E27FC236}">
                    <a16:creationId xmlns:a16="http://schemas.microsoft.com/office/drawing/2014/main" id="{A0C1098B-67EB-4B96-8E51-BF42337C96BD}"/>
                  </a:ext>
                </a:extLst>
              </p:cNvPr>
              <p:cNvSpPr/>
              <p:nvPr/>
            </p:nvSpPr>
            <p:spPr>
              <a:xfrm>
                <a:off x="1528175" y="693853"/>
                <a:ext cx="7553195" cy="5011115"/>
              </a:xfrm>
              <a:prstGeom prst="rect">
                <a:avLst/>
              </a:prstGeom>
            </p:spPr>
            <p:txBody>
              <a:bodyPr wrap="square">
                <a:spAutoFit/>
              </a:bodyPr>
              <a:lstStyle/>
              <a:p>
                <a:pPr marL="450215" algn="just">
                  <a:lnSpc>
                    <a:spcPct val="150000"/>
                  </a:lnSpc>
                  <a:spcAft>
                    <a:spcPts val="0"/>
                  </a:spcAft>
                </a:pPr>
                <a:r>
                  <a:rPr lang="id-ID" sz="2400" dirty="0">
                    <a:latin typeface="Arial Black" panose="020B0A04020102020204" pitchFamily="34" charset="0"/>
                    <a:ea typeface="Times New Roman" panose="02020603050405020304" pitchFamily="18" charset="0"/>
                    <a:cs typeface="Times New Roman" panose="02020603050405020304" pitchFamily="18" charset="0"/>
                  </a:rPr>
                  <a:t>Kemungkinan perubahan fluks magnetik</a:t>
                </a:r>
                <a:endParaRPr lang="en-US" sz="2400" dirty="0">
                  <a:latin typeface="Arial Black" panose="020B0A04020102020204" pitchFamily="34" charset="0"/>
                  <a:ea typeface="Times New Roman" panose="02020603050405020304" pitchFamily="18" charset="0"/>
                  <a:cs typeface="Times New Roman" panose="02020603050405020304" pitchFamily="18" charset="0"/>
                </a:endParaRPr>
              </a:p>
              <a:p>
                <a:pPr marL="450215" algn="just">
                  <a:lnSpc>
                    <a:spcPct val="150000"/>
                  </a:lnSpc>
                  <a:spcAft>
                    <a:spcPts val="0"/>
                  </a:spcAft>
                </a:pPr>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LcPeriod"/>
                </a:pPr>
                <a:r>
                  <a:rPr lang="id-ID" sz="2400" dirty="0">
                    <a:latin typeface="Arial Black" panose="020B0A04020102020204" pitchFamily="34" charset="0"/>
                    <a:ea typeface="Times New Roman" panose="02020603050405020304" pitchFamily="18" charset="0"/>
                    <a:cs typeface="Times New Roman" panose="02020603050405020304" pitchFamily="18" charset="0"/>
                  </a:rPr>
                  <a:t>Karena perubahan luas </a:t>
                </a:r>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14:m>
                  <m:oMathPara xmlns:m="http://schemas.openxmlformats.org/officeDocument/2006/math">
                    <m:oMathParaPr>
                      <m:jc m:val="centerGroup"/>
                    </m:oMathParaPr>
                    <m:oMath xmlns:m="http://schemas.openxmlformats.org/officeDocument/2006/math">
                      <m:r>
                        <a:rPr lang="id-ID" sz="2400" b="1" i="1">
                          <a:latin typeface="Cambria Math" panose="02040503050406030204" pitchFamily="18" charset="0"/>
                          <a:ea typeface="Times New Roman" panose="02020603050405020304" pitchFamily="18" charset="0"/>
                          <a:cs typeface="Times New Roman" panose="02020603050405020304" pitchFamily="18" charset="0"/>
                        </a:rPr>
                        <m:t>𝜺</m:t>
                      </m:r>
                      <m:r>
                        <a:rPr lang="id-ID" sz="2400" b="1" i="1">
                          <a:latin typeface="Cambria Math" panose="02040503050406030204" pitchFamily="18" charset="0"/>
                          <a:ea typeface="Times New Roman" panose="02020603050405020304" pitchFamily="18" charset="0"/>
                          <a:cs typeface="Times New Roman" panose="02020603050405020304" pitchFamily="18" charset="0"/>
                        </a:rPr>
                        <m:t>=</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𝑩</m:t>
                      </m:r>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𝑳</m:t>
                      </m:r>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𝑽</m:t>
                      </m:r>
                      <m:func>
                        <m:funcPr>
                          <m:ctrlPr>
                            <a:rPr lang="en-ID" sz="2400" b="1" i="1">
                              <a:latin typeface="Cambria Math" panose="02040503050406030204" pitchFamily="18" charset="0"/>
                              <a:ea typeface="Times New Roman" panose="02020603050405020304" pitchFamily="18" charset="0"/>
                              <a:cs typeface="Times New Roman" panose="02020603050405020304" pitchFamily="18" charset="0"/>
                            </a:rPr>
                          </m:ctrlPr>
                        </m:funcPr>
                        <m:fName>
                          <m:r>
                            <a:rPr lang="id-ID" sz="2400" b="1" i="1">
                              <a:latin typeface="Cambria Math" panose="02040503050406030204" pitchFamily="18" charset="0"/>
                              <a:ea typeface="Times New Roman" panose="02020603050405020304" pitchFamily="18" charset="0"/>
                              <a:cs typeface="Times New Roman" panose="02020603050405020304" pitchFamily="18" charset="0"/>
                            </a:rPr>
                            <m:t>𝐬𝐢𝐧</m:t>
                          </m:r>
                        </m:fName>
                        <m:e>
                          <m:r>
                            <a:rPr lang="id-ID" sz="2400" b="1" i="1">
                              <a:latin typeface="Cambria Math" panose="02040503050406030204" pitchFamily="18" charset="0"/>
                              <a:ea typeface="Times New Roman" panose="02020603050405020304" pitchFamily="18" charset="0"/>
                              <a:cs typeface="Times New Roman" panose="02020603050405020304" pitchFamily="18" charset="0"/>
                            </a:rPr>
                            <m:t>𝜽</m:t>
                          </m:r>
                        </m:e>
                      </m:func>
                    </m:oMath>
                  </m:oMathPara>
                </a14:m>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LcPeriod" startAt="2"/>
                </a:pPr>
                <a:r>
                  <a:rPr lang="id-ID" sz="2400" dirty="0">
                    <a:latin typeface="Arial Black" panose="020B0A04020102020204" pitchFamily="34" charset="0"/>
                    <a:ea typeface="Times New Roman" panose="02020603050405020304" pitchFamily="18" charset="0"/>
                    <a:cs typeface="Times New Roman" panose="02020603050405020304" pitchFamily="18" charset="0"/>
                  </a:rPr>
                  <a:t>Karena perubahan medan magnet</a:t>
                </a:r>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14:m>
                  <m:oMathPara xmlns:m="http://schemas.openxmlformats.org/officeDocument/2006/math">
                    <m:oMathParaPr>
                      <m:jc m:val="centerGroup"/>
                    </m:oMathParaPr>
                    <m:oMath xmlns:m="http://schemas.openxmlformats.org/officeDocument/2006/math">
                      <m:r>
                        <a:rPr lang="id-ID" sz="2400" b="1" i="1">
                          <a:latin typeface="Cambria Math" panose="02040503050406030204" pitchFamily="18" charset="0"/>
                          <a:ea typeface="Times New Roman" panose="02020603050405020304" pitchFamily="18" charset="0"/>
                          <a:cs typeface="Times New Roman" panose="02020603050405020304" pitchFamily="18" charset="0"/>
                        </a:rPr>
                        <m:t>𝜺</m:t>
                      </m:r>
                      <m:r>
                        <a:rPr lang="id-ID" sz="2400" b="1" i="1">
                          <a:latin typeface="Cambria Math" panose="02040503050406030204" pitchFamily="18" charset="0"/>
                          <a:ea typeface="Times New Roman" panose="02020603050405020304" pitchFamily="18" charset="0"/>
                          <a:cs typeface="Times New Roman" panose="02020603050405020304" pitchFamily="18" charset="0"/>
                        </a:rPr>
                        <m:t>=−</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𝑵</m:t>
                      </m:r>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𝑨</m:t>
                      </m:r>
                      <m:f>
                        <m:fPr>
                          <m:ctrlPr>
                            <a:rPr lang="en-ID" sz="2400" b="1" i="1">
                              <a:latin typeface="Cambria Math" panose="02040503050406030204" pitchFamily="18" charset="0"/>
                              <a:ea typeface="Times New Roman" panose="02020603050405020304" pitchFamily="18" charset="0"/>
                              <a:cs typeface="Times New Roman" panose="02020603050405020304" pitchFamily="18" charset="0"/>
                            </a:rPr>
                          </m:ctrlPr>
                        </m:fPr>
                        <m:num>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𝑩</m:t>
                          </m:r>
                        </m:num>
                        <m:den>
                          <m:r>
                            <a:rPr lang="id-ID" sz="2400" b="1" i="1">
                              <a:latin typeface="Cambria Math" panose="02040503050406030204" pitchFamily="18" charset="0"/>
                              <a:ea typeface="Times New Roman" panose="02020603050405020304" pitchFamily="18" charset="0"/>
                              <a:cs typeface="Times New Roman" panose="02020603050405020304" pitchFamily="18" charset="0"/>
                            </a:rPr>
                            <m:t>∆</m:t>
                          </m:r>
                          <m:r>
                            <a:rPr lang="id-ID" sz="2400" b="1" i="1">
                              <a:latin typeface="Cambria Math" panose="02040503050406030204" pitchFamily="18" charset="0"/>
                              <a:ea typeface="Times New Roman" panose="02020603050405020304" pitchFamily="18" charset="0"/>
                              <a:cs typeface="Times New Roman" panose="02020603050405020304" pitchFamily="18" charset="0"/>
                            </a:rPr>
                            <m:t>𝒕</m:t>
                          </m:r>
                        </m:den>
                      </m:f>
                    </m:oMath>
                  </m:oMathPara>
                </a14:m>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342900" lvl="0" indent="-342900" algn="just">
                  <a:lnSpc>
                    <a:spcPct val="150000"/>
                  </a:lnSpc>
                  <a:spcAft>
                    <a:spcPts val="0"/>
                  </a:spcAft>
                  <a:buFont typeface="+mj-lt"/>
                  <a:buAutoNum type="alphaLcPeriod" startAt="3"/>
                </a:pPr>
                <a:r>
                  <a:rPr lang="id-ID" sz="2400" dirty="0">
                    <a:latin typeface="Arial Black" panose="020B0A04020102020204" pitchFamily="34" charset="0"/>
                    <a:ea typeface="Times New Roman" panose="02020603050405020304" pitchFamily="18" charset="0"/>
                    <a:cs typeface="Times New Roman" panose="02020603050405020304" pitchFamily="18" charset="0"/>
                  </a:rPr>
                  <a:t>Karena perubahan sudut</a:t>
                </a:r>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a:p>
                <a:pPr marL="630555" algn="just">
                  <a:lnSpc>
                    <a:spcPct val="150000"/>
                  </a:lnSpc>
                  <a:spcAft>
                    <a:spcPts val="0"/>
                  </a:spcAft>
                </a:pPr>
                <a14:m>
                  <m:oMathPara xmlns:m="http://schemas.openxmlformats.org/officeDocument/2006/math">
                    <m:oMathParaPr>
                      <m:jc m:val="centerGroup"/>
                    </m:oMathParaPr>
                    <m:oMath xmlns:m="http://schemas.openxmlformats.org/officeDocument/2006/math">
                      <m:r>
                        <a:rPr lang="id-ID" sz="2400" b="1" i="1">
                          <a:latin typeface="Cambria Math" panose="02040503050406030204" pitchFamily="18" charset="0"/>
                          <a:ea typeface="Times New Roman" panose="02020603050405020304" pitchFamily="18" charset="0"/>
                          <a:cs typeface="Times New Roman" panose="02020603050405020304" pitchFamily="18" charset="0"/>
                        </a:rPr>
                        <m:t>𝜺</m:t>
                      </m:r>
                      <m:r>
                        <a:rPr lang="id-ID" sz="2400" b="1" i="1">
                          <a:latin typeface="Cambria Math" panose="02040503050406030204" pitchFamily="18" charset="0"/>
                          <a:ea typeface="Times New Roman" panose="02020603050405020304" pitchFamily="18" charset="0"/>
                          <a:cs typeface="Times New Roman" panose="02020603050405020304" pitchFamily="18" charset="0"/>
                        </a:rPr>
                        <m:t>=</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𝑵</m:t>
                      </m:r>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𝑩</m:t>
                      </m:r>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𝑨</m:t>
                      </m:r>
                      <m:r>
                        <a:rPr lang="id-ID" sz="2400" b="1" i="1">
                          <a:latin typeface="Cambria Math" panose="02040503050406030204" pitchFamily="18" charset="0"/>
                          <a:ea typeface="Times New Roman" panose="02020603050405020304" pitchFamily="18" charset="0"/>
                          <a:cs typeface="Times New Roman" panose="02020603050405020304" pitchFamily="18" charset="0"/>
                        </a:rPr>
                        <m:t> </m:t>
                      </m:r>
                      <m:r>
                        <a:rPr lang="id-ID" sz="2400" b="1" i="1">
                          <a:latin typeface="Cambria Math" panose="02040503050406030204" pitchFamily="18" charset="0"/>
                          <a:ea typeface="Times New Roman" panose="02020603050405020304" pitchFamily="18" charset="0"/>
                          <a:cs typeface="Times New Roman" panose="02020603050405020304" pitchFamily="18" charset="0"/>
                        </a:rPr>
                        <m:t>𝝎</m:t>
                      </m:r>
                    </m:oMath>
                  </m:oMathPara>
                </a14:m>
                <a:endParaRPr lang="en-ID" sz="2400" dirty="0">
                  <a:effectLst/>
                  <a:latin typeface="Arial Black" panose="020B0A04020102020204" pitchFamily="34" charset="0"/>
                  <a:ea typeface="Times New Roman" panose="02020603050405020304" pitchFamily="18" charset="0"/>
                  <a:cs typeface="Times New Roman" panose="02020603050405020304" pitchFamily="18" charset="0"/>
                </a:endParaRPr>
              </a:p>
            </p:txBody>
          </p:sp>
        </mc:Choice>
        <mc:Fallback xmlns="">
          <p:sp>
            <p:nvSpPr>
              <p:cNvPr id="2" name="Rectangle 1">
                <a:extLst>
                  <a:ext uri="{FF2B5EF4-FFF2-40B4-BE49-F238E27FC236}">
                    <a16:creationId xmlns:a16="http://schemas.microsoft.com/office/drawing/2014/main" id="{A0C1098B-67EB-4B96-8E51-BF42337C96BD}"/>
                  </a:ext>
                </a:extLst>
              </p:cNvPr>
              <p:cNvSpPr>
                <a:spLocks noRot="1" noChangeAspect="1" noMove="1" noResize="1" noEditPoints="1" noAdjustHandles="1" noChangeArrowheads="1" noChangeShapeType="1" noTextEdit="1"/>
              </p:cNvSpPr>
              <p:nvPr/>
            </p:nvSpPr>
            <p:spPr>
              <a:xfrm>
                <a:off x="1528175" y="693853"/>
                <a:ext cx="7553195" cy="5011115"/>
              </a:xfrm>
              <a:prstGeom prst="rect">
                <a:avLst/>
              </a:prstGeom>
              <a:blipFill>
                <a:blip r:embed="rId2"/>
                <a:stretch>
                  <a:fillRect l="-1695"/>
                </a:stretch>
              </a:blipFill>
            </p:spPr>
            <p:txBody>
              <a:bodyPr/>
              <a:lstStyle/>
              <a:p>
                <a:r>
                  <a:rPr lang="en-ID">
                    <a:noFill/>
                  </a:rPr>
                  <a:t> </a:t>
                </a:r>
              </a:p>
            </p:txBody>
          </p:sp>
        </mc:Fallback>
      </mc:AlternateContent>
    </p:spTree>
    <p:extLst>
      <p:ext uri="{BB962C8B-B14F-4D97-AF65-F5344CB8AC3E}">
        <p14:creationId xmlns:p14="http://schemas.microsoft.com/office/powerpoint/2010/main" val="5380850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747E8670-0E6F-4279-A6FA-F60FEC4749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89765" y="5759"/>
            <a:ext cx="10133555" cy="6854702"/>
          </a:xfrm>
          <a:prstGeom prst="rect">
            <a:avLst/>
          </a:prstGeom>
        </p:spPr>
      </p:pic>
    </p:spTree>
    <p:extLst>
      <p:ext uri="{BB962C8B-B14F-4D97-AF65-F5344CB8AC3E}">
        <p14:creationId xmlns:p14="http://schemas.microsoft.com/office/powerpoint/2010/main" val="8280493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Text&#10;&#10;Description automatically generated">
            <a:extLst>
              <a:ext uri="{FF2B5EF4-FFF2-40B4-BE49-F238E27FC236}">
                <a16:creationId xmlns:a16="http://schemas.microsoft.com/office/drawing/2014/main" id="{7780224B-78F5-40AE-87EF-1E1B786E41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373" y="26835"/>
            <a:ext cx="8054235" cy="6864830"/>
          </a:xfrm>
          <a:prstGeom prst="rect">
            <a:avLst/>
          </a:prstGeom>
        </p:spPr>
      </p:pic>
    </p:spTree>
    <p:extLst>
      <p:ext uri="{BB962C8B-B14F-4D97-AF65-F5344CB8AC3E}">
        <p14:creationId xmlns:p14="http://schemas.microsoft.com/office/powerpoint/2010/main" val="593430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446552E-3865-4436-B10A-8A65C320A514}"/>
              </a:ext>
            </a:extLst>
          </p:cNvPr>
          <p:cNvSpPr txBox="1"/>
          <p:nvPr/>
        </p:nvSpPr>
        <p:spPr>
          <a:xfrm>
            <a:off x="1577010" y="357811"/>
            <a:ext cx="6710876" cy="369332"/>
          </a:xfrm>
          <a:prstGeom prst="rect">
            <a:avLst/>
          </a:prstGeom>
          <a:noFill/>
        </p:spPr>
        <p:txBody>
          <a:bodyPr wrap="none" rtlCol="0">
            <a:spAutoFit/>
          </a:bodyPr>
          <a:lstStyle/>
          <a:p>
            <a:r>
              <a:rPr lang="id-ID" dirty="0"/>
              <a:t>Penggunaan MATLAB untuk pembuatan kalkulator soal di atas</a:t>
            </a:r>
            <a:endParaRPr lang="en-US" dirty="0"/>
          </a:p>
        </p:txBody>
      </p:sp>
      <mc:AlternateContent xmlns:mc="http://schemas.openxmlformats.org/markup-compatibility/2006">
        <mc:Choice xmlns:a14="http://schemas.microsoft.com/office/drawing/2010/main" Requires="a14">
          <p:sp>
            <p:nvSpPr>
              <p:cNvPr id="3" name="TextBox 2">
                <a:extLst>
                  <a:ext uri="{FF2B5EF4-FFF2-40B4-BE49-F238E27FC236}">
                    <a16:creationId xmlns:a16="http://schemas.microsoft.com/office/drawing/2014/main" id="{08FCB896-B3CF-467F-850B-252C683106FF}"/>
                  </a:ext>
                </a:extLst>
              </p:cNvPr>
              <p:cNvSpPr txBox="1"/>
              <p:nvPr/>
            </p:nvSpPr>
            <p:spPr>
              <a:xfrm>
                <a:off x="788504" y="940905"/>
                <a:ext cx="10614991" cy="1200329"/>
              </a:xfrm>
              <a:prstGeom prst="rect">
                <a:avLst/>
              </a:prstGeom>
              <a:noFill/>
            </p:spPr>
            <p:txBody>
              <a:bodyPr wrap="square" rtlCol="0">
                <a:spAutoFit/>
              </a:bodyPr>
              <a:lstStyle/>
              <a:p>
                <a:r>
                  <a:rPr lang="id-ID" dirty="0"/>
                  <a:t>Penghantar AB memiliki panjang </a:t>
                </a:r>
                <a14:m>
                  <m:oMath xmlns:m="http://schemas.openxmlformats.org/officeDocument/2006/math">
                    <m:r>
                      <a:rPr lang="id-ID" b="0" i="1" smtClean="0">
                        <a:latin typeface="Cambria Math" panose="02040503050406030204" pitchFamily="18" charset="0"/>
                      </a:rPr>
                      <m:t>25 </m:t>
                    </m:r>
                    <m:r>
                      <a:rPr lang="id-ID" b="0" i="1" smtClean="0">
                        <a:latin typeface="Cambria Math" panose="02040503050406030204" pitchFamily="18" charset="0"/>
                      </a:rPr>
                      <m:t>𝑐𝑚</m:t>
                    </m:r>
                  </m:oMath>
                </a14:m>
                <a:r>
                  <a:rPr lang="id-ID" dirty="0"/>
                  <a:t> bergerak dengan kecepatan </a:t>
                </a:r>
                <a14:m>
                  <m:oMath xmlns:m="http://schemas.openxmlformats.org/officeDocument/2006/math">
                    <m:r>
                      <a:rPr lang="id-ID" b="0" i="1" smtClean="0">
                        <a:latin typeface="Cambria Math" panose="02040503050406030204" pitchFamily="18" charset="0"/>
                      </a:rPr>
                      <m:t>5 </m:t>
                    </m:r>
                    <m:r>
                      <a:rPr lang="id-ID" b="0" i="1" smtClean="0">
                        <a:latin typeface="Cambria Math" panose="02040503050406030204" pitchFamily="18" charset="0"/>
                      </a:rPr>
                      <m:t>𝑚</m:t>
                    </m:r>
                    <m:r>
                      <a:rPr lang="id-ID" b="0" i="1" smtClean="0">
                        <a:latin typeface="Cambria Math" panose="02040503050406030204" pitchFamily="18" charset="0"/>
                      </a:rPr>
                      <m:t>/</m:t>
                    </m:r>
                    <m:r>
                      <a:rPr lang="id-ID" b="0" i="1" smtClean="0">
                        <a:latin typeface="Cambria Math" panose="02040503050406030204" pitchFamily="18" charset="0"/>
                      </a:rPr>
                      <m:t>𝑠</m:t>
                    </m:r>
                  </m:oMath>
                </a14:m>
                <a:r>
                  <a:rPr lang="id-ID" dirty="0"/>
                  <a:t> dalam medan magnet homogen </a:t>
                </a:r>
                <a14:m>
                  <m:oMath xmlns:m="http://schemas.openxmlformats.org/officeDocument/2006/math">
                    <m:r>
                      <a:rPr lang="id-ID" b="0" i="1" smtClean="0">
                        <a:latin typeface="Cambria Math" panose="02040503050406030204" pitchFamily="18" charset="0"/>
                      </a:rPr>
                      <m:t>40 </m:t>
                    </m:r>
                    <m:r>
                      <a:rPr lang="id-ID" b="0" i="1" smtClean="0">
                        <a:latin typeface="Cambria Math" panose="02040503050406030204" pitchFamily="18" charset="0"/>
                      </a:rPr>
                      <m:t>𝑚𝑇</m:t>
                    </m:r>
                  </m:oMath>
                </a14:m>
                <a:r>
                  <a:rPr lang="id-ID" dirty="0"/>
                  <a:t>. Jika penghantar dihubungkan hambatan </a:t>
                </a:r>
                <a14:m>
                  <m:oMath xmlns:m="http://schemas.openxmlformats.org/officeDocument/2006/math">
                    <m:r>
                      <a:rPr lang="id-ID" i="1">
                        <a:latin typeface="Cambria Math" panose="02040503050406030204" pitchFamily="18" charset="0"/>
                      </a:rPr>
                      <m:t>2</m:t>
                    </m:r>
                    <m:r>
                      <a:rPr lang="id-ID" b="0" i="1" smtClean="0">
                        <a:latin typeface="Cambria Math" panose="02040503050406030204" pitchFamily="18" charset="0"/>
                      </a:rPr>
                      <m:t>0 </m:t>
                    </m:r>
                    <m:r>
                      <m:rPr>
                        <m:sty m:val="p"/>
                      </m:rPr>
                      <a:rPr lang="id-ID" b="0" i="0" smtClean="0">
                        <a:latin typeface="Cambria Math" panose="02040503050406030204" pitchFamily="18" charset="0"/>
                      </a:rPr>
                      <m:t>Ω</m:t>
                    </m:r>
                  </m:oMath>
                </a14:m>
                <a:r>
                  <a:rPr lang="id-ID" dirty="0"/>
                  <a:t> maka tentukan:</a:t>
                </a:r>
              </a:p>
              <a:p>
                <a:pPr marL="342900" indent="-342900">
                  <a:buFont typeface="+mj-lt"/>
                  <a:buAutoNum type="alphaLcPeriod"/>
                </a:pPr>
                <a:r>
                  <a:rPr lang="id-ID" dirty="0"/>
                  <a:t>Besar kuat arus listrik yang melewati hambatan</a:t>
                </a:r>
              </a:p>
              <a:p>
                <a:pPr marL="342900" indent="-342900">
                  <a:buFont typeface="+mj-lt"/>
                  <a:buAutoNum type="alphaLcPeriod"/>
                </a:pPr>
                <a:r>
                  <a:rPr lang="id-ID" dirty="0"/>
                  <a:t>Gaya Lorentz yang ditimbulkan kawat</a:t>
                </a:r>
                <a:endParaRPr lang="en-US" dirty="0"/>
              </a:p>
            </p:txBody>
          </p:sp>
        </mc:Choice>
        <mc:Fallback>
          <p:sp>
            <p:nvSpPr>
              <p:cNvPr id="3" name="TextBox 2">
                <a:extLst>
                  <a:ext uri="{FF2B5EF4-FFF2-40B4-BE49-F238E27FC236}">
                    <a16:creationId xmlns:a16="http://schemas.microsoft.com/office/drawing/2014/main" id="{08FCB896-B3CF-467F-850B-252C683106FF}"/>
                  </a:ext>
                </a:extLst>
              </p:cNvPr>
              <p:cNvSpPr txBox="1">
                <a:spLocks noRot="1" noChangeAspect="1" noMove="1" noResize="1" noEditPoints="1" noAdjustHandles="1" noChangeArrowheads="1" noChangeShapeType="1" noTextEdit="1"/>
              </p:cNvSpPr>
              <p:nvPr/>
            </p:nvSpPr>
            <p:spPr>
              <a:xfrm>
                <a:off x="788504" y="940905"/>
                <a:ext cx="10614991" cy="1200329"/>
              </a:xfrm>
              <a:prstGeom prst="rect">
                <a:avLst/>
              </a:prstGeom>
              <a:blipFill>
                <a:blip r:embed="rId2"/>
                <a:stretch>
                  <a:fillRect l="-517" t="-2030" b="-8122"/>
                </a:stretch>
              </a:blipFill>
            </p:spPr>
            <p:txBody>
              <a:bodyPr/>
              <a:lstStyle/>
              <a:p>
                <a:r>
                  <a:rPr lang="en-US">
                    <a:noFill/>
                  </a:rPr>
                  <a:t> </a:t>
                </a:r>
              </a:p>
            </p:txBody>
          </p:sp>
        </mc:Fallback>
      </mc:AlternateContent>
      <p:grpSp>
        <p:nvGrpSpPr>
          <p:cNvPr id="30" name="Group 29">
            <a:extLst>
              <a:ext uri="{FF2B5EF4-FFF2-40B4-BE49-F238E27FC236}">
                <a16:creationId xmlns:a16="http://schemas.microsoft.com/office/drawing/2014/main" id="{DA9BFBC7-9AC2-46E9-825C-F4ECA4B4F22A}"/>
              </a:ext>
            </a:extLst>
          </p:cNvPr>
          <p:cNvGrpSpPr/>
          <p:nvPr/>
        </p:nvGrpSpPr>
        <p:grpSpPr>
          <a:xfrm>
            <a:off x="788504" y="2354996"/>
            <a:ext cx="4680942" cy="3674743"/>
            <a:chOff x="788503" y="2354996"/>
            <a:chExt cx="5723479" cy="4297595"/>
          </a:xfrm>
        </p:grpSpPr>
        <p:pic>
          <p:nvPicPr>
            <p:cNvPr id="4" name="Picture 3">
              <a:extLst>
                <a:ext uri="{FF2B5EF4-FFF2-40B4-BE49-F238E27FC236}">
                  <a16:creationId xmlns:a16="http://schemas.microsoft.com/office/drawing/2014/main" id="{318C8A48-2C93-4802-87BB-57822AA7309F}"/>
                </a:ext>
              </a:extLst>
            </p:cNvPr>
            <p:cNvPicPr>
              <a:picLocks noChangeAspect="1"/>
            </p:cNvPicPr>
            <p:nvPr/>
          </p:nvPicPr>
          <p:blipFill>
            <a:blip r:embed="rId3"/>
            <a:stretch>
              <a:fillRect/>
            </a:stretch>
          </p:blipFill>
          <p:spPr>
            <a:xfrm>
              <a:off x="788503" y="2354996"/>
              <a:ext cx="5723479" cy="4297595"/>
            </a:xfrm>
            <a:prstGeom prst="rect">
              <a:avLst/>
            </a:prstGeom>
          </p:spPr>
        </p:pic>
        <p:sp>
          <p:nvSpPr>
            <p:cNvPr id="5" name="TextBox 4">
              <a:extLst>
                <a:ext uri="{FF2B5EF4-FFF2-40B4-BE49-F238E27FC236}">
                  <a16:creationId xmlns:a16="http://schemas.microsoft.com/office/drawing/2014/main" id="{459EBAC9-6BC6-4AC6-BB38-107DE345C104}"/>
                </a:ext>
              </a:extLst>
            </p:cNvPr>
            <p:cNvSpPr txBox="1"/>
            <p:nvPr/>
          </p:nvSpPr>
          <p:spPr>
            <a:xfrm>
              <a:off x="4081671" y="3021495"/>
              <a:ext cx="1681407" cy="398179"/>
            </a:xfrm>
            <a:prstGeom prst="rect">
              <a:avLst/>
            </a:prstGeom>
            <a:noFill/>
          </p:spPr>
          <p:txBody>
            <a:bodyPr wrap="square" rtlCol="0">
              <a:spAutoFit/>
            </a:bodyPr>
            <a:lstStyle/>
            <a:p>
              <a:r>
                <a:rPr lang="id-ID" sz="1600" dirty="0">
                  <a:solidFill>
                    <a:srgbClr val="0070C0"/>
                  </a:solidFill>
                </a:rPr>
                <a:t>tag: panjang</a:t>
              </a:r>
              <a:endParaRPr lang="en-US" sz="1600" dirty="0">
                <a:solidFill>
                  <a:srgbClr val="0070C0"/>
                </a:solidFill>
              </a:endParaRPr>
            </a:p>
          </p:txBody>
        </p:sp>
        <p:sp>
          <p:nvSpPr>
            <p:cNvPr id="6" name="TextBox 5">
              <a:extLst>
                <a:ext uri="{FF2B5EF4-FFF2-40B4-BE49-F238E27FC236}">
                  <a16:creationId xmlns:a16="http://schemas.microsoft.com/office/drawing/2014/main" id="{C1C6C42C-6FBD-4D9F-9F36-C79112A1643B}"/>
                </a:ext>
              </a:extLst>
            </p:cNvPr>
            <p:cNvSpPr txBox="1"/>
            <p:nvPr/>
          </p:nvSpPr>
          <p:spPr>
            <a:xfrm>
              <a:off x="4075045" y="3425689"/>
              <a:ext cx="2149798" cy="395937"/>
            </a:xfrm>
            <a:prstGeom prst="rect">
              <a:avLst/>
            </a:prstGeom>
            <a:noFill/>
          </p:spPr>
          <p:txBody>
            <a:bodyPr wrap="square" rtlCol="0">
              <a:spAutoFit/>
            </a:bodyPr>
            <a:lstStyle/>
            <a:p>
              <a:r>
                <a:rPr lang="id-ID" sz="1600" dirty="0">
                  <a:solidFill>
                    <a:srgbClr val="0070C0"/>
                  </a:solidFill>
                </a:rPr>
                <a:t>tag: kecepatan</a:t>
              </a:r>
              <a:endParaRPr lang="en-US" sz="1600" dirty="0">
                <a:solidFill>
                  <a:srgbClr val="0070C0"/>
                </a:solidFill>
              </a:endParaRPr>
            </a:p>
          </p:txBody>
        </p:sp>
        <p:sp>
          <p:nvSpPr>
            <p:cNvPr id="7" name="TextBox 6">
              <a:extLst>
                <a:ext uri="{FF2B5EF4-FFF2-40B4-BE49-F238E27FC236}">
                  <a16:creationId xmlns:a16="http://schemas.microsoft.com/office/drawing/2014/main" id="{4A896F11-31C2-4635-BC36-B1872A3B9E01}"/>
                </a:ext>
              </a:extLst>
            </p:cNvPr>
            <p:cNvSpPr txBox="1"/>
            <p:nvPr/>
          </p:nvSpPr>
          <p:spPr>
            <a:xfrm>
              <a:off x="4094924" y="3896137"/>
              <a:ext cx="1426185" cy="395937"/>
            </a:xfrm>
            <a:prstGeom prst="rect">
              <a:avLst/>
            </a:prstGeom>
            <a:noFill/>
          </p:spPr>
          <p:txBody>
            <a:bodyPr wrap="square" rtlCol="0">
              <a:spAutoFit/>
            </a:bodyPr>
            <a:lstStyle/>
            <a:p>
              <a:r>
                <a:rPr lang="id-ID" sz="1600" dirty="0">
                  <a:solidFill>
                    <a:srgbClr val="0070C0"/>
                  </a:solidFill>
                </a:rPr>
                <a:t>tag: B</a:t>
              </a:r>
              <a:endParaRPr lang="en-US" sz="1600" dirty="0">
                <a:solidFill>
                  <a:srgbClr val="0070C0"/>
                </a:solidFill>
              </a:endParaRPr>
            </a:p>
          </p:txBody>
        </p:sp>
        <p:sp>
          <p:nvSpPr>
            <p:cNvPr id="8" name="TextBox 7">
              <a:extLst>
                <a:ext uri="{FF2B5EF4-FFF2-40B4-BE49-F238E27FC236}">
                  <a16:creationId xmlns:a16="http://schemas.microsoft.com/office/drawing/2014/main" id="{7340F74D-2FF5-41B3-84CA-F4AC1CD5F275}"/>
                </a:ext>
              </a:extLst>
            </p:cNvPr>
            <p:cNvSpPr txBox="1"/>
            <p:nvPr/>
          </p:nvSpPr>
          <p:spPr>
            <a:xfrm>
              <a:off x="4114803" y="4300326"/>
              <a:ext cx="1008188" cy="395937"/>
            </a:xfrm>
            <a:prstGeom prst="rect">
              <a:avLst/>
            </a:prstGeom>
            <a:noFill/>
          </p:spPr>
          <p:txBody>
            <a:bodyPr wrap="square" rtlCol="0">
              <a:spAutoFit/>
            </a:bodyPr>
            <a:lstStyle/>
            <a:p>
              <a:r>
                <a:rPr lang="id-ID" sz="1600" dirty="0">
                  <a:solidFill>
                    <a:srgbClr val="0070C0"/>
                  </a:solidFill>
                </a:rPr>
                <a:t>tag: R</a:t>
              </a:r>
              <a:endParaRPr lang="en-US" sz="1600" dirty="0">
                <a:solidFill>
                  <a:srgbClr val="0070C0"/>
                </a:solidFill>
              </a:endParaRPr>
            </a:p>
          </p:txBody>
        </p:sp>
        <p:sp>
          <p:nvSpPr>
            <p:cNvPr id="9" name="TextBox 8">
              <a:extLst>
                <a:ext uri="{FF2B5EF4-FFF2-40B4-BE49-F238E27FC236}">
                  <a16:creationId xmlns:a16="http://schemas.microsoft.com/office/drawing/2014/main" id="{0EE3A100-BB37-4AFF-998C-BAEABFF12243}"/>
                </a:ext>
              </a:extLst>
            </p:cNvPr>
            <p:cNvSpPr txBox="1"/>
            <p:nvPr/>
          </p:nvSpPr>
          <p:spPr>
            <a:xfrm>
              <a:off x="4200941" y="5406885"/>
              <a:ext cx="1008187" cy="395710"/>
            </a:xfrm>
            <a:prstGeom prst="rect">
              <a:avLst/>
            </a:prstGeom>
            <a:noFill/>
          </p:spPr>
          <p:txBody>
            <a:bodyPr wrap="square" rtlCol="0">
              <a:spAutoFit/>
            </a:bodyPr>
            <a:lstStyle/>
            <a:p>
              <a:r>
                <a:rPr lang="id-ID" sz="1600" dirty="0">
                  <a:solidFill>
                    <a:srgbClr val="0070C0"/>
                  </a:solidFill>
                </a:rPr>
                <a:t>tag: I</a:t>
              </a:r>
              <a:endParaRPr lang="en-US" sz="1600" dirty="0">
                <a:solidFill>
                  <a:srgbClr val="0070C0"/>
                </a:solidFill>
              </a:endParaRPr>
            </a:p>
          </p:txBody>
        </p:sp>
        <p:sp>
          <p:nvSpPr>
            <p:cNvPr id="10" name="TextBox 9">
              <a:extLst>
                <a:ext uri="{FF2B5EF4-FFF2-40B4-BE49-F238E27FC236}">
                  <a16:creationId xmlns:a16="http://schemas.microsoft.com/office/drawing/2014/main" id="{1157102D-BC8F-4417-8710-337284C2326C}"/>
                </a:ext>
              </a:extLst>
            </p:cNvPr>
            <p:cNvSpPr txBox="1"/>
            <p:nvPr/>
          </p:nvSpPr>
          <p:spPr>
            <a:xfrm>
              <a:off x="4207569" y="5837580"/>
              <a:ext cx="1001559" cy="395937"/>
            </a:xfrm>
            <a:prstGeom prst="rect">
              <a:avLst/>
            </a:prstGeom>
            <a:noFill/>
          </p:spPr>
          <p:txBody>
            <a:bodyPr wrap="square" rtlCol="0">
              <a:spAutoFit/>
            </a:bodyPr>
            <a:lstStyle/>
            <a:p>
              <a:r>
                <a:rPr lang="id-ID" sz="1600" dirty="0">
                  <a:solidFill>
                    <a:srgbClr val="0070C0"/>
                  </a:solidFill>
                </a:rPr>
                <a:t>tag: F</a:t>
              </a:r>
              <a:endParaRPr lang="en-US" sz="1600" dirty="0">
                <a:solidFill>
                  <a:srgbClr val="0070C0"/>
                </a:solidFill>
              </a:endParaRPr>
            </a:p>
          </p:txBody>
        </p:sp>
        <p:cxnSp>
          <p:nvCxnSpPr>
            <p:cNvPr id="12" name="Straight Arrow Connector 11">
              <a:extLst>
                <a:ext uri="{FF2B5EF4-FFF2-40B4-BE49-F238E27FC236}">
                  <a16:creationId xmlns:a16="http://schemas.microsoft.com/office/drawing/2014/main" id="{A4E7CECD-2050-4F51-8DCC-70AD37C13F01}"/>
                </a:ext>
              </a:extLst>
            </p:cNvPr>
            <p:cNvCxnSpPr>
              <a:cxnSpLocks/>
            </p:cNvCxnSpPr>
            <p:nvPr/>
          </p:nvCxnSpPr>
          <p:spPr>
            <a:xfrm>
              <a:off x="2769704" y="3200785"/>
              <a:ext cx="1166192"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F302AEA-65AA-481C-9E58-E0E0F64BBD92}"/>
                </a:ext>
              </a:extLst>
            </p:cNvPr>
            <p:cNvCxnSpPr>
              <a:cxnSpLocks/>
            </p:cNvCxnSpPr>
            <p:nvPr/>
          </p:nvCxnSpPr>
          <p:spPr>
            <a:xfrm>
              <a:off x="2789583" y="3631482"/>
              <a:ext cx="1166192"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31F93261-BB78-4E52-BBC6-29295DEE884E}"/>
                </a:ext>
              </a:extLst>
            </p:cNvPr>
            <p:cNvCxnSpPr>
              <a:cxnSpLocks/>
            </p:cNvCxnSpPr>
            <p:nvPr/>
          </p:nvCxnSpPr>
          <p:spPr>
            <a:xfrm>
              <a:off x="2822714" y="4075431"/>
              <a:ext cx="1166192"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3EE41AE2-7010-475A-A5CC-ADA9EE4E6EBA}"/>
                </a:ext>
              </a:extLst>
            </p:cNvPr>
            <p:cNvCxnSpPr>
              <a:cxnSpLocks/>
            </p:cNvCxnSpPr>
            <p:nvPr/>
          </p:nvCxnSpPr>
          <p:spPr>
            <a:xfrm>
              <a:off x="2816089" y="4532632"/>
              <a:ext cx="1166192"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468CE9B0-4CC0-4CED-946D-F29D39EC4855}"/>
                </a:ext>
              </a:extLst>
            </p:cNvPr>
            <p:cNvCxnSpPr>
              <a:cxnSpLocks/>
            </p:cNvCxnSpPr>
            <p:nvPr/>
          </p:nvCxnSpPr>
          <p:spPr>
            <a:xfrm>
              <a:off x="2862472" y="5572928"/>
              <a:ext cx="1166192"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C6DC8D8-00DA-4DB5-ADAD-6CAE09402A72}"/>
                </a:ext>
              </a:extLst>
            </p:cNvPr>
            <p:cNvCxnSpPr>
              <a:cxnSpLocks/>
            </p:cNvCxnSpPr>
            <p:nvPr/>
          </p:nvCxnSpPr>
          <p:spPr>
            <a:xfrm>
              <a:off x="2922108" y="6030126"/>
              <a:ext cx="1166192"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7721F15D-A448-4414-B227-8FD285BB2E34}"/>
                </a:ext>
              </a:extLst>
            </p:cNvPr>
            <p:cNvSpPr txBox="1"/>
            <p:nvPr/>
          </p:nvSpPr>
          <p:spPr>
            <a:xfrm>
              <a:off x="2544167" y="4930200"/>
              <a:ext cx="2311121" cy="395937"/>
            </a:xfrm>
            <a:prstGeom prst="rect">
              <a:avLst/>
            </a:prstGeom>
            <a:noFill/>
          </p:spPr>
          <p:txBody>
            <a:bodyPr wrap="square" rtlCol="0">
              <a:spAutoFit/>
            </a:bodyPr>
            <a:lstStyle/>
            <a:p>
              <a:r>
                <a:rPr lang="id-ID" sz="1600" dirty="0">
                  <a:solidFill>
                    <a:srgbClr val="0070C0"/>
                  </a:solidFill>
                </a:rPr>
                <a:t>tag: pushbutton1</a:t>
              </a:r>
              <a:endParaRPr lang="en-US" sz="1600" dirty="0">
                <a:solidFill>
                  <a:srgbClr val="0070C0"/>
                </a:solidFill>
              </a:endParaRPr>
            </a:p>
          </p:txBody>
        </p:sp>
        <p:cxnSp>
          <p:nvCxnSpPr>
            <p:cNvPr id="20" name="Straight Arrow Connector 19">
              <a:extLst>
                <a:ext uri="{FF2B5EF4-FFF2-40B4-BE49-F238E27FC236}">
                  <a16:creationId xmlns:a16="http://schemas.microsoft.com/office/drawing/2014/main" id="{21867B1C-17B7-40A2-AEC6-3116DE5D5AF4}"/>
                </a:ext>
              </a:extLst>
            </p:cNvPr>
            <p:cNvCxnSpPr>
              <a:cxnSpLocks/>
            </p:cNvCxnSpPr>
            <p:nvPr/>
          </p:nvCxnSpPr>
          <p:spPr>
            <a:xfrm>
              <a:off x="1802294" y="5122355"/>
              <a:ext cx="741873" cy="0"/>
            </a:xfrm>
            <a:prstGeom prst="straightConnector1">
              <a:avLst/>
            </a:prstGeom>
            <a:ln w="28575">
              <a:solidFill>
                <a:srgbClr val="0070C0"/>
              </a:solidFill>
              <a:tailEnd type="triangle"/>
            </a:ln>
          </p:spPr>
          <p:style>
            <a:lnRef idx="1">
              <a:schemeClr val="accent1"/>
            </a:lnRef>
            <a:fillRef idx="0">
              <a:schemeClr val="accent1"/>
            </a:fillRef>
            <a:effectRef idx="0">
              <a:schemeClr val="accent1"/>
            </a:effectRef>
            <a:fontRef idx="minor">
              <a:schemeClr val="tx1"/>
            </a:fontRef>
          </p:style>
        </p:cxnSp>
      </p:grpSp>
      <p:sp>
        <p:nvSpPr>
          <p:cNvPr id="22" name="TextBox 21">
            <a:extLst>
              <a:ext uri="{FF2B5EF4-FFF2-40B4-BE49-F238E27FC236}">
                <a16:creationId xmlns:a16="http://schemas.microsoft.com/office/drawing/2014/main" id="{41E8D04A-F59A-4405-876D-2ADAB2DDDEE8}"/>
              </a:ext>
            </a:extLst>
          </p:cNvPr>
          <p:cNvSpPr txBox="1"/>
          <p:nvPr/>
        </p:nvSpPr>
        <p:spPr>
          <a:xfrm>
            <a:off x="5859488" y="2009919"/>
            <a:ext cx="6040964" cy="5078313"/>
          </a:xfrm>
          <a:prstGeom prst="rect">
            <a:avLst/>
          </a:prstGeom>
          <a:noFill/>
        </p:spPr>
        <p:txBody>
          <a:bodyPr wrap="square" rtlCol="0">
            <a:spAutoFit/>
          </a:bodyPr>
          <a:lstStyle/>
          <a:p>
            <a:r>
              <a:rPr lang="id-ID" dirty="0">
                <a:solidFill>
                  <a:srgbClr val="FF0000"/>
                </a:solidFill>
              </a:rPr>
              <a:t>Algoritma pada pushbutton1: </a:t>
            </a:r>
          </a:p>
          <a:p>
            <a:r>
              <a:rPr lang="en-US" dirty="0">
                <a:latin typeface="Courier New" panose="02070309020205020404" pitchFamily="49" charset="0"/>
              </a:rPr>
              <a:t>L = str2double(get(handles.</a:t>
            </a:r>
            <a:r>
              <a:rPr lang="en-US" dirty="0" err="1">
                <a:latin typeface="Courier New" panose="02070309020205020404" pitchFamily="49" charset="0"/>
              </a:rPr>
              <a:t>panjang</a:t>
            </a:r>
            <a:r>
              <a:rPr lang="en-US" dirty="0">
                <a:latin typeface="Courier New" panose="02070309020205020404" pitchFamily="49" charset="0"/>
              </a:rPr>
              <a:t>,</a:t>
            </a:r>
            <a:r>
              <a:rPr lang="en-US" dirty="0">
                <a:solidFill>
                  <a:srgbClr val="A020F0"/>
                </a:solidFill>
                <a:latin typeface="Courier New" panose="02070309020205020404" pitchFamily="49" charset="0"/>
              </a:rPr>
              <a:t>'string</a:t>
            </a:r>
            <a:r>
              <a:rPr lang="en-US" dirty="0">
                <a:latin typeface="Courier New" panose="02070309020205020404" pitchFamily="49" charset="0"/>
              </a:rPr>
              <a:t>'));</a:t>
            </a:r>
          </a:p>
          <a:p>
            <a:r>
              <a:rPr lang="en-US" dirty="0">
                <a:latin typeface="Courier New" panose="02070309020205020404" pitchFamily="49" charset="0"/>
              </a:rPr>
              <a:t>v = str2double(get(handles.</a:t>
            </a:r>
            <a:r>
              <a:rPr lang="en-US" dirty="0" err="1">
                <a:latin typeface="Courier New" panose="02070309020205020404" pitchFamily="49" charset="0"/>
              </a:rPr>
              <a:t>kecepatan</a:t>
            </a:r>
            <a:r>
              <a:rPr lang="en-US" dirty="0">
                <a:latin typeface="Courier New" panose="02070309020205020404" pitchFamily="49" charset="0"/>
              </a:rPr>
              <a:t>,</a:t>
            </a:r>
            <a:r>
              <a:rPr lang="en-US" dirty="0">
                <a:solidFill>
                  <a:srgbClr val="A020F0"/>
                </a:solidFill>
                <a:latin typeface="Courier New" panose="02070309020205020404" pitchFamily="49" charset="0"/>
              </a:rPr>
              <a:t>'string</a:t>
            </a:r>
            <a:r>
              <a:rPr lang="en-US" dirty="0">
                <a:latin typeface="Courier New" panose="02070309020205020404" pitchFamily="49" charset="0"/>
              </a:rPr>
              <a:t>'));</a:t>
            </a:r>
          </a:p>
          <a:p>
            <a:r>
              <a:rPr lang="en-US" dirty="0">
                <a:latin typeface="Courier New" panose="02070309020205020404" pitchFamily="49" charset="0"/>
              </a:rPr>
              <a:t>B = str2double(get(</a:t>
            </a:r>
            <a:r>
              <a:rPr lang="en-US" dirty="0" err="1">
                <a:latin typeface="Courier New" panose="02070309020205020404" pitchFamily="49" charset="0"/>
              </a:rPr>
              <a:t>handles.B,</a:t>
            </a:r>
            <a:r>
              <a:rPr lang="en-US" dirty="0" err="1">
                <a:solidFill>
                  <a:srgbClr val="A020F0"/>
                </a:solidFill>
                <a:latin typeface="Courier New" panose="02070309020205020404" pitchFamily="49" charset="0"/>
              </a:rPr>
              <a:t>'string</a:t>
            </a:r>
            <a:r>
              <a:rPr lang="en-US" dirty="0">
                <a:latin typeface="Courier New" panose="02070309020205020404" pitchFamily="49" charset="0"/>
              </a:rPr>
              <a:t>'));</a:t>
            </a:r>
          </a:p>
          <a:p>
            <a:r>
              <a:rPr lang="en-US" dirty="0">
                <a:latin typeface="Courier New" panose="02070309020205020404" pitchFamily="49" charset="0"/>
              </a:rPr>
              <a:t>R = str2double(get(</a:t>
            </a:r>
            <a:r>
              <a:rPr lang="en-US" dirty="0" err="1">
                <a:latin typeface="Courier New" panose="02070309020205020404" pitchFamily="49" charset="0"/>
              </a:rPr>
              <a:t>handles.R,</a:t>
            </a:r>
            <a:r>
              <a:rPr lang="en-US" dirty="0" err="1">
                <a:solidFill>
                  <a:srgbClr val="A020F0"/>
                </a:solidFill>
                <a:latin typeface="Courier New" panose="02070309020205020404" pitchFamily="49" charset="0"/>
              </a:rPr>
              <a:t>'string</a:t>
            </a:r>
            <a:r>
              <a:rPr lang="en-US" dirty="0">
                <a:latin typeface="Courier New" panose="02070309020205020404" pitchFamily="49" charset="0"/>
              </a:rPr>
              <a:t>'));</a:t>
            </a:r>
          </a:p>
          <a:p>
            <a:r>
              <a:rPr lang="en-US" dirty="0">
                <a:solidFill>
                  <a:srgbClr val="228B22"/>
                </a:solidFill>
                <a:latin typeface="Courier New" panose="02070309020205020404" pitchFamily="49" charset="0"/>
              </a:rPr>
              <a:t>%GGL </a:t>
            </a:r>
            <a:r>
              <a:rPr lang="en-US" dirty="0" err="1">
                <a:solidFill>
                  <a:srgbClr val="228B22"/>
                </a:solidFill>
                <a:latin typeface="Courier New" panose="02070309020205020404" pitchFamily="49" charset="0"/>
              </a:rPr>
              <a:t>Induksi</a:t>
            </a:r>
            <a:endParaRPr lang="en-US" dirty="0">
              <a:solidFill>
                <a:srgbClr val="228B22"/>
              </a:solidFill>
              <a:latin typeface="Courier New" panose="02070309020205020404" pitchFamily="49" charset="0"/>
            </a:endParaRPr>
          </a:p>
          <a:p>
            <a:r>
              <a:rPr lang="en-US" dirty="0" err="1">
                <a:latin typeface="Courier New" panose="02070309020205020404" pitchFamily="49" charset="0"/>
              </a:rPr>
              <a:t>ggl</a:t>
            </a:r>
            <a:r>
              <a:rPr lang="en-US" dirty="0">
                <a:latin typeface="Courier New" panose="02070309020205020404" pitchFamily="49" charset="0"/>
              </a:rPr>
              <a:t> = B*L*v</a:t>
            </a:r>
          </a:p>
          <a:p>
            <a:r>
              <a:rPr lang="en-US" dirty="0">
                <a:solidFill>
                  <a:srgbClr val="228B22"/>
                </a:solidFill>
                <a:latin typeface="Courier New" panose="02070309020205020404" pitchFamily="49" charset="0"/>
              </a:rPr>
              <a:t>%</a:t>
            </a:r>
            <a:r>
              <a:rPr lang="en-US" dirty="0" err="1">
                <a:solidFill>
                  <a:srgbClr val="228B22"/>
                </a:solidFill>
                <a:latin typeface="Courier New" panose="02070309020205020404" pitchFamily="49" charset="0"/>
              </a:rPr>
              <a:t>Kuat</a:t>
            </a:r>
            <a:r>
              <a:rPr lang="en-US" dirty="0">
                <a:solidFill>
                  <a:srgbClr val="228B22"/>
                </a:solidFill>
                <a:latin typeface="Courier New" panose="02070309020205020404" pitchFamily="49" charset="0"/>
              </a:rPr>
              <a:t> </a:t>
            </a:r>
            <a:r>
              <a:rPr lang="en-US" dirty="0" err="1">
                <a:solidFill>
                  <a:srgbClr val="228B22"/>
                </a:solidFill>
                <a:latin typeface="Courier New" panose="02070309020205020404" pitchFamily="49" charset="0"/>
              </a:rPr>
              <a:t>Arus</a:t>
            </a:r>
            <a:r>
              <a:rPr lang="en-US" dirty="0">
                <a:solidFill>
                  <a:srgbClr val="228B22"/>
                </a:solidFill>
                <a:latin typeface="Courier New" panose="02070309020205020404" pitchFamily="49" charset="0"/>
              </a:rPr>
              <a:t> Listrik</a:t>
            </a:r>
          </a:p>
          <a:p>
            <a:r>
              <a:rPr lang="en-US" dirty="0">
                <a:latin typeface="Courier New" panose="02070309020205020404" pitchFamily="49" charset="0"/>
              </a:rPr>
              <a:t>I = </a:t>
            </a:r>
            <a:r>
              <a:rPr lang="en-US" dirty="0" err="1">
                <a:latin typeface="Courier New" panose="02070309020205020404" pitchFamily="49" charset="0"/>
              </a:rPr>
              <a:t>ggl</a:t>
            </a:r>
            <a:r>
              <a:rPr lang="en-US" dirty="0">
                <a:latin typeface="Courier New" panose="02070309020205020404" pitchFamily="49" charset="0"/>
              </a:rPr>
              <a:t>/R</a:t>
            </a:r>
          </a:p>
          <a:p>
            <a:r>
              <a:rPr lang="en-US" dirty="0">
                <a:solidFill>
                  <a:srgbClr val="228B22"/>
                </a:solidFill>
                <a:latin typeface="Courier New" panose="02070309020205020404" pitchFamily="49" charset="0"/>
              </a:rPr>
              <a:t>%Gaya Lorentz</a:t>
            </a:r>
          </a:p>
          <a:p>
            <a:r>
              <a:rPr lang="en-US" dirty="0">
                <a:latin typeface="Courier New" panose="02070309020205020404" pitchFamily="49" charset="0"/>
              </a:rPr>
              <a:t>F = B*I*L</a:t>
            </a:r>
          </a:p>
          <a:p>
            <a:r>
              <a:rPr lang="en-US" dirty="0">
                <a:solidFill>
                  <a:srgbClr val="000000"/>
                </a:solidFill>
                <a:latin typeface="Courier New" panose="02070309020205020404" pitchFamily="49" charset="0"/>
              </a:rPr>
              <a:t> </a:t>
            </a:r>
          </a:p>
          <a:p>
            <a:r>
              <a:rPr lang="en-US" dirty="0">
                <a:latin typeface="Courier New" panose="02070309020205020404" pitchFamily="49" charset="0"/>
              </a:rPr>
              <a:t>set(</a:t>
            </a:r>
            <a:r>
              <a:rPr lang="en-US" dirty="0" err="1">
                <a:latin typeface="Courier New" panose="02070309020205020404" pitchFamily="49" charset="0"/>
              </a:rPr>
              <a:t>handles.I,</a:t>
            </a:r>
            <a:r>
              <a:rPr lang="en-US" dirty="0" err="1">
                <a:solidFill>
                  <a:srgbClr val="A020F0"/>
                </a:solidFill>
                <a:latin typeface="Courier New" panose="02070309020205020404" pitchFamily="49" charset="0"/>
              </a:rPr>
              <a:t>'string'</a:t>
            </a:r>
            <a:r>
              <a:rPr lang="en-US" dirty="0" err="1">
                <a:latin typeface="Courier New" panose="02070309020205020404" pitchFamily="49" charset="0"/>
              </a:rPr>
              <a:t>,I</a:t>
            </a:r>
            <a:r>
              <a:rPr lang="en-US" dirty="0">
                <a:latin typeface="Courier New" panose="02070309020205020404" pitchFamily="49" charset="0"/>
              </a:rPr>
              <a:t>);</a:t>
            </a:r>
          </a:p>
          <a:p>
            <a:r>
              <a:rPr lang="da-DK" dirty="0">
                <a:latin typeface="Courier New" panose="02070309020205020404" pitchFamily="49" charset="0"/>
              </a:rPr>
              <a:t>set(handles.F,</a:t>
            </a:r>
            <a:r>
              <a:rPr lang="da-DK" dirty="0">
                <a:solidFill>
                  <a:srgbClr val="A020F0"/>
                </a:solidFill>
                <a:latin typeface="Courier New" panose="02070309020205020404" pitchFamily="49" charset="0"/>
              </a:rPr>
              <a:t>'string'</a:t>
            </a:r>
            <a:r>
              <a:rPr lang="da-DK" dirty="0">
                <a:latin typeface="Courier New" panose="02070309020205020404" pitchFamily="49" charset="0"/>
              </a:rPr>
              <a:t>,F);</a:t>
            </a:r>
          </a:p>
          <a:p>
            <a:endParaRPr lang="en-US" dirty="0"/>
          </a:p>
        </p:txBody>
      </p:sp>
    </p:spTree>
    <p:extLst>
      <p:ext uri="{BB962C8B-B14F-4D97-AF65-F5344CB8AC3E}">
        <p14:creationId xmlns:p14="http://schemas.microsoft.com/office/powerpoint/2010/main" val="970518644"/>
      </p:ext>
    </p:extLst>
  </p:cSld>
  <p:clrMapOvr>
    <a:masterClrMapping/>
  </p:clrMapOvr>
</p:sld>
</file>

<file path=ppt/theme/theme1.xml><?xml version="1.0" encoding="utf-8"?>
<a:theme xmlns:a="http://schemas.openxmlformats.org/drawingml/2006/main" name="PebbleVTI">
  <a:themeElements>
    <a:clrScheme name="AnalogousFromLightSeedRightStep">
      <a:dk1>
        <a:srgbClr val="000000"/>
      </a:dk1>
      <a:lt1>
        <a:srgbClr val="FFFFFF"/>
      </a:lt1>
      <a:dk2>
        <a:srgbClr val="1C2B32"/>
      </a:dk2>
      <a:lt2>
        <a:srgbClr val="E3E2E8"/>
      </a:lt2>
      <a:accent1>
        <a:srgbClr val="9EA47C"/>
      </a:accent1>
      <a:accent2>
        <a:srgbClr val="89A873"/>
      </a:accent2>
      <a:accent3>
        <a:srgbClr val="7FAA7F"/>
      </a:accent3>
      <a:accent4>
        <a:srgbClr val="75AB8B"/>
      </a:accent4>
      <a:accent5>
        <a:srgbClr val="7EA7A0"/>
      </a:accent5>
      <a:accent6>
        <a:srgbClr val="77A7B6"/>
      </a:accent6>
      <a:hlink>
        <a:srgbClr val="7469AE"/>
      </a:hlink>
      <a:folHlink>
        <a:srgbClr val="7F7F7F"/>
      </a:folHlink>
    </a:clrScheme>
    <a:fontScheme name="Custom 4">
      <a:majorFont>
        <a:latin typeface="Sitka Subheading"/>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ebbleVTI" id="{8B4DB91D-6BB4-4BA3-973A-733D3AF2680E}" vid="{9A19CF0D-2077-4BF4-BAA5-86934C336D59}"/>
    </a:ext>
  </a:extLst>
</a:theme>
</file>

<file path=docProps/app.xml><?xml version="1.0" encoding="utf-8"?>
<Properties xmlns="http://schemas.openxmlformats.org/officeDocument/2006/extended-properties" xmlns:vt="http://schemas.openxmlformats.org/officeDocument/2006/docPropsVTypes">
  <TotalTime>111</TotalTime>
  <Words>604</Words>
  <Application>Microsoft Office PowerPoint</Application>
  <PresentationFormat>Widescreen</PresentationFormat>
  <Paragraphs>67</Paragraphs>
  <Slides>16</Slides>
  <Notes>0</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8" baseType="lpstr">
      <vt:lpstr>Arial</vt:lpstr>
      <vt:lpstr>Arial Black</vt:lpstr>
      <vt:lpstr>Avenir Next LT Pro</vt:lpstr>
      <vt:lpstr>Avenir Next LT Pro Light</vt:lpstr>
      <vt:lpstr>Calibri</vt:lpstr>
      <vt:lpstr>Cambria Math</vt:lpstr>
      <vt:lpstr>Courier New</vt:lpstr>
      <vt:lpstr>Gigi</vt:lpstr>
      <vt:lpstr>Sitka Subheading</vt:lpstr>
      <vt:lpstr>Times New Roman</vt:lpstr>
      <vt:lpstr>PebbleVTI</vt:lpstr>
      <vt:lpstr>Equation.DSMT4</vt:lpstr>
      <vt:lpstr>Induksi Magnet</vt:lpstr>
      <vt:lpstr>GGL Induksi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Induksi Magnet</dc:title>
  <dc:creator>Siwi Puji Astuti</dc:creator>
  <cp:lastModifiedBy>samsung</cp:lastModifiedBy>
  <cp:revision>7</cp:revision>
  <dcterms:created xsi:type="dcterms:W3CDTF">2021-01-27T07:23:42Z</dcterms:created>
  <dcterms:modified xsi:type="dcterms:W3CDTF">2021-03-02T13:47:14Z</dcterms:modified>
</cp:coreProperties>
</file>