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92" d="100"/>
          <a:sy n="92" d="100"/>
        </p:scale>
        <p:origin x="-756"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A0051-865B-42BD-8B4F-D1F211B66DAD}" type="datetimeFigureOut">
              <a:rPr lang="en-US" smtClean="0"/>
              <a:pPr/>
              <a:t>3/3/2021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9D13A-A83F-4D12-AD57-0F97721775D2}" type="slidenum">
              <a:rPr lang="en-US" smtClean="0"/>
              <a:pPr/>
              <a:t>‹#›</a:t>
            </a:fld>
            <a:endParaRPr lang="en-US"/>
          </a:p>
        </p:txBody>
      </p:sp>
    </p:spTree>
    <p:extLst>
      <p:ext uri="{BB962C8B-B14F-4D97-AF65-F5344CB8AC3E}">
        <p14:creationId xmlns:p14="http://schemas.microsoft.com/office/powerpoint/2010/main" xmlns="" val="424849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E9D13A-A83F-4D12-AD57-0F97721775D2}" type="slidenum">
              <a:rPr lang="en-US" smtClean="0"/>
              <a:pPr/>
              <a:t>1</a:t>
            </a:fld>
            <a:endParaRPr lang="en-US"/>
          </a:p>
        </p:txBody>
      </p:sp>
    </p:spTree>
    <p:extLst>
      <p:ext uri="{BB962C8B-B14F-4D97-AF65-F5344CB8AC3E}">
        <p14:creationId xmlns:p14="http://schemas.microsoft.com/office/powerpoint/2010/main" xmlns="" val="2912012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CBD9E5-3233-4B20-AB86-62969E440F03}"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0741C-2DCE-41F4-A2C8-93D86C77E4AE}"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9696-EDD3-4F9C-9DC5-7A2781772F98}"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E74C5-C174-4341-B7ED-B62CBDF242BF}"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D5C390-8238-4D37-A08F-86BEA9FF868B}"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36343B-EA17-4E01-95B0-0A9A3AE85794}"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1ECE6-E0A8-4DCC-BDEF-D713DD097C70}" type="datetime1">
              <a:rPr lang="en-US" smtClean="0"/>
              <a:pPr/>
              <a:t>3/3/2021</a:t>
            </a:fld>
            <a:endParaRPr lang="en-US"/>
          </a:p>
        </p:txBody>
      </p:sp>
      <p:sp>
        <p:nvSpPr>
          <p:cNvPr id="8" name="Footer Placeholder 7"/>
          <p:cNvSpPr>
            <a:spLocks noGrp="1"/>
          </p:cNvSpPr>
          <p:nvPr>
            <p:ph type="ftr" sz="quarter" idx="11"/>
          </p:nvPr>
        </p:nvSpPr>
        <p:spPr/>
        <p:txBody>
          <a:bodyPr/>
          <a:lstStyle/>
          <a:p>
            <a:r>
              <a:rPr lang="sv-SE" smtClean="0"/>
              <a:t>Tim Dosen Penulisan Ilmiah Teknik Informatika Unindra</a:t>
            </a:r>
            <a:endParaRPr lang="en-US"/>
          </a:p>
        </p:txBody>
      </p:sp>
      <p:sp>
        <p:nvSpPr>
          <p:cNvPr id="9" name="Slide Number Placeholder 8"/>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A3FDA-20F0-4E7B-A945-44BAA5A14804}" type="datetime1">
              <a:rPr lang="en-US" smtClean="0"/>
              <a:pPr/>
              <a:t>3/3/2021</a:t>
            </a:fld>
            <a:endParaRPr lang="en-US"/>
          </a:p>
        </p:txBody>
      </p:sp>
      <p:sp>
        <p:nvSpPr>
          <p:cNvPr id="4" name="Footer Placeholder 3"/>
          <p:cNvSpPr>
            <a:spLocks noGrp="1"/>
          </p:cNvSpPr>
          <p:nvPr>
            <p:ph type="ftr" sz="quarter" idx="11"/>
          </p:nvPr>
        </p:nvSpPr>
        <p:spPr/>
        <p:txBody>
          <a:bodyPr/>
          <a:lstStyle/>
          <a:p>
            <a:r>
              <a:rPr lang="sv-SE" smtClean="0"/>
              <a:t>Tim Dosen Penulisan Ilmiah Teknik Informatika Unindra</a:t>
            </a:r>
            <a:endParaRPr lang="en-US"/>
          </a:p>
        </p:txBody>
      </p:sp>
      <p:sp>
        <p:nvSpPr>
          <p:cNvPr id="5" name="Slide Number Placeholder 4"/>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3A569-A79C-4D47-842D-DE7B852F6ACF}" type="datetime1">
              <a:rPr lang="en-US" smtClean="0"/>
              <a:pPr/>
              <a:t>3/3/2021</a:t>
            </a:fld>
            <a:endParaRPr lang="en-US"/>
          </a:p>
        </p:txBody>
      </p:sp>
      <p:sp>
        <p:nvSpPr>
          <p:cNvPr id="3" name="Footer Placeholder 2"/>
          <p:cNvSpPr>
            <a:spLocks noGrp="1"/>
          </p:cNvSpPr>
          <p:nvPr>
            <p:ph type="ftr" sz="quarter" idx="11"/>
          </p:nvPr>
        </p:nvSpPr>
        <p:spPr/>
        <p:txBody>
          <a:bodyPr/>
          <a:lstStyle/>
          <a:p>
            <a:r>
              <a:rPr lang="sv-SE" smtClean="0"/>
              <a:t>Tim Dosen Penulisan Ilmiah Teknik Informatika Unindra</a:t>
            </a:r>
            <a:endParaRPr lang="en-US"/>
          </a:p>
        </p:txBody>
      </p:sp>
      <p:sp>
        <p:nvSpPr>
          <p:cNvPr id="4" name="Slide Number Placeholder 3"/>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35C45-B22C-468F-999A-06D058AA4039}"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A14A3-2388-442A-BF7A-FBEA6634A976}"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5A461D7-97F3-4F78-8566-8FD60B5EC7CA}" type="datetime1">
              <a:rPr lang="en-US" smtClean="0"/>
              <a:pPr/>
              <a:t>3/3/2021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Tim Dosen Penulisan Ilmiah Teknik Informatika Unindra</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14C71C-FEE7-4158-A577-897D13AF7A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spc="300" dirty="0" smtClean="0">
                <a:latin typeface="+mn-lt"/>
              </a:rPr>
              <a:t>MK:PK43F614</a:t>
            </a:r>
            <a:r>
              <a:rPr lang="en-ID" altLang="en-US" sz="3200" b="1" spc="300" dirty="0">
                <a:solidFill>
                  <a:srgbClr val="000000"/>
                </a:solidFill>
                <a:latin typeface="+mn-lt"/>
              </a:rPr>
              <a:t> – </a:t>
            </a:r>
            <a:r>
              <a:rPr lang="en-US" sz="3200" b="1" spc="300" dirty="0" err="1" smtClean="0">
                <a:latin typeface="+mn-lt"/>
              </a:rPr>
              <a:t>Penulisan</a:t>
            </a:r>
            <a:r>
              <a:rPr lang="en-US" sz="3200" b="1" spc="300" dirty="0" smtClean="0">
                <a:latin typeface="+mn-lt"/>
              </a:rPr>
              <a:t> </a:t>
            </a:r>
            <a:r>
              <a:rPr lang="en-US" sz="3200" b="1" spc="300" dirty="0" err="1" smtClean="0">
                <a:latin typeface="+mn-lt"/>
              </a:rPr>
              <a:t>Ilmiah</a:t>
            </a:r>
            <a:endParaRPr lang="en-US" sz="3200" b="1" spc="300" dirty="0">
              <a:latin typeface="+mn-lt"/>
            </a:endParaRPr>
          </a:p>
        </p:txBody>
      </p:sp>
      <p:sp>
        <p:nvSpPr>
          <p:cNvPr id="3" name="Subtitle 2"/>
          <p:cNvSpPr>
            <a:spLocks noGrp="1"/>
          </p:cNvSpPr>
          <p:nvPr>
            <p:ph type="subTitle" idx="1"/>
          </p:nvPr>
        </p:nvSpPr>
        <p:spPr>
          <a:xfrm>
            <a:off x="1371600" y="2914650"/>
            <a:ext cx="6400800" cy="2085992"/>
          </a:xfrm>
        </p:spPr>
        <p:txBody>
          <a:bodyPr>
            <a:normAutofit fontScale="40000" lnSpcReduction="20000"/>
          </a:bodyPr>
          <a:lstStyle/>
          <a:p>
            <a:pPr lvl="0" algn="l" fontAlgn="base">
              <a:spcBef>
                <a:spcPct val="0"/>
              </a:spcBef>
              <a:spcAft>
                <a:spcPct val="0"/>
              </a:spcAft>
              <a:defRPr/>
            </a:pPr>
            <a:r>
              <a:rPr lang="en-ID" altLang="en-US" dirty="0" err="1">
                <a:solidFill>
                  <a:srgbClr val="000000"/>
                </a:solidFill>
                <a:latin typeface="Calibri" panose="020F0502020204030204" pitchFamily="34" charset="0"/>
              </a:rPr>
              <a:t>Dosen</a:t>
            </a:r>
            <a:r>
              <a:rPr lang="en-ID" altLang="en-US" dirty="0">
                <a:solidFill>
                  <a:srgbClr val="000000"/>
                </a:solidFill>
                <a:latin typeface="Calibri" panose="020F0502020204030204" pitchFamily="34" charset="0"/>
              </a:rPr>
              <a:t> </a:t>
            </a:r>
            <a:r>
              <a:rPr lang="en-ID" altLang="en-US" dirty="0" err="1">
                <a:solidFill>
                  <a:srgbClr val="000000"/>
                </a:solidFill>
                <a:latin typeface="Calibri" panose="020F0502020204030204" pitchFamily="34" charset="0"/>
              </a:rPr>
              <a:t>Koordinator</a:t>
            </a: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Zetty</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Karyati</a:t>
            </a:r>
            <a:r>
              <a:rPr lang="en-ID" altLang="en-US" dirty="0" smtClean="0">
                <a:solidFill>
                  <a:srgbClr val="000000"/>
                </a:solidFill>
                <a:latin typeface="Calibri" panose="020F0502020204030204" pitchFamily="34" charset="0"/>
              </a:rPr>
              <a:t>, S.S.,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Tim </a:t>
            </a:r>
            <a:r>
              <a:rPr lang="en-ID" altLang="en-US" dirty="0" err="1">
                <a:solidFill>
                  <a:srgbClr val="000000"/>
                </a:solidFill>
                <a:latin typeface="Calibri" panose="020F0502020204030204" pitchFamily="34" charset="0"/>
              </a:rPr>
              <a:t>Penyusun</a:t>
            </a:r>
            <a:r>
              <a:rPr lang="en-ID" altLang="en-US" dirty="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Endang</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Sulistyaniningsih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Noor</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Komari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Pratiwi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Rahmawati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S.Pd.I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Sriyanti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Retna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Ayu</a:t>
            </a:r>
            <a:r>
              <a:rPr lang="en-ID" altLang="en-US" dirty="0" smtClean="0">
                <a:solidFill>
                  <a:srgbClr val="000000"/>
                </a:solidFill>
                <a:latin typeface="Calibri" panose="020F0502020204030204" pitchFamily="34" charset="0"/>
              </a:rPr>
              <a:t> Megawati,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rPr>
              <a:t>			   </a:t>
            </a:r>
            <a:r>
              <a:rPr lang="en-ID" altLang="en-US" dirty="0" err="1" smtClean="0">
                <a:solidFill>
                  <a:srgbClr val="000000"/>
                </a:solidFill>
                <a:latin typeface="Calibri" panose="020F0502020204030204" pitchFamily="34" charset="0"/>
              </a:rPr>
              <a:t>Nia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Damayanti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Marlia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Anggun</a:t>
            </a:r>
            <a:r>
              <a:rPr lang="en-ID" altLang="en-US" dirty="0" smtClean="0">
                <a:solidFill>
                  <a:srgbClr val="000000"/>
                </a:solidFill>
                <a:latin typeface="Calibri" panose="020F0502020204030204" pitchFamily="34" charset="0"/>
              </a:rPr>
              <a:t> Citra </a:t>
            </a:r>
            <a:r>
              <a:rPr lang="en-ID" altLang="en-US" dirty="0" err="1" smtClean="0">
                <a:solidFill>
                  <a:srgbClr val="000000"/>
                </a:solidFill>
                <a:latin typeface="Calibri" panose="020F0502020204030204" pitchFamily="34" charset="0"/>
              </a:rPr>
              <a:t>Dini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Puspitasari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Randi Ramliyana,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  </a:t>
            </a:r>
            <a:endParaRPr lang="en-ID" altLang="en-US" dirty="0">
              <a:solidFill>
                <a:srgbClr val="000000"/>
              </a:solidFill>
              <a:latin typeface="Calibri" panose="020F0502020204030204" pitchFamily="34" charset="0"/>
            </a:endParaRPr>
          </a:p>
        </p:txBody>
      </p:sp>
      <p:sp>
        <p:nvSpPr>
          <p:cNvPr id="6" name="Rectangle 5"/>
          <p:cNvSpPr/>
          <p:nvPr/>
        </p:nvSpPr>
        <p:spPr>
          <a:xfrm>
            <a:off x="2214546" y="142858"/>
            <a:ext cx="4572000" cy="1077218"/>
          </a:xfrm>
          <a:prstGeom prst="rect">
            <a:avLst/>
          </a:prstGeom>
        </p:spPr>
        <p:txBody>
          <a:bodyPr>
            <a:spAutoFit/>
          </a:bodyPr>
          <a:lstStyle/>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PROGRAM STUDI TEKNIK INFORMATIKA</a:t>
            </a:r>
          </a:p>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FAKULTAS TEKNIK DAN ILMU KOMPUTER</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UNIVERSITAS </a:t>
            </a:r>
            <a:r>
              <a:rPr lang="en-ID" altLang="en-US" sz="1600" b="1" dirty="0" smtClean="0">
                <a:solidFill>
                  <a:srgbClr val="000000"/>
                </a:solidFill>
                <a:latin typeface="Calibri" panose="020F0502020204030204" pitchFamily="34" charset="0"/>
              </a:rPr>
              <a:t>INDRAPRASTA PGRI</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SEMESTER GENAP TAHUN AJARAN 2020/ 2021</a:t>
            </a:r>
            <a:r>
              <a:rPr lang="id-ID" altLang="en-US" sz="1600" b="1" dirty="0">
                <a:solidFill>
                  <a:srgbClr val="000000"/>
                </a:solidFill>
                <a:latin typeface="Calibri" panose="020F0502020204030204" pitchFamily="34" charset="0"/>
              </a:rPr>
              <a:t> </a:t>
            </a:r>
            <a:endParaRPr lang="en-ID" altLang="en-US" sz="1600" b="1" dirty="0">
              <a:solidFill>
                <a:srgbClr val="000000"/>
              </a:solidFill>
              <a:latin typeface="Calibri" panose="020F0502020204030204" pitchFamily="34" charset="0"/>
            </a:endParaRPr>
          </a:p>
        </p:txBody>
      </p:sp>
      <p:pic>
        <p:nvPicPr>
          <p:cNvPr id="7" name="Picture 6" descr="3cc3b5ce652a8cbbb09c13abef278524.png"/>
          <p:cNvPicPr>
            <a:picLocks noChangeAspect="1"/>
          </p:cNvPicPr>
          <p:nvPr/>
        </p:nvPicPr>
        <p:blipFill>
          <a:blip r:embed="rId3" cstate="print"/>
          <a:stretch>
            <a:fillRect/>
          </a:stretch>
        </p:blipFill>
        <p:spPr>
          <a:xfrm>
            <a:off x="7358082" y="13746"/>
            <a:ext cx="1893195" cy="1343558"/>
          </a:xfrm>
          <a:prstGeom prst="rect">
            <a:avLst/>
          </a:prstGeom>
        </p:spPr>
      </p:pic>
      <p:sp>
        <p:nvSpPr>
          <p:cNvPr id="8" name="TextBox 5"/>
          <p:cNvSpPr txBox="1">
            <a:spLocks noChangeArrowheads="1"/>
          </p:cNvSpPr>
          <p:nvPr/>
        </p:nvSpPr>
        <p:spPr bwMode="auto">
          <a:xfrm>
            <a:off x="2500298" y="2428874"/>
            <a:ext cx="419429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Tatap</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err="1" smtClean="0">
                <a:ln>
                  <a:noFill/>
                </a:ln>
                <a:solidFill>
                  <a:srgbClr val="000000"/>
                </a:solidFill>
                <a:effectLst/>
                <a:uLnTx/>
                <a:uFillTx/>
                <a:latin typeface="Calibri" panose="020F0502020204030204" pitchFamily="34" charset="0"/>
                <a:ea typeface="+mn-ea"/>
                <a:cs typeface="+mn-cs"/>
              </a:rPr>
              <a:t>Muka</a:t>
            </a:r>
            <a:r>
              <a:rPr kumimoji="0" lang="en-ID" altLang="en-US" sz="2000" b="1"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 ke-</a:t>
            </a:r>
            <a:r>
              <a:rPr lang="en-US" altLang="en-US" sz="2000" b="1" noProof="0" smtClean="0">
                <a:solidFill>
                  <a:srgbClr val="000000"/>
                </a:solidFill>
              </a:rPr>
              <a:t>1</a:t>
            </a:r>
            <a:r>
              <a:rPr kumimoji="0" lang="en-ID" altLang="en-US" sz="2000" b="1"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 </a:t>
            </a:r>
            <a:r>
              <a:rPr lang="en-US" altLang="en-US" sz="2000" b="1" noProof="0" smtClean="0">
                <a:solidFill>
                  <a:srgbClr val="000000"/>
                </a:solidFill>
              </a:rPr>
              <a:t>Hakikat </a:t>
            </a:r>
            <a:r>
              <a:rPr lang="en-US" altLang="en-US" sz="2000" b="1" noProof="0" dirty="0" err="1" smtClean="0">
                <a:solidFill>
                  <a:srgbClr val="000000"/>
                </a:solidFill>
              </a:rPr>
              <a:t>Karya</a:t>
            </a:r>
            <a:r>
              <a:rPr lang="en-US" altLang="en-US" sz="2000" b="1" noProof="0" dirty="0" smtClean="0">
                <a:solidFill>
                  <a:srgbClr val="000000"/>
                </a:solidFill>
              </a:rPr>
              <a:t> </a:t>
            </a:r>
            <a:r>
              <a:rPr lang="en-US" altLang="en-US" sz="2000" b="1" noProof="0" dirty="0" err="1" smtClean="0">
                <a:solidFill>
                  <a:srgbClr val="000000"/>
                </a:solidFill>
              </a:rPr>
              <a:t>Ilmiah</a:t>
            </a:r>
            <a:endPar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lvl="0" indent="0">
              <a:buNone/>
            </a:pPr>
            <a:r>
              <a:rPr lang="en-US" b="1" dirty="0" err="1" smtClean="0"/>
              <a:t>Jenis-Jenis</a:t>
            </a:r>
            <a:r>
              <a:rPr lang="en-US" b="1" dirty="0" smtClean="0"/>
              <a:t> </a:t>
            </a:r>
            <a:r>
              <a:rPr lang="en-US" b="1" dirty="0" err="1" smtClean="0"/>
              <a:t>Karya</a:t>
            </a:r>
            <a:r>
              <a:rPr lang="en-US" b="1" dirty="0" smtClean="0"/>
              <a:t> </a:t>
            </a:r>
            <a:r>
              <a:rPr lang="en-US" b="1" dirty="0" err="1" smtClean="0"/>
              <a:t>Ilmiah</a:t>
            </a:r>
            <a:r>
              <a:rPr lang="en-US" b="1" dirty="0" smtClean="0"/>
              <a:t> </a:t>
            </a:r>
            <a:endParaRPr lang="en-US" b="1" dirty="0"/>
          </a:p>
          <a:p>
            <a:pPr marL="0" lvl="0" indent="0">
              <a:buNone/>
            </a:pPr>
            <a:endParaRPr lang="en-US" sz="1800" dirty="0"/>
          </a:p>
          <a:p>
            <a:pPr marL="0" lvl="0" indent="0">
              <a:buNone/>
            </a:pPr>
            <a:r>
              <a:rPr lang="en-US" sz="1800" dirty="0" err="1" smtClean="0"/>
              <a:t>Karya</a:t>
            </a:r>
            <a:r>
              <a:rPr lang="en-US" sz="1800" dirty="0" smtClean="0"/>
              <a:t> </a:t>
            </a:r>
            <a:r>
              <a:rPr lang="en-US" sz="1800" dirty="0" err="1"/>
              <a:t>ilmiah</a:t>
            </a:r>
            <a:r>
              <a:rPr lang="en-US" sz="1800" dirty="0"/>
              <a:t> </a:t>
            </a:r>
            <a:r>
              <a:rPr lang="en-US" sz="1800" dirty="0" err="1"/>
              <a:t>memiliki</a:t>
            </a:r>
            <a:r>
              <a:rPr lang="en-US" sz="1800" dirty="0"/>
              <a:t> </a:t>
            </a:r>
            <a:r>
              <a:rPr lang="en-US" sz="1800" dirty="0" err="1"/>
              <a:t>beberapa</a:t>
            </a:r>
            <a:r>
              <a:rPr lang="en-US" sz="1800" dirty="0"/>
              <a:t> </a:t>
            </a:r>
            <a:r>
              <a:rPr lang="en-US" sz="1800" dirty="0" err="1"/>
              <a:t>jenis</a:t>
            </a:r>
            <a:r>
              <a:rPr lang="en-US" sz="1800" dirty="0"/>
              <a:t> </a:t>
            </a:r>
            <a:r>
              <a:rPr lang="en-US" sz="1800" dirty="0" err="1"/>
              <a:t>berdasarkan</a:t>
            </a:r>
            <a:r>
              <a:rPr lang="en-US" sz="1800" dirty="0"/>
              <a:t> </a:t>
            </a:r>
            <a:r>
              <a:rPr lang="en-US" sz="1800" dirty="0" err="1"/>
              <a:t>waktu</a:t>
            </a:r>
            <a:r>
              <a:rPr lang="en-US" sz="1800" dirty="0"/>
              <a:t>, </a:t>
            </a:r>
            <a:r>
              <a:rPr lang="en-US" sz="1800" dirty="0" err="1"/>
              <a:t>bentuk</a:t>
            </a:r>
            <a:r>
              <a:rPr lang="en-US" sz="1800" dirty="0"/>
              <a:t>, </a:t>
            </a:r>
            <a:r>
              <a:rPr lang="en-US" sz="1800" dirty="0" err="1"/>
              <a:t>dan</a:t>
            </a:r>
            <a:r>
              <a:rPr lang="en-US" sz="1800" dirty="0"/>
              <a:t> </a:t>
            </a:r>
            <a:r>
              <a:rPr lang="en-US" sz="1800" dirty="0" err="1"/>
              <a:t>publikasinya</a:t>
            </a:r>
            <a:r>
              <a:rPr lang="en-US" sz="1800" dirty="0"/>
              <a:t>, </a:t>
            </a:r>
            <a:r>
              <a:rPr lang="en-US" sz="1800" dirty="0" err="1"/>
              <a:t>berikut</a:t>
            </a:r>
            <a:r>
              <a:rPr lang="en-US" sz="1800" dirty="0"/>
              <a:t> </a:t>
            </a:r>
            <a:r>
              <a:rPr lang="en-US" sz="1800" dirty="0" err="1"/>
              <a:t>jenis</a:t>
            </a:r>
            <a:r>
              <a:rPr lang="en-US" sz="1800" dirty="0"/>
              <a:t> </a:t>
            </a:r>
            <a:r>
              <a:rPr lang="en-US" sz="1800" dirty="0" err="1"/>
              <a:t>karya</a:t>
            </a:r>
            <a:r>
              <a:rPr lang="en-US" sz="1800" dirty="0"/>
              <a:t> </a:t>
            </a:r>
            <a:r>
              <a:rPr lang="en-US" sz="1800" dirty="0" err="1"/>
              <a:t>ilmiah</a:t>
            </a:r>
            <a:r>
              <a:rPr lang="en-US" sz="1800" dirty="0"/>
              <a:t>: </a:t>
            </a:r>
          </a:p>
          <a:p>
            <a:pPr marL="0" lvl="0" indent="0">
              <a:buNone/>
            </a:pPr>
            <a:endParaRPr lang="en-US" sz="1800" dirty="0" smtClean="0">
              <a:solidFill>
                <a:srgbClr val="FF0000"/>
              </a:solidFill>
            </a:endParaRPr>
          </a:p>
          <a:p>
            <a:pPr lvl="0">
              <a:buAutoNum type="arabicPeriod"/>
            </a:pPr>
            <a:r>
              <a:rPr lang="id-ID" sz="1800" b="1" dirty="0" smtClean="0"/>
              <a:t>Makalah </a:t>
            </a:r>
            <a:endParaRPr lang="en-US" sz="1800" b="1" dirty="0"/>
          </a:p>
          <a:p>
            <a:pPr marL="0" lvl="0" indent="0">
              <a:buNone/>
            </a:pPr>
            <a:r>
              <a:rPr lang="id-ID" sz="1800" dirty="0" smtClean="0"/>
              <a:t>Adalah </a:t>
            </a:r>
            <a:r>
              <a:rPr lang="id-ID" sz="1800" dirty="0"/>
              <a:t>karya tulis ilmiah yang menyajikan suatu masalah dalam bidang tertentu yang pembahasannya berdasarkan data empiris dan objektif di lapangan, dan yang penyajiannya mengikuti proses berpikir deduktif atau induktif. Makalah biasanya disusun mahasiswa untuk melengkapi tugas terstruktur atau tugas akhir mata kuliah tertentu untuk memberikan ulasan pemecahan suatu  masalah secara ilmiah.</a:t>
            </a:r>
            <a:endParaRPr lang="en-US" sz="1800" dirty="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extLst>
      <p:ext uri="{BB962C8B-B14F-4D97-AF65-F5344CB8AC3E}">
        <p14:creationId xmlns:p14="http://schemas.microsoft.com/office/powerpoint/2010/main" xmlns="" val="2204277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9582"/>
            <a:ext cx="8229600" cy="3535041"/>
          </a:xfrm>
        </p:spPr>
        <p:txBody>
          <a:bodyPr lIns="0" tIns="0" rIns="0" bIns="0">
            <a:normAutofit fontScale="47500" lnSpcReduction="20000"/>
          </a:bodyPr>
          <a:lstStyle/>
          <a:p>
            <a:pPr marL="0" lvl="0" indent="0">
              <a:buNone/>
            </a:pPr>
            <a:r>
              <a:rPr lang="en-US" sz="4200" b="1" dirty="0" smtClean="0"/>
              <a:t>2. </a:t>
            </a:r>
            <a:r>
              <a:rPr lang="id-ID" sz="4200" b="1" dirty="0" smtClean="0"/>
              <a:t>Kertas </a:t>
            </a:r>
            <a:r>
              <a:rPr lang="en-US" sz="4200" b="1" dirty="0" smtClean="0"/>
              <a:t>K</a:t>
            </a:r>
            <a:r>
              <a:rPr lang="id-ID" sz="4200" b="1" dirty="0" smtClean="0"/>
              <a:t>erja</a:t>
            </a:r>
            <a:r>
              <a:rPr lang="id-ID" sz="4200" b="1" dirty="0"/>
              <a:t>, </a:t>
            </a:r>
            <a:endParaRPr lang="en-US" sz="4200" b="1" dirty="0"/>
          </a:p>
          <a:p>
            <a:pPr marL="0" indent="0">
              <a:buNone/>
            </a:pPr>
            <a:r>
              <a:rPr lang="id-ID" dirty="0" smtClean="0"/>
              <a:t>Sama </a:t>
            </a:r>
            <a:r>
              <a:rPr lang="id-ID" dirty="0"/>
              <a:t>dengan makalah dan karya ilmiah menyajikan bidang tertentu yang pembahasannya berdasarkan data empiris dan objektif di lapangan, dan yang penyajiannya mengikuti proses berpikir deduktif atau induktif. Hanya saja, analisis dalam kertas kerja lebih mendalam dan aplikatif. Karena sifat analisis yang demikian, kerta kerja ini layak dipakai dalam seminar atau lokakarya.</a:t>
            </a:r>
            <a:endParaRPr lang="en-US" dirty="0"/>
          </a:p>
          <a:p>
            <a:pPr marL="0" lvl="0" indent="0">
              <a:buNone/>
            </a:pPr>
            <a:endParaRPr lang="en-US" dirty="0" smtClean="0"/>
          </a:p>
          <a:p>
            <a:pPr marL="0" lvl="0" indent="0">
              <a:buNone/>
            </a:pPr>
            <a:r>
              <a:rPr lang="en-US" sz="4200" b="1" dirty="0" smtClean="0"/>
              <a:t>3. </a:t>
            </a:r>
            <a:r>
              <a:rPr lang="id-ID" sz="4200" b="1" dirty="0" smtClean="0"/>
              <a:t>Artikel</a:t>
            </a:r>
            <a:endParaRPr lang="en-US" sz="4200" b="1" dirty="0"/>
          </a:p>
          <a:p>
            <a:pPr marL="0" indent="0">
              <a:buNone/>
            </a:pPr>
            <a:r>
              <a:rPr lang="id-ID" dirty="0"/>
              <a:t>Juga karya ilmiah yang menyajikan bidang tertentu yang pembahasannya berdasarkan data empiris dan objektif di lapangan, dan yang penyajiannya mengikuti proses berpikir deduktif atau induktif. Hanya saja karena dipersiapkan untuk dimuat di jurnal atau majalah  ilmiah, sajiannya mengikuti pola atau format yang dikehendaki tim redaksi majalah tersebut. Artikel ilmiah ini ditulis oleh mahasiswa, dosen, pustakawan, peneliti, dan </a:t>
            </a:r>
            <a:r>
              <a:rPr lang="id-ID" dirty="0" smtClean="0"/>
              <a:t>penulis</a:t>
            </a:r>
            <a:r>
              <a:rPr lang="en-US" dirty="0" smtClean="0"/>
              <a:t> </a:t>
            </a:r>
            <a:r>
              <a:rPr lang="id-ID" dirty="0" smtClean="0"/>
              <a:t>lain</a:t>
            </a:r>
            <a:r>
              <a:rPr lang="en-US" dirty="0" smtClean="0"/>
              <a:t>n</a:t>
            </a:r>
            <a:r>
              <a:rPr lang="id-ID" dirty="0" smtClean="0"/>
              <a:t>ya</a:t>
            </a:r>
            <a:r>
              <a:rPr lang="en-US" dirty="0" smtClean="0"/>
              <a:t>, </a:t>
            </a:r>
            <a:r>
              <a:rPr lang="en-US" dirty="0" err="1" smtClean="0"/>
              <a:t>serta</a:t>
            </a:r>
            <a:r>
              <a:rPr lang="id-ID" dirty="0" smtClean="0"/>
              <a:t> </a:t>
            </a:r>
            <a:r>
              <a:rPr lang="id-ID" dirty="0"/>
              <a:t>dapat diangkat dari hasil penelitian lapangan, hasil pemikiran dan kajian pustaka, atau hasil pengembangan </a:t>
            </a:r>
            <a:r>
              <a:rPr lang="id-ID" dirty="0" smtClean="0"/>
              <a:t>pro</a:t>
            </a:r>
            <a:r>
              <a:rPr lang="en-US" dirty="0" smtClean="0"/>
              <a:t>y</a:t>
            </a:r>
            <a:r>
              <a:rPr lang="id-ID" dirty="0" smtClean="0"/>
              <a:t>ek</a:t>
            </a:r>
            <a:r>
              <a:rPr lang="id-ID" dirty="0"/>
              <a:t>.</a:t>
            </a:r>
            <a:endParaRPr lang="en-US" dirty="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extLst>
      <p:ext uri="{BB962C8B-B14F-4D97-AF65-F5344CB8AC3E}">
        <p14:creationId xmlns:p14="http://schemas.microsoft.com/office/powerpoint/2010/main" xmlns="" val="1911873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11510"/>
            <a:ext cx="7416824" cy="4186560"/>
          </a:xfrm>
        </p:spPr>
        <p:txBody>
          <a:bodyPr>
            <a:normAutofit fontScale="85000" lnSpcReduction="20000"/>
          </a:bodyPr>
          <a:lstStyle/>
          <a:p>
            <a:pPr marL="0" lvl="0" indent="0">
              <a:buNone/>
            </a:pPr>
            <a:r>
              <a:rPr lang="en-US" sz="2400" b="1" dirty="0" smtClean="0"/>
              <a:t>4. </a:t>
            </a:r>
            <a:r>
              <a:rPr lang="id-ID" sz="2400" b="1" dirty="0" smtClean="0"/>
              <a:t>Skripsi</a:t>
            </a:r>
            <a:r>
              <a:rPr lang="id-ID" sz="1800" b="1" dirty="0" smtClean="0"/>
              <a:t> </a:t>
            </a:r>
            <a:endParaRPr lang="en-US" sz="1800" b="1" dirty="0"/>
          </a:p>
          <a:p>
            <a:pPr marL="0" indent="0">
              <a:buNone/>
            </a:pPr>
            <a:r>
              <a:rPr lang="id-ID" sz="1800" dirty="0"/>
              <a:t>Adalah karya ilmiah yang ditulis mahasiswa program S-1 yang membahas </a:t>
            </a:r>
            <a:r>
              <a:rPr lang="id-ID" sz="1800" dirty="0" smtClean="0"/>
              <a:t>topi</a:t>
            </a:r>
            <a:r>
              <a:rPr lang="en-US" sz="1800" dirty="0" smtClean="0"/>
              <a:t>k</a:t>
            </a:r>
            <a:r>
              <a:rPr lang="id-ID" sz="1800" dirty="0" smtClean="0"/>
              <a:t> </a:t>
            </a:r>
            <a:r>
              <a:rPr lang="id-ID" sz="1800" dirty="0"/>
              <a:t>atau bidang tertentu berdasarkan hasil kajian pustaka yang ditulis oleh para ahli, hasil penelitian lapangan, atau hasil pengembangan (eksperimen). </a:t>
            </a:r>
            <a:endParaRPr lang="en-US" sz="1800" dirty="0"/>
          </a:p>
          <a:p>
            <a:pPr marL="0" lvl="0" indent="0">
              <a:buNone/>
            </a:pPr>
            <a:endParaRPr lang="en-US" sz="1800" dirty="0" smtClean="0"/>
          </a:p>
          <a:p>
            <a:pPr marL="0" lvl="0" indent="0">
              <a:buNone/>
            </a:pPr>
            <a:r>
              <a:rPr lang="en-US" sz="2400" b="1" dirty="0" smtClean="0"/>
              <a:t>5. </a:t>
            </a:r>
            <a:r>
              <a:rPr lang="id-ID" sz="2400" b="1" dirty="0" smtClean="0"/>
              <a:t>Tesis </a:t>
            </a:r>
            <a:endParaRPr lang="en-US" sz="2400" b="1" dirty="0"/>
          </a:p>
          <a:p>
            <a:pPr marL="0" indent="0">
              <a:buNone/>
            </a:pPr>
            <a:r>
              <a:rPr lang="id-ID" sz="1800" dirty="0"/>
              <a:t>Adalah karya ilmiah yang ditulis mahasiswa program S-2 (master) pada akhir studinya. Pembahasan </a:t>
            </a:r>
            <a:r>
              <a:rPr lang="id-ID" sz="1800" dirty="0" smtClean="0"/>
              <a:t>topi</a:t>
            </a:r>
            <a:r>
              <a:rPr lang="en-US" sz="1800" dirty="0" smtClean="0"/>
              <a:t>k</a:t>
            </a:r>
            <a:r>
              <a:rPr lang="id-ID" sz="1800" dirty="0" smtClean="0"/>
              <a:t> </a:t>
            </a:r>
            <a:r>
              <a:rPr lang="id-ID" sz="1800" dirty="0"/>
              <a:t>pada tesis lebih mendalam daripada skripsi. </a:t>
            </a:r>
            <a:r>
              <a:rPr lang="id-ID" sz="1800" dirty="0" smtClean="0"/>
              <a:t>Topi</a:t>
            </a:r>
            <a:r>
              <a:rPr lang="en-US" sz="1800" dirty="0" smtClean="0"/>
              <a:t>k</a:t>
            </a:r>
            <a:r>
              <a:rPr lang="id-ID" sz="1800" dirty="0" smtClean="0"/>
              <a:t> </a:t>
            </a:r>
            <a:r>
              <a:rPr lang="id-ID" sz="1800" dirty="0"/>
              <a:t>tesis lebih mengarah pada penelitian lapangan dan pengembangan (eksperimen). Temuan-temuan dari penelitian lapangan dan pengembangan (eksperimen) dianalisis berdasarkan teori-teori yang ada, dan sebagai dasar untuk menguji hipotesis yang telah dirumuskan sebelumnya.</a:t>
            </a:r>
            <a:endParaRPr lang="en-US" sz="1800" dirty="0"/>
          </a:p>
          <a:p>
            <a:pPr marL="0" lvl="0" indent="0">
              <a:buNone/>
            </a:pPr>
            <a:endParaRPr lang="en-US" sz="1800" dirty="0" smtClean="0"/>
          </a:p>
          <a:p>
            <a:pPr marL="0" lvl="0" indent="0">
              <a:buNone/>
            </a:pPr>
            <a:r>
              <a:rPr lang="en-US" sz="2400" b="1" dirty="0" smtClean="0"/>
              <a:t>6.</a:t>
            </a:r>
            <a:r>
              <a:rPr lang="id-ID" sz="2400" b="1" dirty="0" smtClean="0"/>
              <a:t>Disertasi </a:t>
            </a:r>
            <a:endParaRPr lang="en-US" sz="2400" b="1" dirty="0"/>
          </a:p>
          <a:p>
            <a:pPr marL="0" indent="0">
              <a:buNone/>
            </a:pPr>
            <a:r>
              <a:rPr lang="id-ID" sz="1800" dirty="0"/>
              <a:t>Adalah karya ilmiah yang ditulis mahasiswa program S-3 </a:t>
            </a:r>
            <a:r>
              <a:rPr lang="id-ID" sz="1800" dirty="0" smtClean="0"/>
              <a:t>(</a:t>
            </a:r>
            <a:r>
              <a:rPr lang="en-US" sz="1800" dirty="0" smtClean="0"/>
              <a:t>d</a:t>
            </a:r>
            <a:r>
              <a:rPr lang="id-ID" sz="1800" dirty="0" smtClean="0"/>
              <a:t>oktor</a:t>
            </a:r>
            <a:r>
              <a:rPr lang="id-ID" sz="1800" dirty="0"/>
              <a:t>) yang mengemukakan dalil atau teori baru berdasarkan hasil temuan lapangan, baik lewat penelitian maupun pengembangan (eksperimen). Temuan-temuan baru ini akan diterima kalangan komunitas akademik setelah dipertanggungjawabkan </a:t>
            </a:r>
            <a:r>
              <a:rPr lang="id-ID" sz="1800" dirty="0" smtClean="0"/>
              <a:t>di</a:t>
            </a:r>
            <a:r>
              <a:rPr lang="en-US" sz="1800" dirty="0" smtClean="0"/>
              <a:t> </a:t>
            </a:r>
            <a:r>
              <a:rPr lang="id-ID" sz="1800" dirty="0" smtClean="0"/>
              <a:t>hadapan </a:t>
            </a:r>
            <a:r>
              <a:rPr lang="id-ID" sz="1800" dirty="0"/>
              <a:t>forum ujian senat guru besar pada perguruan tinggi yang bersangkutan. Oleh karena </a:t>
            </a:r>
            <a:r>
              <a:rPr lang="id-ID" sz="1800" dirty="0" smtClean="0"/>
              <a:t>itu</a:t>
            </a:r>
            <a:r>
              <a:rPr lang="en-US" sz="1800" dirty="0" smtClean="0"/>
              <a:t>,</a:t>
            </a:r>
            <a:r>
              <a:rPr lang="id-ID" sz="1800" dirty="0" smtClean="0"/>
              <a:t> </a:t>
            </a:r>
            <a:r>
              <a:rPr lang="id-ID" sz="1800" dirty="0"/>
              <a:t>teori pada disertasi dianggap sebagai temuan yang orisinal.  </a:t>
            </a:r>
            <a:endParaRPr lang="en-US" sz="1800" dirty="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extLst>
      <p:ext uri="{BB962C8B-B14F-4D97-AF65-F5344CB8AC3E}">
        <p14:creationId xmlns:p14="http://schemas.microsoft.com/office/powerpoint/2010/main" xmlns="" val="2918927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86042"/>
            <a:ext cx="5929354" cy="1681852"/>
          </a:xfrm>
        </p:spPr>
        <p:txBody>
          <a:bodyPr>
            <a:noAutofit/>
          </a:bodyPr>
          <a:lstStyle/>
          <a:p>
            <a:r>
              <a:rPr lang="en-US" sz="2000" dirty="0">
                <a:latin typeface="+mn-lt"/>
              </a:rPr>
              <a:t/>
            </a:r>
            <a:br>
              <a:rPr lang="en-US" sz="2000" dirty="0">
                <a:latin typeface="+mn-lt"/>
              </a:rPr>
            </a:br>
            <a:r>
              <a:rPr lang="en-ID" sz="2000" i="1" dirty="0" err="1" smtClean="0"/>
              <a:t>Mahasiswa</a:t>
            </a:r>
            <a:r>
              <a:rPr lang="en-ID" sz="2000" i="1" dirty="0" smtClean="0"/>
              <a:t> </a:t>
            </a:r>
            <a:r>
              <a:rPr lang="en-ID" sz="2000" i="1" dirty="0" err="1"/>
              <a:t>dapat</a:t>
            </a:r>
            <a:r>
              <a:rPr lang="en-ID" sz="2000" i="1" dirty="0"/>
              <a:t> </a:t>
            </a:r>
            <a:r>
              <a:rPr lang="en-ID" sz="2000" i="1" dirty="0" err="1"/>
              <a:t>memahami</a:t>
            </a:r>
            <a:r>
              <a:rPr lang="en-ID" sz="2000" i="1" dirty="0"/>
              <a:t> </a:t>
            </a:r>
            <a:r>
              <a:rPr lang="en-ID" sz="2000" i="1" dirty="0" err="1"/>
              <a:t>pengertian</a:t>
            </a:r>
            <a:r>
              <a:rPr lang="en-ID" sz="2000" i="1" dirty="0"/>
              <a:t> </a:t>
            </a:r>
            <a:r>
              <a:rPr lang="en-ID" sz="2000" i="1" dirty="0" err="1"/>
              <a:t>karya</a:t>
            </a:r>
            <a:r>
              <a:rPr lang="en-ID" sz="2000" i="1" dirty="0"/>
              <a:t> </a:t>
            </a:r>
            <a:r>
              <a:rPr lang="en-ID" sz="2000" i="1" dirty="0" err="1"/>
              <a:t>ilmiah</a:t>
            </a:r>
            <a:r>
              <a:rPr lang="en-ID" sz="2000" i="1" dirty="0"/>
              <a:t>, </a:t>
            </a:r>
            <a:r>
              <a:rPr lang="en-ID" sz="2000" i="1" dirty="0" err="1"/>
              <a:t>ciri-ciri</a:t>
            </a:r>
            <a:r>
              <a:rPr lang="en-ID" sz="2000" i="1" dirty="0"/>
              <a:t> </a:t>
            </a:r>
            <a:r>
              <a:rPr lang="en-ID" sz="2000" i="1" dirty="0" err="1"/>
              <a:t>karya</a:t>
            </a:r>
            <a:r>
              <a:rPr lang="en-ID" sz="2000" i="1" dirty="0"/>
              <a:t> </a:t>
            </a:r>
            <a:r>
              <a:rPr lang="en-ID" sz="2000" i="1" dirty="0" err="1"/>
              <a:t>ilmiah</a:t>
            </a:r>
            <a:r>
              <a:rPr lang="en-ID" sz="2000" i="1" dirty="0" smtClean="0"/>
              <a:t>, </a:t>
            </a:r>
            <a:r>
              <a:rPr lang="en-ID" sz="2000" i="1" dirty="0" err="1" smtClean="0"/>
              <a:t>bahasa</a:t>
            </a:r>
            <a:r>
              <a:rPr lang="en-ID" sz="2000" i="1" dirty="0" smtClean="0"/>
              <a:t> </a:t>
            </a:r>
            <a:r>
              <a:rPr lang="en-ID" sz="2000" i="1" dirty="0" err="1"/>
              <a:t>ilmiah</a:t>
            </a:r>
            <a:r>
              <a:rPr lang="en-ID" sz="2000" i="1" dirty="0"/>
              <a:t>, </a:t>
            </a:r>
            <a:r>
              <a:rPr lang="en-ID" sz="2000" i="1" dirty="0" err="1"/>
              <a:t>serta</a:t>
            </a:r>
            <a:r>
              <a:rPr lang="en-ID" sz="2000" i="1" dirty="0"/>
              <a:t> </a:t>
            </a:r>
            <a:r>
              <a:rPr lang="en-ID" sz="2000" i="1" dirty="0" err="1"/>
              <a:t>jenis-jenis</a:t>
            </a:r>
            <a:r>
              <a:rPr lang="en-ID" sz="2000" i="1" dirty="0"/>
              <a:t> </a:t>
            </a:r>
            <a:r>
              <a:rPr lang="en-ID" sz="2000" i="1" dirty="0" err="1"/>
              <a:t>karya</a:t>
            </a:r>
            <a:r>
              <a:rPr lang="en-ID" sz="2000" i="1" dirty="0"/>
              <a:t> </a:t>
            </a:r>
            <a:r>
              <a:rPr lang="en-ID" sz="2000" i="1" dirty="0" err="1"/>
              <a:t>ilmiah</a:t>
            </a:r>
            <a:r>
              <a:rPr lang="en-ID" sz="2000" i="1" dirty="0"/>
              <a:t>. (CP-KKB3</a:t>
            </a:r>
            <a:r>
              <a:rPr lang="en-ID" sz="2000" i="1" dirty="0" smtClean="0"/>
              <a:t>)</a:t>
            </a:r>
            <a:endParaRPr lang="en-US" sz="2000" b="1" spc="300" dirty="0">
              <a:latin typeface="+mn-lt"/>
            </a:endParaRPr>
          </a:p>
        </p:txBody>
      </p:sp>
      <p:pic>
        <p:nvPicPr>
          <p:cNvPr id="7" name="Picture 6"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10" name="TextBox 5"/>
          <p:cNvSpPr txBox="1">
            <a:spLocks noChangeArrowheads="1"/>
          </p:cNvSpPr>
          <p:nvPr/>
        </p:nvSpPr>
        <p:spPr bwMode="auto">
          <a:xfrm>
            <a:off x="142844" y="214296"/>
            <a:ext cx="644195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Capaian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Pembelajaran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Mingguan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Mata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Kuliah</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(Sub-CPMK):</a:t>
            </a:r>
          </a:p>
        </p:txBody>
      </p:sp>
      <p:sp>
        <p:nvSpPr>
          <p:cNvPr id="11" name="Rectangle 10"/>
          <p:cNvSpPr/>
          <p:nvPr/>
        </p:nvSpPr>
        <p:spPr>
          <a:xfrm>
            <a:off x="642910" y="1785932"/>
            <a:ext cx="1811137" cy="400110"/>
          </a:xfrm>
          <a:prstGeom prst="rect">
            <a:avLst/>
          </a:prstGeom>
        </p:spPr>
        <p:txBody>
          <a:bodyPr wrap="none">
            <a:spAutoFit/>
          </a:bodyPr>
          <a:lstStyle/>
          <a:p>
            <a:r>
              <a:rPr lang="en-US" sz="2000" b="1" smtClean="0"/>
              <a:t>Sub-CPMK ke-1</a:t>
            </a:r>
            <a:endParaRPr lang="en-US"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0173" y="1714494"/>
            <a:ext cx="6759351" cy="1692771"/>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150" normalizeH="0" baseline="0" noProof="0" dirty="0" err="1">
                <a:ln w="0"/>
                <a:solidFill>
                  <a:schemeClr val="tx2">
                    <a:lumMod val="60000"/>
                    <a:lumOff val="40000"/>
                  </a:schemeClr>
                </a:solidFill>
                <a:effectLst/>
                <a:uLnTx/>
                <a:uFillTx/>
                <a:latin typeface="Calibri" panose="020F0502020204030204"/>
                <a:ea typeface="+mn-ea"/>
                <a:cs typeface="+mn-cs"/>
              </a:rPr>
              <a:t>Materi</a:t>
            </a:r>
            <a:r>
              <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Tatap</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Muka</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Ke</a:t>
            </a:r>
            <a:r>
              <a:rPr lang="en-US" sz="4400" b="1" spc="-150" noProof="0" dirty="0" err="1" smtClean="0">
                <a:ln w="0"/>
                <a:solidFill>
                  <a:schemeClr val="tx2">
                    <a:lumMod val="60000"/>
                    <a:lumOff val="40000"/>
                  </a:schemeClr>
                </a:solidFill>
                <a:effectLst/>
                <a:latin typeface="Calibri" panose="020F0502020204030204"/>
              </a:rPr>
              <a:t>satu</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endPar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noProof="0" dirty="0" err="1" smtClean="0">
                <a:ln w="0"/>
                <a:solidFill>
                  <a:schemeClr val="tx2">
                    <a:lumMod val="60000"/>
                    <a:lumOff val="40000"/>
                  </a:schemeClr>
                </a:solidFill>
                <a:effectLst/>
                <a:uLnTx/>
                <a:uFillTx/>
                <a:latin typeface="Calibri" panose="020F0502020204030204"/>
                <a:ea typeface="+mn-ea"/>
                <a:cs typeface="+mn-cs"/>
              </a:rPr>
              <a:t>Hakikat</a:t>
            </a:r>
            <a:r>
              <a:rPr kumimoji="0" lang="en-US" sz="6000" b="1" i="0" u="none" strike="noStrike" kern="1200" cap="none" spc="0" normalizeH="0" noProof="0" dirty="0" smtClean="0">
                <a:ln w="0"/>
                <a:solidFill>
                  <a:schemeClr val="tx2">
                    <a:lumMod val="60000"/>
                    <a:lumOff val="40000"/>
                  </a:schemeClr>
                </a:solidFill>
                <a:effectLst/>
                <a:uLnTx/>
                <a:uFillTx/>
                <a:latin typeface="Calibri" panose="020F0502020204030204"/>
                <a:ea typeface="+mn-ea"/>
                <a:cs typeface="+mn-cs"/>
              </a:rPr>
              <a:t> </a:t>
            </a:r>
            <a:r>
              <a:rPr kumimoji="0" lang="en-US" sz="6000" b="1" i="0" u="none" strike="noStrike" kern="1200" cap="none" spc="0" normalizeH="0" noProof="0" dirty="0" err="1" smtClean="0">
                <a:ln w="0"/>
                <a:solidFill>
                  <a:schemeClr val="tx2">
                    <a:lumMod val="60000"/>
                    <a:lumOff val="40000"/>
                  </a:schemeClr>
                </a:solidFill>
                <a:effectLst/>
                <a:uLnTx/>
                <a:uFillTx/>
                <a:latin typeface="Calibri" panose="020F0502020204030204"/>
                <a:ea typeface="+mn-ea"/>
                <a:cs typeface="+mn-cs"/>
              </a:rPr>
              <a:t>Karya</a:t>
            </a:r>
            <a:r>
              <a:rPr kumimoji="0" lang="en-US" sz="6000" b="1" i="0" u="none" strike="noStrike" kern="1200" cap="none" spc="0" normalizeH="0" noProof="0" dirty="0" smtClean="0">
                <a:ln w="0"/>
                <a:solidFill>
                  <a:schemeClr val="tx2">
                    <a:lumMod val="60000"/>
                    <a:lumOff val="40000"/>
                  </a:schemeClr>
                </a:solidFill>
                <a:effectLst/>
                <a:uLnTx/>
                <a:uFillTx/>
                <a:latin typeface="Calibri" panose="020F0502020204030204"/>
                <a:ea typeface="+mn-ea"/>
                <a:cs typeface="+mn-cs"/>
              </a:rPr>
              <a:t> </a:t>
            </a:r>
            <a:r>
              <a:rPr kumimoji="0" lang="en-US" sz="6000" b="1" i="0" u="none" strike="noStrike" kern="1200" cap="none" spc="0" normalizeH="0" noProof="0" dirty="0" err="1" smtClean="0">
                <a:ln w="0"/>
                <a:solidFill>
                  <a:schemeClr val="tx2">
                    <a:lumMod val="60000"/>
                    <a:lumOff val="40000"/>
                  </a:schemeClr>
                </a:solidFill>
                <a:effectLst/>
                <a:uLnTx/>
                <a:uFillTx/>
                <a:latin typeface="Calibri" panose="020F0502020204030204"/>
                <a:ea typeface="+mn-ea"/>
                <a:cs typeface="+mn-cs"/>
              </a:rPr>
              <a:t>Ilmiah</a:t>
            </a:r>
            <a:endParaRPr kumimoji="0" lang="en-US" sz="6000" b="1" i="0" u="none" strike="noStrike" kern="1200" cap="none" spc="0" normalizeH="0" baseline="0" noProof="0" dirty="0">
              <a:ln w="0"/>
              <a:solidFill>
                <a:schemeClr val="tx2">
                  <a:lumMod val="60000"/>
                  <a:lumOff val="40000"/>
                </a:schemeClr>
              </a:solidFill>
              <a:effectLst/>
              <a:uLnTx/>
              <a:uFillTx/>
              <a:latin typeface="Calibri" panose="020F0502020204030204"/>
              <a:ea typeface="+mn-ea"/>
              <a:cs typeface="+mn-cs"/>
            </a:endParaRPr>
          </a:p>
        </p:txBody>
      </p:sp>
      <p:pic>
        <p:nvPicPr>
          <p:cNvPr id="5" name="Picture 4"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2" name="Rectangle 1"/>
          <p:cNvSpPr/>
          <p:nvPr/>
        </p:nvSpPr>
        <p:spPr>
          <a:xfrm>
            <a:off x="611560" y="483518"/>
            <a:ext cx="6192688" cy="584775"/>
          </a:xfrm>
          <a:prstGeom prst="rect">
            <a:avLst/>
          </a:prstGeom>
        </p:spPr>
        <p:txBody>
          <a:bodyPr wrap="square">
            <a:spAutoFit/>
          </a:bodyPr>
          <a:lstStyle/>
          <a:p>
            <a:r>
              <a:rPr lang="en-US" sz="3200" b="1" dirty="0"/>
              <a:t>A. </a:t>
            </a:r>
            <a:r>
              <a:rPr lang="en-US" sz="3200" b="1" dirty="0" err="1"/>
              <a:t>Pengertian</a:t>
            </a:r>
            <a:r>
              <a:rPr lang="en-US" sz="3200" b="1" dirty="0"/>
              <a:t> </a:t>
            </a:r>
            <a:r>
              <a:rPr lang="en-US" sz="3200" b="1" dirty="0" err="1" smtClean="0"/>
              <a:t>Karya</a:t>
            </a:r>
            <a:r>
              <a:rPr lang="en-US" sz="3200" b="1" dirty="0" smtClean="0"/>
              <a:t> </a:t>
            </a:r>
            <a:r>
              <a:rPr lang="en-US" sz="3200" b="1" dirty="0" err="1"/>
              <a:t>Ilmiah</a:t>
            </a:r>
            <a:r>
              <a:rPr lang="en-US" sz="3200" b="1" dirty="0"/>
              <a:t> </a:t>
            </a:r>
          </a:p>
        </p:txBody>
      </p:sp>
      <p:sp>
        <p:nvSpPr>
          <p:cNvPr id="3" name="Rectangle 2"/>
          <p:cNvSpPr/>
          <p:nvPr/>
        </p:nvSpPr>
        <p:spPr>
          <a:xfrm>
            <a:off x="539552" y="1491630"/>
            <a:ext cx="7704856" cy="2308324"/>
          </a:xfrm>
          <a:prstGeom prst="rect">
            <a:avLst/>
          </a:prstGeom>
        </p:spPr>
        <p:txBody>
          <a:bodyPr wrap="square">
            <a:spAutoFit/>
          </a:bodyPr>
          <a:lstStyle/>
          <a:p>
            <a:pPr algn="just"/>
            <a:r>
              <a:rPr lang="id-ID" dirty="0" smtClean="0"/>
              <a:t>Karya </a:t>
            </a:r>
            <a:r>
              <a:rPr lang="id-ID" dirty="0"/>
              <a:t>ilmiah merupakan hasil kerja menulis yang membahas masalah tertentu ditinjau dari segi keilmuan. Masalah yang dibahas dalam karya ilmiah mengacu pada ketentuan dan pola tertentu berdasarkan pengamatan atau penelitian. Penyusunan dan penyajian</a:t>
            </a:r>
            <a:r>
              <a:rPr lang="en-ID" dirty="0"/>
              <a:t> </a:t>
            </a:r>
            <a:r>
              <a:rPr lang="en-ID" dirty="0" err="1"/>
              <a:t>karya</a:t>
            </a:r>
            <a:r>
              <a:rPr lang="en-ID" dirty="0"/>
              <a:t> </a:t>
            </a:r>
            <a:r>
              <a:rPr lang="en-ID" dirty="0" err="1"/>
              <a:t>ilmiah</a:t>
            </a:r>
            <a:r>
              <a:rPr lang="en-ID" dirty="0"/>
              <a:t> </a:t>
            </a:r>
            <a:r>
              <a:rPr lang="id-ID" dirty="0"/>
              <a:t>didasarkan pada kajian ilmiah dan cara kerja ilmiah. Biasanya karya ilmiah ditulis untuk mencari jawaban mengenai suatu hal dan untuk membuktikan kebenaran tentang sesuatu yang terdapat dalam objek penelitian. Oleh karena </a:t>
            </a:r>
            <a:r>
              <a:rPr lang="id-ID" dirty="0" smtClean="0"/>
              <a:t>itu</a:t>
            </a:r>
            <a:r>
              <a:rPr lang="en-US" dirty="0" smtClean="0"/>
              <a:t>,</a:t>
            </a:r>
            <a:r>
              <a:rPr lang="id-ID" dirty="0" smtClean="0"/>
              <a:t> </a:t>
            </a:r>
            <a:r>
              <a:rPr lang="id-ID" dirty="0"/>
              <a:t>karya ilmiah disusun secara sistematis dan kebenaran serta keabsahannya dapat dipertanggungjawabkan</a:t>
            </a:r>
            <a:r>
              <a:rPr lang="id-ID" dirty="0" smtClean="0"/>
              <a:t>.</a:t>
            </a:r>
            <a:endParaRPr lang="en-US" sz="1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6" name="Rectangle 5"/>
          <p:cNvSpPr/>
          <p:nvPr/>
        </p:nvSpPr>
        <p:spPr>
          <a:xfrm>
            <a:off x="0" y="803850"/>
            <a:ext cx="7597508" cy="4339650"/>
          </a:xfrm>
          <a:prstGeom prst="rect">
            <a:avLst/>
          </a:prstGeom>
        </p:spPr>
        <p:txBody>
          <a:bodyPr wrap="square" lIns="914400" tIns="0" rIns="914400" bIns="1371600">
            <a:spAutoFit/>
          </a:bodyPr>
          <a:lstStyle/>
          <a:p>
            <a:pPr algn="just"/>
            <a:r>
              <a:rPr lang="en-US" sz="1600" b="1" dirty="0"/>
              <a:t>K</a:t>
            </a:r>
            <a:r>
              <a:rPr lang="id-ID" sz="1600" dirty="0" smtClean="0"/>
              <a:t>arangan </a:t>
            </a:r>
            <a:r>
              <a:rPr lang="id-ID" sz="1600" dirty="0"/>
              <a:t>ilmiah adalah karya tulis yang memaparkan pendapat, gagasan, tanggapan, atau hasil penelitian yang berhubungan dengan kegiatan keilmuan dan menggunakan ragam bahasa keilmuan. Meskipun karya ilmiah memaparkan pendapat, gagasan, atau tanggapan, setiap pernyataannya harus objektif didasarkan pada data dan fakta. Dalam menganalisis </a:t>
            </a:r>
            <a:r>
              <a:rPr lang="id-ID" sz="1600" dirty="0" smtClean="0"/>
              <a:t>data</a:t>
            </a:r>
            <a:r>
              <a:rPr lang="en-US" sz="1600" dirty="0" smtClean="0"/>
              <a:t>,</a:t>
            </a:r>
            <a:r>
              <a:rPr lang="id-ID" sz="1600" dirty="0" smtClean="0"/>
              <a:t> seoran</a:t>
            </a:r>
            <a:r>
              <a:rPr lang="en-US" sz="1600" dirty="0" smtClean="0"/>
              <a:t>g</a:t>
            </a:r>
            <a:r>
              <a:rPr lang="id-ID" sz="1600" dirty="0" smtClean="0"/>
              <a:t> </a:t>
            </a:r>
            <a:r>
              <a:rPr lang="id-ID" sz="1600" dirty="0"/>
              <a:t>peneliti atau penulis harus menggunakan pengalaman dan pikiran secara logis.</a:t>
            </a:r>
            <a:endParaRPr lang="en-US" sz="1600" dirty="0"/>
          </a:p>
          <a:p>
            <a:pPr algn="just"/>
            <a:r>
              <a:rPr lang="en-ID" sz="1600" dirty="0"/>
              <a:t>       </a:t>
            </a:r>
            <a:endParaRPr lang="en-ID" sz="1600" dirty="0" smtClean="0"/>
          </a:p>
          <a:p>
            <a:pPr algn="just"/>
            <a:r>
              <a:rPr lang="id-ID" sz="1600" dirty="0" smtClean="0"/>
              <a:t>Jadi</a:t>
            </a:r>
            <a:r>
              <a:rPr lang="id-ID" sz="1600" dirty="0"/>
              <a:t>, karya ilmiah adalah karya tulis yang membahas masalah tertentu </a:t>
            </a:r>
            <a:r>
              <a:rPr lang="id-ID" sz="1600" dirty="0" smtClean="0"/>
              <a:t>di</a:t>
            </a:r>
            <a:r>
              <a:rPr lang="en-US" sz="1600" dirty="0" smtClean="0"/>
              <a:t> </a:t>
            </a:r>
            <a:r>
              <a:rPr lang="id-ID" sz="1600" dirty="0" smtClean="0"/>
              <a:t>bidang </a:t>
            </a:r>
            <a:r>
              <a:rPr lang="id-ID" sz="1600" dirty="0"/>
              <a:t>keilmuan berdasarkan pengamatan atau penelitian yang memaparkan pendapat, gagasan, dan tanggapan secara sistematis, objektif, logis, serta menggunakan ragam bahasa ilmiah. </a:t>
            </a:r>
            <a:endParaRPr lang="en-US" sz="1600" dirty="0"/>
          </a:p>
        </p:txBody>
      </p:sp>
    </p:spTree>
    <p:extLst>
      <p:ext uri="{BB962C8B-B14F-4D97-AF65-F5344CB8AC3E}">
        <p14:creationId xmlns:p14="http://schemas.microsoft.com/office/powerpoint/2010/main" xmlns="" val="1989557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5" name="Rectangle 4"/>
          <p:cNvSpPr/>
          <p:nvPr/>
        </p:nvSpPr>
        <p:spPr>
          <a:xfrm>
            <a:off x="285720" y="571486"/>
            <a:ext cx="7632848" cy="4139595"/>
          </a:xfrm>
          <a:prstGeom prst="rect">
            <a:avLst/>
          </a:prstGeom>
        </p:spPr>
        <p:txBody>
          <a:bodyPr wrap="square" lIns="0" tIns="0" rIns="0">
            <a:spAutoFit/>
          </a:bodyPr>
          <a:lstStyle/>
          <a:p>
            <a:pPr lvl="1"/>
            <a:r>
              <a:rPr lang="en-US" sz="3200" b="1" dirty="0" err="1" smtClean="0"/>
              <a:t>Tujuan</a:t>
            </a:r>
            <a:r>
              <a:rPr lang="en-US" sz="3200" b="1" dirty="0" smtClean="0"/>
              <a:t> </a:t>
            </a:r>
            <a:r>
              <a:rPr lang="en-US" sz="3200" b="1" dirty="0" err="1" smtClean="0"/>
              <a:t>Karya</a:t>
            </a:r>
            <a:r>
              <a:rPr lang="en-US" sz="3200" b="1" dirty="0" smtClean="0"/>
              <a:t> </a:t>
            </a:r>
            <a:r>
              <a:rPr lang="en-US" sz="3200" b="1" dirty="0" err="1" smtClean="0"/>
              <a:t>Ilmiah</a:t>
            </a:r>
            <a:endParaRPr lang="en-US" sz="3200" b="1" dirty="0" smtClean="0"/>
          </a:p>
          <a:p>
            <a:pPr lvl="1"/>
            <a:endParaRPr lang="en-US" dirty="0"/>
          </a:p>
          <a:p>
            <a:pPr marL="800100" lvl="1" indent="-342900">
              <a:buAutoNum type="arabicPeriod"/>
            </a:pPr>
            <a:r>
              <a:rPr lang="en-US" dirty="0" err="1" smtClean="0"/>
              <a:t>Menyampaikan</a:t>
            </a:r>
            <a:r>
              <a:rPr lang="en-US" dirty="0" smtClean="0"/>
              <a:t> </a:t>
            </a:r>
            <a:r>
              <a:rPr lang="en-US" dirty="0" err="1"/>
              <a:t>gagasan</a:t>
            </a:r>
            <a:r>
              <a:rPr lang="en-US" dirty="0"/>
              <a:t> </a:t>
            </a:r>
            <a:r>
              <a:rPr lang="en-US" dirty="0" err="1"/>
              <a:t>kepada</a:t>
            </a:r>
            <a:r>
              <a:rPr lang="en-US" dirty="0"/>
              <a:t> </a:t>
            </a:r>
            <a:r>
              <a:rPr lang="en-US" dirty="0" err="1"/>
              <a:t>masyarakat</a:t>
            </a:r>
            <a:r>
              <a:rPr lang="en-US" dirty="0"/>
              <a:t> </a:t>
            </a:r>
            <a:r>
              <a:rPr lang="en-US" dirty="0" err="1"/>
              <a:t>luas</a:t>
            </a:r>
            <a:r>
              <a:rPr lang="en-US" dirty="0"/>
              <a:t> </a:t>
            </a:r>
            <a:r>
              <a:rPr lang="en-US" dirty="0" err="1"/>
              <a:t>atau</a:t>
            </a:r>
            <a:r>
              <a:rPr lang="en-US" dirty="0"/>
              <a:t> </a:t>
            </a:r>
            <a:r>
              <a:rPr lang="en-US" dirty="0" err="1"/>
              <a:t>kalangan</a:t>
            </a:r>
            <a:r>
              <a:rPr lang="en-US" dirty="0"/>
              <a:t> </a:t>
            </a:r>
            <a:r>
              <a:rPr lang="en-US" dirty="0" err="1"/>
              <a:t>tertentu</a:t>
            </a:r>
            <a:r>
              <a:rPr lang="en-US" dirty="0"/>
              <a:t>. </a:t>
            </a:r>
            <a:r>
              <a:rPr lang="en-US" dirty="0" err="1"/>
              <a:t>Tujuan</a:t>
            </a:r>
            <a:r>
              <a:rPr lang="en-US" dirty="0"/>
              <a:t> </a:t>
            </a:r>
            <a:r>
              <a:rPr lang="en-US" dirty="0" err="1"/>
              <a:t>ini</a:t>
            </a:r>
            <a:r>
              <a:rPr lang="en-US" dirty="0"/>
              <a:t> </a:t>
            </a:r>
            <a:r>
              <a:rPr lang="en-US" dirty="0" err="1"/>
              <a:t>biasanya</a:t>
            </a:r>
            <a:r>
              <a:rPr lang="en-US" dirty="0"/>
              <a:t> </a:t>
            </a:r>
            <a:r>
              <a:rPr lang="en-US" dirty="0" err="1"/>
              <a:t>berkaitan</a:t>
            </a:r>
            <a:r>
              <a:rPr lang="en-US" dirty="0"/>
              <a:t> </a:t>
            </a:r>
            <a:r>
              <a:rPr lang="en-US" dirty="0" err="1"/>
              <a:t>dengan</a:t>
            </a:r>
            <a:r>
              <a:rPr lang="en-US" dirty="0"/>
              <a:t> </a:t>
            </a:r>
            <a:r>
              <a:rPr lang="en-US" dirty="0" err="1"/>
              <a:t>publikasi</a:t>
            </a:r>
            <a:r>
              <a:rPr lang="en-US" dirty="0"/>
              <a:t> </a:t>
            </a:r>
            <a:r>
              <a:rPr lang="en-US" dirty="0" err="1"/>
              <a:t>dari</a:t>
            </a:r>
            <a:r>
              <a:rPr lang="en-US" dirty="0"/>
              <a:t> </a:t>
            </a:r>
            <a:r>
              <a:rPr lang="en-US" dirty="0" err="1"/>
              <a:t>sebuah</a:t>
            </a:r>
            <a:r>
              <a:rPr lang="en-US" dirty="0"/>
              <a:t> </a:t>
            </a:r>
            <a:r>
              <a:rPr lang="en-US" dirty="0" err="1" smtClean="0"/>
              <a:t>karya</a:t>
            </a:r>
            <a:endParaRPr lang="en-US" sz="1600" dirty="0"/>
          </a:p>
          <a:p>
            <a:pPr marL="800100" lvl="1" indent="-342900">
              <a:buAutoNum type="arabicPeriod"/>
            </a:pPr>
            <a:r>
              <a:rPr lang="en-US" dirty="0" err="1" smtClean="0"/>
              <a:t>Memenuhi</a:t>
            </a:r>
            <a:r>
              <a:rPr lang="en-US" dirty="0" smtClean="0"/>
              <a:t> </a:t>
            </a:r>
            <a:r>
              <a:rPr lang="en-US" dirty="0" err="1"/>
              <a:t>tugas</a:t>
            </a:r>
            <a:r>
              <a:rPr lang="en-US" dirty="0"/>
              <a:t> yang </a:t>
            </a:r>
            <a:r>
              <a:rPr lang="en-US" dirty="0" err="1"/>
              <a:t>diberikan</a:t>
            </a:r>
            <a:r>
              <a:rPr lang="en-US" dirty="0"/>
              <a:t> </a:t>
            </a:r>
            <a:r>
              <a:rPr lang="en-US" dirty="0" err="1"/>
              <a:t>sebagai</a:t>
            </a:r>
            <a:r>
              <a:rPr lang="en-US" dirty="0"/>
              <a:t> </a:t>
            </a:r>
            <a:r>
              <a:rPr lang="en-US" dirty="0" err="1"/>
              <a:t>persyaratan</a:t>
            </a:r>
            <a:r>
              <a:rPr lang="en-US" dirty="0"/>
              <a:t> </a:t>
            </a:r>
            <a:r>
              <a:rPr lang="en-US" dirty="0" err="1"/>
              <a:t>dalam</a:t>
            </a:r>
            <a:r>
              <a:rPr lang="en-US" dirty="0"/>
              <a:t> </a:t>
            </a:r>
            <a:r>
              <a:rPr lang="en-US" dirty="0" err="1"/>
              <a:t>studi</a:t>
            </a:r>
            <a:r>
              <a:rPr lang="en-US" dirty="0"/>
              <a:t>. </a:t>
            </a:r>
            <a:r>
              <a:rPr lang="en-US" dirty="0" err="1"/>
              <a:t>Tujuan</a:t>
            </a:r>
            <a:r>
              <a:rPr lang="en-US" dirty="0"/>
              <a:t> </a:t>
            </a:r>
            <a:r>
              <a:rPr lang="en-US" dirty="0" err="1"/>
              <a:t>seperti</a:t>
            </a:r>
            <a:r>
              <a:rPr lang="en-US" dirty="0"/>
              <a:t> </a:t>
            </a:r>
            <a:r>
              <a:rPr lang="en-US" dirty="0" err="1"/>
              <a:t>ini</a:t>
            </a:r>
            <a:r>
              <a:rPr lang="en-US" dirty="0"/>
              <a:t>, </a:t>
            </a:r>
            <a:r>
              <a:rPr lang="en-US" dirty="0" err="1"/>
              <a:t>terkait</a:t>
            </a:r>
            <a:r>
              <a:rPr lang="en-US" dirty="0"/>
              <a:t> </a:t>
            </a:r>
            <a:r>
              <a:rPr lang="en-US" dirty="0" err="1"/>
              <a:t>dengan</a:t>
            </a:r>
            <a:r>
              <a:rPr lang="en-US" dirty="0"/>
              <a:t> </a:t>
            </a:r>
            <a:r>
              <a:rPr lang="en-US" dirty="0" err="1"/>
              <a:t>tugas</a:t>
            </a:r>
            <a:r>
              <a:rPr lang="en-US" dirty="0"/>
              <a:t> </a:t>
            </a:r>
            <a:r>
              <a:rPr lang="en-US" dirty="0" err="1"/>
              <a:t>penulisan</a:t>
            </a:r>
            <a:r>
              <a:rPr lang="en-US" dirty="0"/>
              <a:t> </a:t>
            </a:r>
            <a:r>
              <a:rPr lang="en-US" dirty="0" err="1"/>
              <a:t>makalah</a:t>
            </a:r>
            <a:r>
              <a:rPr lang="en-US" dirty="0"/>
              <a:t> </a:t>
            </a:r>
            <a:r>
              <a:rPr lang="en-US" dirty="0" err="1"/>
              <a:t>dari</a:t>
            </a:r>
            <a:r>
              <a:rPr lang="en-US" dirty="0"/>
              <a:t> </a:t>
            </a:r>
            <a:r>
              <a:rPr lang="en-US" dirty="0" err="1"/>
              <a:t>dosen</a:t>
            </a:r>
            <a:r>
              <a:rPr lang="en-US" dirty="0"/>
              <a:t>, </a:t>
            </a:r>
            <a:r>
              <a:rPr lang="en-US" dirty="0" err="1"/>
              <a:t>serta</a:t>
            </a:r>
            <a:r>
              <a:rPr lang="en-US" dirty="0"/>
              <a:t> </a:t>
            </a:r>
            <a:r>
              <a:rPr lang="en-US" dirty="0" err="1"/>
              <a:t>penulisan</a:t>
            </a:r>
            <a:r>
              <a:rPr lang="en-US" dirty="0"/>
              <a:t> </a:t>
            </a:r>
            <a:r>
              <a:rPr lang="en-US" dirty="0" err="1"/>
              <a:t>skripsi</a:t>
            </a:r>
            <a:r>
              <a:rPr lang="en-US" dirty="0"/>
              <a:t>, </a:t>
            </a:r>
            <a:r>
              <a:rPr lang="en-US" dirty="0" err="1"/>
              <a:t>tesis</a:t>
            </a:r>
            <a:r>
              <a:rPr lang="en-US" dirty="0"/>
              <a:t>, </a:t>
            </a:r>
            <a:r>
              <a:rPr lang="en-US" dirty="0" err="1"/>
              <a:t>dan</a:t>
            </a:r>
            <a:r>
              <a:rPr lang="en-US" dirty="0"/>
              <a:t> </a:t>
            </a:r>
            <a:r>
              <a:rPr lang="en-US" dirty="0" err="1"/>
              <a:t>disertasi</a:t>
            </a:r>
            <a:r>
              <a:rPr lang="en-US" dirty="0"/>
              <a:t>. </a:t>
            </a:r>
            <a:endParaRPr lang="en-US" sz="1600" dirty="0"/>
          </a:p>
          <a:p>
            <a:pPr marL="800100" lvl="1" indent="-342900">
              <a:buAutoNum type="arabicPeriod"/>
            </a:pPr>
            <a:r>
              <a:rPr lang="en-US" dirty="0" err="1" smtClean="0"/>
              <a:t>Mendiskusikan</a:t>
            </a:r>
            <a:r>
              <a:rPr lang="en-US" dirty="0" smtClean="0"/>
              <a:t> </a:t>
            </a:r>
            <a:r>
              <a:rPr lang="en-US" dirty="0" err="1"/>
              <a:t>gagasan</a:t>
            </a:r>
            <a:r>
              <a:rPr lang="en-US" dirty="0"/>
              <a:t> </a:t>
            </a:r>
            <a:r>
              <a:rPr lang="en-US" dirty="0" err="1"/>
              <a:t>dengan</a:t>
            </a:r>
            <a:r>
              <a:rPr lang="en-US" dirty="0"/>
              <a:t> </a:t>
            </a:r>
            <a:r>
              <a:rPr lang="en-US" dirty="0" err="1"/>
              <a:t>kalangan</a:t>
            </a:r>
            <a:r>
              <a:rPr lang="en-US" dirty="0"/>
              <a:t> </a:t>
            </a:r>
            <a:r>
              <a:rPr lang="en-US" dirty="0" err="1"/>
              <a:t>tertentu</a:t>
            </a:r>
            <a:r>
              <a:rPr lang="en-US" dirty="0"/>
              <a:t> </a:t>
            </a:r>
            <a:r>
              <a:rPr lang="en-US" dirty="0" err="1"/>
              <a:t>dalam</a:t>
            </a:r>
            <a:r>
              <a:rPr lang="en-US" dirty="0"/>
              <a:t> </a:t>
            </a:r>
            <a:r>
              <a:rPr lang="en-US" dirty="0" err="1"/>
              <a:t>sebuah</a:t>
            </a:r>
            <a:r>
              <a:rPr lang="en-US" dirty="0"/>
              <a:t> </a:t>
            </a:r>
            <a:r>
              <a:rPr lang="en-US" dirty="0" err="1"/>
              <a:t>pertemuan</a:t>
            </a:r>
            <a:r>
              <a:rPr lang="en-US" dirty="0"/>
              <a:t> </a:t>
            </a:r>
            <a:r>
              <a:rPr lang="en-US" dirty="0" err="1"/>
              <a:t>ilmiah</a:t>
            </a:r>
            <a:r>
              <a:rPr lang="en-US" dirty="0"/>
              <a:t>. </a:t>
            </a:r>
            <a:r>
              <a:rPr lang="en-US" dirty="0" err="1"/>
              <a:t>Misalnya</a:t>
            </a:r>
            <a:r>
              <a:rPr lang="en-US" dirty="0"/>
              <a:t>, </a:t>
            </a:r>
            <a:r>
              <a:rPr lang="en-US" dirty="0" err="1"/>
              <a:t>karya</a:t>
            </a:r>
            <a:r>
              <a:rPr lang="en-US" dirty="0"/>
              <a:t> </a:t>
            </a:r>
            <a:r>
              <a:rPr lang="en-US" dirty="0" err="1"/>
              <a:t>ilmiah</a:t>
            </a:r>
            <a:r>
              <a:rPr lang="en-US" dirty="0"/>
              <a:t> yang </a:t>
            </a:r>
            <a:r>
              <a:rPr lang="en-US" dirty="0" err="1"/>
              <a:t>disusun</a:t>
            </a:r>
            <a:r>
              <a:rPr lang="en-US" dirty="0"/>
              <a:t> </a:t>
            </a:r>
            <a:r>
              <a:rPr lang="en-US" dirty="0" err="1"/>
              <a:t>untuk</a:t>
            </a:r>
            <a:r>
              <a:rPr lang="en-US" dirty="0"/>
              <a:t> </a:t>
            </a:r>
            <a:r>
              <a:rPr lang="en-US" dirty="0" err="1"/>
              <a:t>satu</a:t>
            </a:r>
            <a:r>
              <a:rPr lang="en-US" dirty="0"/>
              <a:t> seminar, </a:t>
            </a:r>
            <a:r>
              <a:rPr lang="en-US" dirty="0" err="1"/>
              <a:t>simposium</a:t>
            </a:r>
            <a:r>
              <a:rPr lang="en-US" dirty="0"/>
              <a:t>, </a:t>
            </a:r>
            <a:r>
              <a:rPr lang="en-US" dirty="0" err="1"/>
              <a:t>diskusi</a:t>
            </a:r>
            <a:r>
              <a:rPr lang="en-US" dirty="0"/>
              <a:t> panel, </a:t>
            </a:r>
            <a:r>
              <a:rPr lang="en-US" dirty="0" err="1"/>
              <a:t>dan</a:t>
            </a:r>
            <a:r>
              <a:rPr lang="en-US" dirty="0"/>
              <a:t> </a:t>
            </a:r>
            <a:r>
              <a:rPr lang="en-US" dirty="0" err="1" smtClean="0"/>
              <a:t>sejenisnya</a:t>
            </a:r>
            <a:r>
              <a:rPr lang="en-US" dirty="0" smtClean="0"/>
              <a:t>.</a:t>
            </a:r>
            <a:endParaRPr lang="en-US" sz="1600" dirty="0"/>
          </a:p>
          <a:p>
            <a:pPr marL="800100" lvl="1" indent="-342900">
              <a:buAutoNum type="arabicPeriod"/>
            </a:pPr>
            <a:r>
              <a:rPr lang="en-US" dirty="0" err="1" smtClean="0"/>
              <a:t>Mengikuti</a:t>
            </a:r>
            <a:r>
              <a:rPr lang="en-US" dirty="0" smtClean="0"/>
              <a:t> </a:t>
            </a:r>
            <a:r>
              <a:rPr lang="en-US" dirty="0" err="1"/>
              <a:t>perlombaan</a:t>
            </a:r>
            <a:r>
              <a:rPr lang="en-US" dirty="0"/>
              <a:t> </a:t>
            </a:r>
            <a:r>
              <a:rPr lang="en-US" dirty="0" err="1"/>
              <a:t>penulisan</a:t>
            </a:r>
            <a:r>
              <a:rPr lang="en-US" dirty="0"/>
              <a:t> </a:t>
            </a:r>
            <a:r>
              <a:rPr lang="en-US" dirty="0" err="1"/>
              <a:t>karya</a:t>
            </a:r>
            <a:r>
              <a:rPr lang="en-US" dirty="0"/>
              <a:t> </a:t>
            </a:r>
            <a:r>
              <a:rPr lang="en-US" dirty="0" err="1"/>
              <a:t>ilmiah</a:t>
            </a:r>
            <a:r>
              <a:rPr lang="en-US" dirty="0"/>
              <a:t>. </a:t>
            </a:r>
            <a:endParaRPr lang="en-US" sz="1600" dirty="0"/>
          </a:p>
          <a:p>
            <a:pPr marL="800100" lvl="1" indent="-342900">
              <a:buAutoNum type="arabicPeriod"/>
            </a:pPr>
            <a:r>
              <a:rPr lang="en-US" dirty="0" err="1" smtClean="0"/>
              <a:t>Menyebarkan</a:t>
            </a:r>
            <a:r>
              <a:rPr lang="en-US" dirty="0" smtClean="0"/>
              <a:t> </a:t>
            </a:r>
            <a:r>
              <a:rPr lang="en-US" dirty="0" err="1"/>
              <a:t>hasil</a:t>
            </a:r>
            <a:r>
              <a:rPr lang="en-US" dirty="0"/>
              <a:t> </a:t>
            </a:r>
            <a:r>
              <a:rPr lang="en-US" dirty="0" err="1"/>
              <a:t>penelitian</a:t>
            </a:r>
            <a:r>
              <a:rPr lang="en-US" dirty="0"/>
              <a:t> </a:t>
            </a:r>
            <a:r>
              <a:rPr lang="en-US" dirty="0" err="1"/>
              <a:t>kepada</a:t>
            </a:r>
            <a:r>
              <a:rPr lang="en-US" dirty="0"/>
              <a:t> </a:t>
            </a:r>
            <a:r>
              <a:rPr lang="en-US" dirty="0" err="1"/>
              <a:t>masyarakat</a:t>
            </a:r>
            <a:r>
              <a:rPr lang="en-US" dirty="0"/>
              <a:t> </a:t>
            </a:r>
            <a:r>
              <a:rPr lang="en-US" dirty="0" err="1"/>
              <a:t>luas</a:t>
            </a:r>
            <a:r>
              <a:rPr lang="en-US" dirty="0"/>
              <a:t> </a:t>
            </a:r>
            <a:r>
              <a:rPr lang="en-US" dirty="0" err="1"/>
              <a:t>atau</a:t>
            </a:r>
            <a:r>
              <a:rPr lang="en-US" dirty="0"/>
              <a:t> </a:t>
            </a:r>
            <a:r>
              <a:rPr lang="en-US" dirty="0" err="1"/>
              <a:t>kalangan</a:t>
            </a:r>
            <a:r>
              <a:rPr lang="en-US" dirty="0"/>
              <a:t> </a:t>
            </a:r>
            <a:r>
              <a:rPr lang="en-US" dirty="0" err="1"/>
              <a:t>tertentu</a:t>
            </a:r>
            <a:r>
              <a:rPr lang="en-US" dirty="0"/>
              <a:t>, </a:t>
            </a:r>
            <a:r>
              <a:rPr lang="en-US" dirty="0" err="1"/>
              <a:t>seperti</a:t>
            </a:r>
            <a:r>
              <a:rPr lang="en-US" dirty="0"/>
              <a:t> </a:t>
            </a:r>
            <a:r>
              <a:rPr lang="en-US" dirty="0" err="1"/>
              <a:t>berbagai</a:t>
            </a:r>
            <a:r>
              <a:rPr lang="en-US" dirty="0"/>
              <a:t> </a:t>
            </a:r>
            <a:r>
              <a:rPr lang="en-US" dirty="0" err="1"/>
              <a:t>artikel</a:t>
            </a:r>
            <a:r>
              <a:rPr lang="en-US" dirty="0"/>
              <a:t> </a:t>
            </a:r>
            <a:r>
              <a:rPr lang="en-US" dirty="0" err="1"/>
              <a:t>penelitian</a:t>
            </a:r>
            <a:r>
              <a:rPr lang="en-US" dirty="0"/>
              <a:t> yang </a:t>
            </a:r>
            <a:r>
              <a:rPr lang="en-US" dirty="0" err="1"/>
              <a:t>dimuat</a:t>
            </a:r>
            <a:r>
              <a:rPr lang="en-US" dirty="0"/>
              <a:t> </a:t>
            </a:r>
            <a:r>
              <a:rPr lang="en-US" dirty="0" err="1"/>
              <a:t>dalam</a:t>
            </a:r>
            <a:r>
              <a:rPr lang="en-US" dirty="0"/>
              <a:t> </a:t>
            </a:r>
            <a:r>
              <a:rPr lang="en-US" dirty="0" err="1"/>
              <a:t>berbagai</a:t>
            </a:r>
            <a:r>
              <a:rPr lang="en-US" dirty="0"/>
              <a:t> </a:t>
            </a:r>
            <a:r>
              <a:rPr lang="en-US" dirty="0" err="1"/>
              <a:t>majalah</a:t>
            </a:r>
            <a:r>
              <a:rPr lang="en-US" dirty="0"/>
              <a:t> </a:t>
            </a:r>
            <a:r>
              <a:rPr lang="en-US" dirty="0" err="1"/>
              <a:t>ilmiah</a:t>
            </a:r>
            <a:r>
              <a:rPr lang="en-US" dirty="0"/>
              <a:t>.</a:t>
            </a:r>
            <a:endParaRPr lang="en-US" sz="1600" dirty="0"/>
          </a:p>
        </p:txBody>
      </p:sp>
    </p:spTree>
    <p:extLst>
      <p:ext uri="{BB962C8B-B14F-4D97-AF65-F5344CB8AC3E}">
        <p14:creationId xmlns:p14="http://schemas.microsoft.com/office/powerpoint/2010/main" xmlns="" val="3157273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5" name="Rectangle 4"/>
          <p:cNvSpPr/>
          <p:nvPr/>
        </p:nvSpPr>
        <p:spPr>
          <a:xfrm>
            <a:off x="642910" y="428610"/>
            <a:ext cx="7272808" cy="4431983"/>
          </a:xfrm>
          <a:prstGeom prst="rect">
            <a:avLst/>
          </a:prstGeom>
        </p:spPr>
        <p:txBody>
          <a:bodyPr wrap="square">
            <a:spAutoFit/>
          </a:bodyPr>
          <a:lstStyle/>
          <a:p>
            <a:r>
              <a:rPr lang="en-ID" sz="3200" b="1" dirty="0" err="1" smtClean="0"/>
              <a:t>Manfaat</a:t>
            </a:r>
            <a:r>
              <a:rPr lang="en-ID" sz="3200" b="1" dirty="0" smtClean="0"/>
              <a:t> </a:t>
            </a:r>
            <a:r>
              <a:rPr lang="en-ID" sz="3200" b="1" dirty="0" err="1" smtClean="0"/>
              <a:t>Karya</a:t>
            </a:r>
            <a:r>
              <a:rPr lang="en-ID" sz="3200" b="1" dirty="0" smtClean="0"/>
              <a:t> </a:t>
            </a:r>
            <a:r>
              <a:rPr lang="en-ID" sz="3200" b="1" dirty="0" err="1" smtClean="0"/>
              <a:t>Ilmiah</a:t>
            </a:r>
            <a:endParaRPr lang="en-US" sz="3200" b="1" dirty="0"/>
          </a:p>
          <a:p>
            <a:endParaRPr lang="en-US" sz="1600" b="1" dirty="0"/>
          </a:p>
          <a:p>
            <a:pPr marL="342900" indent="-342900">
              <a:buAutoNum type="arabicPeriod"/>
            </a:pPr>
            <a:r>
              <a:rPr lang="en-US" dirty="0" err="1" smtClean="0"/>
              <a:t>Mengembangkan</a:t>
            </a:r>
            <a:r>
              <a:rPr lang="en-US" dirty="0" smtClean="0"/>
              <a:t> </a:t>
            </a:r>
            <a:r>
              <a:rPr lang="en-US" dirty="0" err="1"/>
              <a:t>keterampilan</a:t>
            </a:r>
            <a:r>
              <a:rPr lang="en-US" dirty="0"/>
              <a:t> </a:t>
            </a:r>
            <a:r>
              <a:rPr lang="en-US" dirty="0" err="1"/>
              <a:t>membaca</a:t>
            </a:r>
            <a:r>
              <a:rPr lang="en-US" dirty="0"/>
              <a:t> yang </a:t>
            </a:r>
            <a:r>
              <a:rPr lang="en-US" dirty="0" err="1"/>
              <a:t>efektif</a:t>
            </a:r>
            <a:r>
              <a:rPr lang="en-US" dirty="0"/>
              <a:t> </a:t>
            </a:r>
            <a:r>
              <a:rPr lang="en-US" dirty="0" err="1"/>
              <a:t>karena</a:t>
            </a:r>
            <a:r>
              <a:rPr lang="en-US" dirty="0"/>
              <a:t> </a:t>
            </a:r>
            <a:r>
              <a:rPr lang="en-US" dirty="0" err="1"/>
              <a:t>ia</a:t>
            </a:r>
            <a:r>
              <a:rPr lang="en-US" dirty="0"/>
              <a:t> </a:t>
            </a:r>
            <a:r>
              <a:rPr lang="en-US" dirty="0" err="1"/>
              <a:t>harus</a:t>
            </a:r>
            <a:r>
              <a:rPr lang="en-US" dirty="0"/>
              <a:t> </a:t>
            </a:r>
            <a:r>
              <a:rPr lang="en-US" dirty="0" err="1"/>
              <a:t>membaca</a:t>
            </a:r>
            <a:r>
              <a:rPr lang="en-US" dirty="0"/>
              <a:t> </a:t>
            </a:r>
            <a:r>
              <a:rPr lang="en-US" dirty="0" err="1"/>
              <a:t>berbagai</a:t>
            </a:r>
            <a:r>
              <a:rPr lang="en-US" dirty="0"/>
              <a:t> </a:t>
            </a:r>
            <a:r>
              <a:rPr lang="en-US" dirty="0" err="1"/>
              <a:t>rujukan</a:t>
            </a:r>
            <a:r>
              <a:rPr lang="en-US" dirty="0"/>
              <a:t> </a:t>
            </a:r>
            <a:r>
              <a:rPr lang="en-US" dirty="0" err="1"/>
              <a:t>sebelum</a:t>
            </a:r>
            <a:r>
              <a:rPr lang="en-US" dirty="0"/>
              <a:t> </a:t>
            </a:r>
            <a:r>
              <a:rPr lang="en-US" dirty="0" err="1" smtClean="0"/>
              <a:t>menulis</a:t>
            </a:r>
            <a:r>
              <a:rPr lang="en-US" dirty="0" smtClean="0"/>
              <a:t>.</a:t>
            </a:r>
            <a:endParaRPr lang="en-US" sz="1600" dirty="0"/>
          </a:p>
          <a:p>
            <a:pPr marL="342900" indent="-342900">
              <a:buAutoNum type="arabicPeriod"/>
            </a:pPr>
            <a:r>
              <a:rPr lang="en-US" dirty="0" err="1" smtClean="0"/>
              <a:t>Memberikan</a:t>
            </a:r>
            <a:r>
              <a:rPr lang="en-US" dirty="0" smtClean="0"/>
              <a:t> </a:t>
            </a:r>
            <a:r>
              <a:rPr lang="en-US" dirty="0" err="1"/>
              <a:t>kesempatan</a:t>
            </a:r>
            <a:r>
              <a:rPr lang="en-US" dirty="0"/>
              <a:t> </a:t>
            </a:r>
            <a:r>
              <a:rPr lang="en-US" dirty="0" err="1"/>
              <a:t>berlatih</a:t>
            </a:r>
            <a:r>
              <a:rPr lang="en-US" dirty="0"/>
              <a:t> </a:t>
            </a:r>
            <a:r>
              <a:rPr lang="en-US" dirty="0" err="1"/>
              <a:t>mengintegrasikan</a:t>
            </a:r>
            <a:r>
              <a:rPr lang="en-US" dirty="0"/>
              <a:t> </a:t>
            </a:r>
            <a:r>
              <a:rPr lang="en-US" dirty="0" err="1"/>
              <a:t>hasil</a:t>
            </a:r>
            <a:r>
              <a:rPr lang="en-US" dirty="0"/>
              <a:t> </a:t>
            </a:r>
            <a:r>
              <a:rPr lang="en-US" dirty="0" err="1"/>
              <a:t>bacaan</a:t>
            </a:r>
            <a:r>
              <a:rPr lang="en-US" dirty="0"/>
              <a:t> </a:t>
            </a:r>
            <a:r>
              <a:rPr lang="en-US" dirty="0" err="1"/>
              <a:t>dengan</a:t>
            </a:r>
            <a:r>
              <a:rPr lang="en-US" dirty="0"/>
              <a:t> </a:t>
            </a:r>
            <a:r>
              <a:rPr lang="en-US" dirty="0" err="1"/>
              <a:t>gagasan</a:t>
            </a:r>
            <a:r>
              <a:rPr lang="en-US" dirty="0"/>
              <a:t> </a:t>
            </a:r>
            <a:r>
              <a:rPr lang="en-US" dirty="0" err="1"/>
              <a:t>sendiri</a:t>
            </a:r>
            <a:r>
              <a:rPr lang="en-US" dirty="0"/>
              <a:t>, </a:t>
            </a:r>
            <a:r>
              <a:rPr lang="en-US" dirty="0" err="1"/>
              <a:t>kemudian</a:t>
            </a:r>
            <a:r>
              <a:rPr lang="en-US" dirty="0"/>
              <a:t> </a:t>
            </a:r>
            <a:r>
              <a:rPr lang="en-US" dirty="0" err="1"/>
              <a:t>mengembangkannya</a:t>
            </a:r>
            <a:r>
              <a:rPr lang="en-US" dirty="0"/>
              <a:t> </a:t>
            </a:r>
            <a:r>
              <a:rPr lang="en-US" dirty="0" err="1"/>
              <a:t>menjadi</a:t>
            </a:r>
            <a:r>
              <a:rPr lang="en-US" dirty="0"/>
              <a:t> </a:t>
            </a:r>
            <a:r>
              <a:rPr lang="en-US" dirty="0" err="1"/>
              <a:t>pemikiran</a:t>
            </a:r>
            <a:r>
              <a:rPr lang="en-US" dirty="0"/>
              <a:t> yang </a:t>
            </a:r>
            <a:r>
              <a:rPr lang="en-US" dirty="0" err="1"/>
              <a:t>lebih</a:t>
            </a:r>
            <a:r>
              <a:rPr lang="en-US" dirty="0"/>
              <a:t> </a:t>
            </a:r>
            <a:r>
              <a:rPr lang="en-US" dirty="0" err="1"/>
              <a:t>matang</a:t>
            </a:r>
            <a:r>
              <a:rPr lang="en-US" dirty="0"/>
              <a:t>. </a:t>
            </a:r>
            <a:endParaRPr lang="en-US" sz="1600" dirty="0"/>
          </a:p>
          <a:p>
            <a:pPr marL="342900" indent="-342900">
              <a:buAutoNum type="arabicPeriod"/>
            </a:pPr>
            <a:r>
              <a:rPr lang="en-US" dirty="0" err="1" smtClean="0"/>
              <a:t>Mengakrabkan</a:t>
            </a:r>
            <a:r>
              <a:rPr lang="en-US" dirty="0" smtClean="0"/>
              <a:t> </a:t>
            </a:r>
            <a:r>
              <a:rPr lang="en-US" dirty="0" err="1"/>
              <a:t>penulis</a:t>
            </a:r>
            <a:r>
              <a:rPr lang="en-US" dirty="0"/>
              <a:t> </a:t>
            </a:r>
            <a:r>
              <a:rPr lang="en-US" dirty="0" err="1"/>
              <a:t>dengan</a:t>
            </a:r>
            <a:r>
              <a:rPr lang="en-US" dirty="0"/>
              <a:t> </a:t>
            </a:r>
            <a:r>
              <a:rPr lang="en-US" dirty="0" err="1"/>
              <a:t>kegiatan</a:t>
            </a:r>
            <a:r>
              <a:rPr lang="en-US" dirty="0"/>
              <a:t> </a:t>
            </a:r>
            <a:r>
              <a:rPr lang="en-US" dirty="0" err="1"/>
              <a:t>perpustakaan</a:t>
            </a:r>
            <a:r>
              <a:rPr lang="en-US" dirty="0"/>
              <a:t>, </a:t>
            </a:r>
            <a:r>
              <a:rPr lang="en-US" dirty="0" err="1"/>
              <a:t>seperti</a:t>
            </a:r>
            <a:r>
              <a:rPr lang="en-US" dirty="0"/>
              <a:t> </a:t>
            </a:r>
            <a:r>
              <a:rPr lang="en-US" dirty="0" err="1"/>
              <a:t>menggunakan</a:t>
            </a:r>
            <a:r>
              <a:rPr lang="en-US" dirty="0"/>
              <a:t> </a:t>
            </a:r>
            <a:r>
              <a:rPr lang="en-US" dirty="0" err="1"/>
              <a:t>katalog</a:t>
            </a:r>
            <a:r>
              <a:rPr lang="en-US" dirty="0"/>
              <a:t> </a:t>
            </a:r>
            <a:r>
              <a:rPr lang="en-US" dirty="0" err="1"/>
              <a:t>dalam</a:t>
            </a:r>
            <a:r>
              <a:rPr lang="en-US" dirty="0"/>
              <a:t> </a:t>
            </a:r>
            <a:r>
              <a:rPr lang="en-US" dirty="0" err="1"/>
              <a:t>mencari</a:t>
            </a:r>
            <a:r>
              <a:rPr lang="en-US" dirty="0"/>
              <a:t> </a:t>
            </a:r>
            <a:r>
              <a:rPr lang="en-US" dirty="0" err="1"/>
              <a:t>buku</a:t>
            </a:r>
            <a:r>
              <a:rPr lang="en-US" dirty="0"/>
              <a:t> yang </a:t>
            </a:r>
            <a:r>
              <a:rPr lang="en-US" dirty="0" err="1" smtClean="0"/>
              <a:t>diperlukan</a:t>
            </a:r>
            <a:r>
              <a:rPr lang="en-US" dirty="0" smtClean="0"/>
              <a:t>.</a:t>
            </a:r>
          </a:p>
          <a:p>
            <a:pPr marL="342900" indent="-342900">
              <a:buAutoNum type="arabicPeriod"/>
            </a:pPr>
            <a:r>
              <a:rPr lang="en-US" dirty="0" err="1" smtClean="0"/>
              <a:t>Meningkatkan</a:t>
            </a:r>
            <a:r>
              <a:rPr lang="en-US" dirty="0" smtClean="0"/>
              <a:t> </a:t>
            </a:r>
            <a:r>
              <a:rPr lang="en-US" dirty="0" err="1"/>
              <a:t>keterampilan</a:t>
            </a:r>
            <a:r>
              <a:rPr lang="en-US" dirty="0"/>
              <a:t> </a:t>
            </a:r>
            <a:r>
              <a:rPr lang="en-US" dirty="0" err="1"/>
              <a:t>dalam</a:t>
            </a:r>
            <a:r>
              <a:rPr lang="en-US" dirty="0"/>
              <a:t> </a:t>
            </a:r>
            <a:r>
              <a:rPr lang="en-US" dirty="0" err="1"/>
              <a:t>mengorganisasikan</a:t>
            </a:r>
            <a:r>
              <a:rPr lang="en-US" dirty="0"/>
              <a:t> </a:t>
            </a:r>
            <a:r>
              <a:rPr lang="en-US" dirty="0" err="1"/>
              <a:t>dan</a:t>
            </a:r>
            <a:r>
              <a:rPr lang="en-US" dirty="0"/>
              <a:t> </a:t>
            </a:r>
            <a:r>
              <a:rPr lang="en-US" dirty="0" err="1"/>
              <a:t>menyajikan</a:t>
            </a:r>
            <a:r>
              <a:rPr lang="en-US" dirty="0"/>
              <a:t> </a:t>
            </a:r>
            <a:r>
              <a:rPr lang="en-US" dirty="0" err="1"/>
              <a:t>fakta</a:t>
            </a:r>
            <a:r>
              <a:rPr lang="en-US" dirty="0"/>
              <a:t> </a:t>
            </a:r>
            <a:r>
              <a:rPr lang="en-US" dirty="0" err="1"/>
              <a:t>dan</a:t>
            </a:r>
            <a:r>
              <a:rPr lang="en-US" dirty="0"/>
              <a:t> data </a:t>
            </a:r>
            <a:r>
              <a:rPr lang="en-US" dirty="0" err="1"/>
              <a:t>secara</a:t>
            </a:r>
            <a:r>
              <a:rPr lang="en-US" dirty="0"/>
              <a:t> </a:t>
            </a:r>
            <a:r>
              <a:rPr lang="en-US" dirty="0" err="1"/>
              <a:t>jelas</a:t>
            </a:r>
            <a:r>
              <a:rPr lang="en-US" dirty="0"/>
              <a:t> </a:t>
            </a:r>
            <a:r>
              <a:rPr lang="en-US" dirty="0" err="1"/>
              <a:t>dan</a:t>
            </a:r>
            <a:r>
              <a:rPr lang="en-US" dirty="0"/>
              <a:t> </a:t>
            </a:r>
            <a:r>
              <a:rPr lang="en-US" dirty="0" err="1" smtClean="0"/>
              <a:t>sistematis</a:t>
            </a:r>
            <a:r>
              <a:rPr lang="en-US" dirty="0" smtClean="0"/>
              <a:t>.</a:t>
            </a:r>
          </a:p>
          <a:p>
            <a:pPr marL="342900" indent="-342900">
              <a:buAutoNum type="arabicPeriod"/>
            </a:pPr>
            <a:r>
              <a:rPr lang="en-US" dirty="0" err="1" smtClean="0"/>
              <a:t>Memberikan</a:t>
            </a:r>
            <a:r>
              <a:rPr lang="en-US" dirty="0" smtClean="0"/>
              <a:t> </a:t>
            </a:r>
            <a:r>
              <a:rPr lang="en-US" dirty="0" err="1"/>
              <a:t>kepuasan</a:t>
            </a:r>
            <a:r>
              <a:rPr lang="en-US" dirty="0"/>
              <a:t> </a:t>
            </a:r>
            <a:r>
              <a:rPr lang="en-US" dirty="0" err="1"/>
              <a:t>intelektual</a:t>
            </a:r>
            <a:r>
              <a:rPr lang="en-US" dirty="0"/>
              <a:t>, </a:t>
            </a:r>
            <a:r>
              <a:rPr lang="en-US" dirty="0" err="1"/>
              <a:t>yaitu</a:t>
            </a:r>
            <a:r>
              <a:rPr lang="en-US" dirty="0"/>
              <a:t> </a:t>
            </a:r>
            <a:r>
              <a:rPr lang="en-US" dirty="0" err="1"/>
              <a:t>satu</a:t>
            </a:r>
            <a:r>
              <a:rPr lang="en-US" dirty="0"/>
              <a:t> </a:t>
            </a:r>
            <a:r>
              <a:rPr lang="en-US" dirty="0" err="1"/>
              <a:t>kepuasan</a:t>
            </a:r>
            <a:r>
              <a:rPr lang="en-US" dirty="0"/>
              <a:t> yang </a:t>
            </a:r>
            <a:r>
              <a:rPr lang="en-US" dirty="0" err="1"/>
              <a:t>berkaitan</a:t>
            </a:r>
            <a:r>
              <a:rPr lang="en-US" dirty="0"/>
              <a:t> </a:t>
            </a:r>
            <a:r>
              <a:rPr lang="en-US" dirty="0" err="1"/>
              <a:t>dengan</a:t>
            </a:r>
            <a:r>
              <a:rPr lang="en-US" dirty="0"/>
              <a:t> </a:t>
            </a:r>
            <a:r>
              <a:rPr lang="en-US" dirty="0" err="1"/>
              <a:t>kemampuan</a:t>
            </a:r>
            <a:r>
              <a:rPr lang="en-US" dirty="0"/>
              <a:t> </a:t>
            </a:r>
            <a:r>
              <a:rPr lang="en-US" dirty="0" err="1"/>
              <a:t>untuk</a:t>
            </a:r>
            <a:r>
              <a:rPr lang="en-US" dirty="0"/>
              <a:t> </a:t>
            </a:r>
            <a:r>
              <a:rPr lang="en-US" dirty="0" err="1"/>
              <a:t>menyajikan</a:t>
            </a:r>
            <a:r>
              <a:rPr lang="en-US" dirty="0"/>
              <a:t> </a:t>
            </a:r>
            <a:r>
              <a:rPr lang="en-US" dirty="0" err="1"/>
              <a:t>satu</a:t>
            </a:r>
            <a:r>
              <a:rPr lang="en-US" dirty="0"/>
              <a:t> </a:t>
            </a:r>
            <a:r>
              <a:rPr lang="en-US" dirty="0" err="1"/>
              <a:t>khazanah</a:t>
            </a:r>
            <a:r>
              <a:rPr lang="en-US" dirty="0"/>
              <a:t> </a:t>
            </a:r>
            <a:r>
              <a:rPr lang="en-US" dirty="0" err="1" smtClean="0"/>
              <a:t>pengetahuan</a:t>
            </a:r>
            <a:r>
              <a:rPr lang="en-US" dirty="0" smtClean="0"/>
              <a:t>.</a:t>
            </a:r>
            <a:endParaRPr lang="en-US" sz="1600" dirty="0"/>
          </a:p>
          <a:p>
            <a:pPr marL="342900" indent="-342900">
              <a:buAutoNum type="arabicPeriod"/>
            </a:pPr>
            <a:r>
              <a:rPr lang="en-US" dirty="0" err="1" smtClean="0"/>
              <a:t>Menyumbang</a:t>
            </a:r>
            <a:r>
              <a:rPr lang="en-US" dirty="0" smtClean="0"/>
              <a:t> </a:t>
            </a:r>
            <a:r>
              <a:rPr lang="en-US" dirty="0" err="1"/>
              <a:t>perluasan</a:t>
            </a:r>
            <a:r>
              <a:rPr lang="en-US" dirty="0"/>
              <a:t> </a:t>
            </a:r>
            <a:r>
              <a:rPr lang="en-US" dirty="0" err="1"/>
              <a:t>cakrawala</a:t>
            </a:r>
            <a:r>
              <a:rPr lang="en-US" dirty="0"/>
              <a:t> </a:t>
            </a:r>
            <a:r>
              <a:rPr lang="en-US" dirty="0" err="1"/>
              <a:t>pengetahuan</a:t>
            </a:r>
            <a:r>
              <a:rPr lang="en-US" dirty="0"/>
              <a:t>.</a:t>
            </a:r>
            <a:endParaRPr lang="en-US" sz="1600" dirty="0"/>
          </a:p>
          <a:p>
            <a:pPr>
              <a:buNone/>
            </a:pPr>
            <a:endParaRPr lang="en-US" b="1" dirty="0"/>
          </a:p>
        </p:txBody>
      </p:sp>
    </p:spTree>
    <p:extLst>
      <p:ext uri="{BB962C8B-B14F-4D97-AF65-F5344CB8AC3E}">
        <p14:creationId xmlns:p14="http://schemas.microsoft.com/office/powerpoint/2010/main" xmlns="" val="1675776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5" name="Rectangle 4"/>
          <p:cNvSpPr/>
          <p:nvPr/>
        </p:nvSpPr>
        <p:spPr>
          <a:xfrm>
            <a:off x="571472" y="571486"/>
            <a:ext cx="6984776" cy="4216539"/>
          </a:xfrm>
          <a:prstGeom prst="rect">
            <a:avLst/>
          </a:prstGeom>
        </p:spPr>
        <p:txBody>
          <a:bodyPr wrap="square">
            <a:spAutoFit/>
          </a:bodyPr>
          <a:lstStyle/>
          <a:p>
            <a:pPr lvl="0"/>
            <a:r>
              <a:rPr lang="en-US" sz="3200" b="1" dirty="0" err="1" smtClean="0"/>
              <a:t>Ciri-Ciri</a:t>
            </a:r>
            <a:r>
              <a:rPr lang="en-US" sz="3200" b="1" dirty="0" smtClean="0"/>
              <a:t> </a:t>
            </a:r>
            <a:r>
              <a:rPr lang="en-US" sz="3200" b="1" dirty="0" err="1" smtClean="0"/>
              <a:t>Karya</a:t>
            </a:r>
            <a:r>
              <a:rPr lang="en-US" sz="3200" b="1" dirty="0" smtClean="0"/>
              <a:t> </a:t>
            </a:r>
            <a:r>
              <a:rPr lang="en-US" sz="3200" b="1" dirty="0" err="1" smtClean="0"/>
              <a:t>Ilmiah</a:t>
            </a:r>
            <a:r>
              <a:rPr lang="en-US" sz="3200" dirty="0" smtClean="0"/>
              <a:t> </a:t>
            </a:r>
            <a:endParaRPr lang="en-US" sz="3200" dirty="0"/>
          </a:p>
          <a:p>
            <a:pPr lvl="0"/>
            <a:endParaRPr lang="en-US" sz="1600" dirty="0"/>
          </a:p>
          <a:p>
            <a:pPr marL="342900" lvl="0" indent="-342900">
              <a:buAutoNum type="arabicPeriod"/>
            </a:pPr>
            <a:r>
              <a:rPr lang="id-ID" b="1" dirty="0" smtClean="0"/>
              <a:t>Logis</a:t>
            </a:r>
            <a:r>
              <a:rPr lang="id-ID" dirty="0"/>
              <a:t>, artinya segala keterangan yang disajikan dapat diterima oleh </a:t>
            </a:r>
            <a:r>
              <a:rPr lang="id-ID" dirty="0" smtClean="0"/>
              <a:t>akal.</a:t>
            </a:r>
            <a:endParaRPr lang="en-US" sz="1600" dirty="0"/>
          </a:p>
          <a:p>
            <a:pPr marL="342900" lvl="0" indent="-342900">
              <a:buAutoNum type="arabicPeriod"/>
            </a:pPr>
            <a:r>
              <a:rPr lang="id-ID" b="1" dirty="0" smtClean="0"/>
              <a:t>Sistematis</a:t>
            </a:r>
            <a:r>
              <a:rPr lang="id-ID" dirty="0"/>
              <a:t>, artinya segala yang dikemukakan disusun dalam urutan yang memperlihatkan adanya </a:t>
            </a:r>
            <a:r>
              <a:rPr lang="id-ID" dirty="0" smtClean="0"/>
              <a:t>kesinambungan.</a:t>
            </a:r>
            <a:endParaRPr lang="en-US" sz="1600" dirty="0"/>
          </a:p>
          <a:p>
            <a:pPr marL="342900" lvl="0" indent="-342900">
              <a:buAutoNum type="arabicPeriod"/>
            </a:pPr>
            <a:r>
              <a:rPr lang="id-ID" b="1" dirty="0" smtClean="0"/>
              <a:t>Objekti</a:t>
            </a:r>
            <a:r>
              <a:rPr lang="id-ID" dirty="0" smtClean="0"/>
              <a:t>f</a:t>
            </a:r>
            <a:r>
              <a:rPr lang="id-ID" dirty="0"/>
              <a:t>, artinya segala keterangan yang dikemukakan menurut apa adanya. Keobjektifan ini nampak pada setiap fakta dan data yang diungkapkan berdasarkan kenyataan yang sebenarnya, tidak dimanipulasi. Setiap pernyataan atau simpulan berdasarkan bukti-bukti yang dapat dipertanggungjawabkan. </a:t>
            </a:r>
            <a:endParaRPr lang="en-US" sz="1600" dirty="0"/>
          </a:p>
          <a:p>
            <a:pPr marL="342900" lvl="0" indent="-342900">
              <a:buAutoNum type="arabicPeriod"/>
            </a:pPr>
            <a:r>
              <a:rPr lang="id-ID" b="1" dirty="0" smtClean="0"/>
              <a:t>Lengkap</a:t>
            </a:r>
            <a:r>
              <a:rPr lang="id-ID" dirty="0"/>
              <a:t>, artinya segi-segi masalah yang diungkapkan itu dikupas </a:t>
            </a:r>
            <a:r>
              <a:rPr lang="id-ID" dirty="0" smtClean="0"/>
              <a:t>selengkap-lengkapnya.</a:t>
            </a:r>
            <a:endParaRPr lang="en-US" sz="1600" dirty="0"/>
          </a:p>
          <a:p>
            <a:pPr marL="342900" lvl="0" indent="-342900">
              <a:buAutoNum type="arabicPeriod"/>
            </a:pPr>
            <a:r>
              <a:rPr lang="id-ID" b="1" dirty="0" smtClean="0"/>
              <a:t>Lugas</a:t>
            </a:r>
            <a:r>
              <a:rPr lang="id-ID" dirty="0"/>
              <a:t>, artinya pembicaraan langsung kepada hal pokok.</a:t>
            </a:r>
            <a:endParaRPr lang="en-US" sz="1600" dirty="0"/>
          </a:p>
        </p:txBody>
      </p:sp>
    </p:spTree>
    <p:extLst>
      <p:ext uri="{BB962C8B-B14F-4D97-AF65-F5344CB8AC3E}">
        <p14:creationId xmlns:p14="http://schemas.microsoft.com/office/powerpoint/2010/main" xmlns="" val="480699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5" name="Rectangle 4"/>
          <p:cNvSpPr/>
          <p:nvPr/>
        </p:nvSpPr>
        <p:spPr>
          <a:xfrm>
            <a:off x="301298" y="627534"/>
            <a:ext cx="7295038" cy="3693319"/>
          </a:xfrm>
          <a:prstGeom prst="rect">
            <a:avLst/>
          </a:prstGeom>
        </p:spPr>
        <p:txBody>
          <a:bodyPr wrap="square">
            <a:spAutoFit/>
          </a:bodyPr>
          <a:lstStyle/>
          <a:p>
            <a:pPr marL="800100" lvl="1" indent="-342900">
              <a:buFont typeface="+mj-lt"/>
              <a:buAutoNum type="arabicPeriod" startAt="6"/>
            </a:pPr>
            <a:r>
              <a:rPr lang="id-ID" b="1" dirty="0" smtClean="0"/>
              <a:t>Saksama</a:t>
            </a:r>
            <a:r>
              <a:rPr lang="id-ID" dirty="0"/>
              <a:t>, maksudnya berusaha menghindarkan diri dari segala kesalahan </a:t>
            </a:r>
            <a:r>
              <a:rPr lang="id-ID" dirty="0" smtClean="0"/>
              <a:t>seberapa</a:t>
            </a:r>
            <a:r>
              <a:rPr lang="en-US" dirty="0" smtClean="0"/>
              <a:t> </a:t>
            </a:r>
            <a:r>
              <a:rPr lang="id-ID" dirty="0" smtClean="0"/>
              <a:t>pun kecilnya.</a:t>
            </a:r>
            <a:endParaRPr lang="en-US" sz="1600" dirty="0"/>
          </a:p>
          <a:p>
            <a:pPr marL="800100" lvl="1" indent="-342900">
              <a:buAutoNum type="arabicPeriod" startAt="6"/>
            </a:pPr>
            <a:r>
              <a:rPr lang="id-ID" b="1" dirty="0" smtClean="0"/>
              <a:t>Menyajikan </a:t>
            </a:r>
            <a:r>
              <a:rPr lang="id-ID" b="1" dirty="0"/>
              <a:t>fakta</a:t>
            </a:r>
            <a:r>
              <a:rPr lang="id-ID" dirty="0"/>
              <a:t>, setiap pernyataan, uraian, atau simpulan dalam karya ilmiah harus </a:t>
            </a:r>
            <a:r>
              <a:rPr lang="en-US" dirty="0"/>
              <a:t> </a:t>
            </a:r>
            <a:r>
              <a:rPr lang="id-ID" dirty="0" smtClean="0"/>
              <a:t>faktual.</a:t>
            </a:r>
            <a:endParaRPr lang="en-US" sz="1600" dirty="0"/>
          </a:p>
          <a:p>
            <a:pPr marL="800100" lvl="1" indent="-342900">
              <a:buAutoNum type="arabicPeriod" startAt="6"/>
            </a:pPr>
            <a:r>
              <a:rPr lang="id-ID" b="1" dirty="0" smtClean="0"/>
              <a:t>Kebenarannya </a:t>
            </a:r>
            <a:r>
              <a:rPr lang="id-ID" b="1" dirty="0"/>
              <a:t>dapat diuji (</a:t>
            </a:r>
            <a:r>
              <a:rPr lang="id-ID" b="1" dirty="0" smtClean="0"/>
              <a:t>empiris)</a:t>
            </a:r>
            <a:endParaRPr lang="en-US" sz="1600" b="1" dirty="0"/>
          </a:p>
          <a:p>
            <a:pPr marL="800100" lvl="1" indent="-342900">
              <a:buAutoNum type="arabicPeriod" startAt="6"/>
            </a:pPr>
            <a:r>
              <a:rPr lang="id-ID" b="1" dirty="0" smtClean="0"/>
              <a:t>Terbuka</a:t>
            </a:r>
            <a:r>
              <a:rPr lang="id-ID" dirty="0"/>
              <a:t>, yakni konsep atau pandangan keilmuan dapat berubah seandainya muncul pendapat </a:t>
            </a:r>
            <a:r>
              <a:rPr lang="id-ID" dirty="0" smtClean="0"/>
              <a:t>baru.</a:t>
            </a:r>
            <a:endParaRPr lang="en-US" sz="1600" dirty="0"/>
          </a:p>
          <a:p>
            <a:pPr marL="800100" lvl="1" indent="-342900">
              <a:buAutoNum type="arabicPeriod" startAt="6"/>
            </a:pPr>
            <a:r>
              <a:rPr lang="id-ID" b="1" dirty="0" smtClean="0"/>
              <a:t>Berlaku </a:t>
            </a:r>
            <a:r>
              <a:rPr lang="id-ID" b="1" dirty="0"/>
              <a:t>umum</a:t>
            </a:r>
            <a:r>
              <a:rPr lang="id-ID" dirty="0"/>
              <a:t>, yaitu semua simpulannya berlaku bagi semua </a:t>
            </a:r>
            <a:r>
              <a:rPr lang="id-ID" dirty="0" smtClean="0"/>
              <a:t>populasinya.</a:t>
            </a:r>
            <a:endParaRPr lang="en-US" sz="1600" dirty="0"/>
          </a:p>
          <a:p>
            <a:pPr marL="800100" lvl="1" indent="-342900">
              <a:buAutoNum type="arabicPeriod" startAt="6"/>
            </a:pPr>
            <a:r>
              <a:rPr lang="id-ID" b="1" dirty="0" smtClean="0"/>
              <a:t>Penyajiannya </a:t>
            </a:r>
            <a:r>
              <a:rPr lang="id-ID" b="1" dirty="0"/>
              <a:t>menggukan ragam bahasa ilmiah dan bahasa tulis yang </a:t>
            </a:r>
            <a:r>
              <a:rPr lang="id-ID" b="1" dirty="0" smtClean="0"/>
              <a:t>lazim.</a:t>
            </a:r>
            <a:endParaRPr lang="en-US" sz="1600" b="1" dirty="0"/>
          </a:p>
          <a:p>
            <a:pPr marL="800100" lvl="1" indent="-342900">
              <a:buAutoNum type="arabicPeriod" startAt="6"/>
            </a:pPr>
            <a:r>
              <a:rPr lang="id-ID" b="1" dirty="0" smtClean="0"/>
              <a:t>Tuntas</a:t>
            </a:r>
            <a:r>
              <a:rPr lang="id-ID" dirty="0"/>
              <a:t>, artinya segi masalah dikupas secara mendalam dan selengkap-lengkapnya. </a:t>
            </a:r>
            <a:endParaRPr lang="en-US" sz="1600" dirty="0"/>
          </a:p>
        </p:txBody>
      </p:sp>
    </p:spTree>
    <p:extLst>
      <p:ext uri="{BB962C8B-B14F-4D97-AF65-F5344CB8AC3E}">
        <p14:creationId xmlns:p14="http://schemas.microsoft.com/office/powerpoint/2010/main" xmlns="" val="162862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1014</Words>
  <Application>Microsoft Office PowerPoint</Application>
  <PresentationFormat>On-screen Show (16:9)</PresentationFormat>
  <Paragraphs>76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MK:PK43F614 – Penulisan Ilmiah</vt:lpstr>
      <vt:lpstr> Mahasiswa dapat memahami pengertian karya ilmiah, ciri-ciri karya ilmiah, bahasa ilmiah, serta jenis-jenis karya ilmiah. (CP-KKB3)</vt:lpstr>
      <vt:lpstr>Slide 3</vt:lpstr>
      <vt:lpstr>Slide 4</vt:lpstr>
      <vt:lpstr>Slide 5</vt:lpstr>
      <vt:lpstr>Slide 6</vt:lpstr>
      <vt:lpstr>Slide 7</vt:lpstr>
      <vt:lpstr>Slide 8</vt:lpstr>
      <vt:lpstr>Slide 9</vt:lpstr>
      <vt:lpstr>Slide 10</vt:lpstr>
      <vt:lpstr>Slide 11</vt:lpstr>
      <vt:lpstr>Slide 12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Penulisan Ilmiah</dc:title>
  <dc:creator>Randi Ramliyana</dc:creator>
  <cp:lastModifiedBy>Randi Ramliyana</cp:lastModifiedBy>
  <cp:revision>26</cp:revision>
  <dcterms:created xsi:type="dcterms:W3CDTF">2021-02-19T07:41:03Z</dcterms:created>
  <dcterms:modified xsi:type="dcterms:W3CDTF">2021-03-02T17:54:36Z</dcterms:modified>
</cp:coreProperties>
</file>