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106" d="100"/>
          <a:sy n="106" d="100"/>
        </p:scale>
        <p:origin x="-336" y="13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A0051-865B-42BD-8B4F-D1F211B66DAD}" type="datetimeFigureOut">
              <a:rPr lang="en-US" smtClean="0"/>
              <a:pPr/>
              <a:t>3/3/2021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9D13A-A83F-4D12-AD57-0F97721775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8493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9D13A-A83F-4D12-AD57-0F97721775D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BD9E5-3233-4B20-AB86-62969E440F03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741C-2DCE-41F4-A2C8-93D86C77E4AE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9696-EDD3-4F9C-9DC5-7A2781772F98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E74C5-C174-4341-B7ED-B62CBDF242BF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5C390-8238-4D37-A08F-86BEA9FF868B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343B-EA17-4E01-95B0-0A9A3AE85794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1ECE6-E0A8-4DCC-BDEF-D713DD097C70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3FDA-20F0-4E7B-A945-44BAA5A14804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A569-A79C-4D47-842D-DE7B852F6ACF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35C45-B22C-468F-999A-06D058AA4039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14A3-2388-442A-BF7A-FBEA6634A976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461D7-97F3-4F78-8566-8FD60B5EC7CA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spc="300" dirty="0" smtClean="0">
                <a:latin typeface="+mn-lt"/>
              </a:rPr>
              <a:t>MK:PK43F614</a:t>
            </a:r>
            <a:r>
              <a:rPr lang="en-ID" altLang="en-US" sz="3200" b="1" spc="300" dirty="0">
                <a:solidFill>
                  <a:srgbClr val="000000"/>
                </a:solidFill>
                <a:latin typeface="+mn-lt"/>
              </a:rPr>
              <a:t> – </a:t>
            </a:r>
            <a:r>
              <a:rPr lang="en-US" sz="3200" b="1" spc="300" dirty="0" err="1" smtClean="0">
                <a:latin typeface="+mn-lt"/>
              </a:rPr>
              <a:t>Penulisan</a:t>
            </a:r>
            <a:r>
              <a:rPr lang="en-US" sz="3200" b="1" spc="300" dirty="0" smtClean="0">
                <a:latin typeface="+mn-lt"/>
              </a:rPr>
              <a:t> </a:t>
            </a:r>
            <a:r>
              <a:rPr lang="en-US" sz="3200" b="1" spc="300" dirty="0" err="1" smtClean="0">
                <a:latin typeface="+mn-lt"/>
              </a:rPr>
              <a:t>Ilmiah</a:t>
            </a:r>
            <a:endParaRPr lang="en-US" sz="3200" b="1" spc="3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2085992"/>
          </a:xfrm>
        </p:spPr>
        <p:txBody>
          <a:bodyPr>
            <a:normAutofit fontScale="40000" lnSpcReduction="20000"/>
          </a:bodyPr>
          <a:lstStyle/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Dosen</a:t>
            </a: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Koordinator</a:t>
            </a: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: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Zetty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Karyati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S.S.,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ID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Tim </a:t>
            </a:r>
            <a:r>
              <a:rPr lang="en-ID" alt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Penyusun</a:t>
            </a: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	: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Endang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Sulistyaniningsih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Noor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Komari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Pratiwi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Rahmawati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S.Pd.I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Rini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Sriyanti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Retna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Ningsih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Ayu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Megawati,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ID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</a:rPr>
              <a:t>	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Nia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Damayanti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Rina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Marlia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Anggun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Citra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Dini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Dwi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Puspitasari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ID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		   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Randi Ramliyana,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  </a:t>
            </a:r>
            <a:endParaRPr lang="en-ID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14546" y="142858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PROGRAM STUDI TEKNIK INFORMATIKA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FAKULTAS TEKNIK DAN ILMU KOMPUTER</a:t>
            </a:r>
            <a:endParaRPr lang="en-ID" altLang="en-US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UNIVERSITAS </a:t>
            </a:r>
            <a:r>
              <a:rPr lang="en-ID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INDRAPRASTA PGRI</a:t>
            </a:r>
            <a:endParaRPr lang="en-ID" altLang="en-US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SEMESTER GENAP TAHUN AJARAN 2020/ 2021</a:t>
            </a:r>
            <a:r>
              <a:rPr lang="id-ID" alt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n-ID" altLang="en-US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Picture 6" descr="3cc3b5ce652a8cbbb09c13abef27852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2500298" y="2428874"/>
            <a:ext cx="43800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Tatap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Muka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ke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lang="en-US" altLang="en-US" sz="2000" b="1" noProof="0" dirty="0">
                <a:solidFill>
                  <a:srgbClr val="000000"/>
                </a:solidFill>
              </a:rPr>
              <a:t>2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en-US" altLang="en-US" sz="2000" b="1" noProof="0" dirty="0" err="1" smtClean="0">
                <a:solidFill>
                  <a:srgbClr val="000000"/>
                </a:solidFill>
              </a:rPr>
              <a:t>Pola</a:t>
            </a:r>
            <a:r>
              <a:rPr lang="en-US" altLang="en-US" sz="2000" b="1" noProof="0" dirty="0" smtClean="0">
                <a:solidFill>
                  <a:srgbClr val="000000"/>
                </a:solidFill>
              </a:rPr>
              <a:t> </a:t>
            </a:r>
            <a:r>
              <a:rPr lang="en-US" altLang="en-US" sz="2000" b="1" noProof="0" dirty="0" err="1" smtClean="0">
                <a:solidFill>
                  <a:srgbClr val="000000"/>
                </a:solidFill>
              </a:rPr>
              <a:t>Pikir</a:t>
            </a:r>
            <a:r>
              <a:rPr lang="en-US" altLang="en-US" sz="2000" b="1" noProof="0" dirty="0" smtClean="0">
                <a:solidFill>
                  <a:srgbClr val="000000"/>
                </a:solidFill>
              </a:rPr>
              <a:t> </a:t>
            </a:r>
            <a:r>
              <a:rPr lang="en-US" altLang="en-US" sz="2000" b="1" noProof="0" dirty="0" err="1" smtClean="0">
                <a:solidFill>
                  <a:srgbClr val="000000"/>
                </a:solidFill>
              </a:rPr>
              <a:t>Karya</a:t>
            </a:r>
            <a:r>
              <a:rPr lang="en-US" altLang="en-US" sz="2000" b="1" noProof="0" dirty="0" smtClean="0">
                <a:solidFill>
                  <a:srgbClr val="000000"/>
                </a:solidFill>
              </a:rPr>
              <a:t> </a:t>
            </a:r>
            <a:r>
              <a:rPr lang="en-US" altLang="en-US" sz="2000" b="1" noProof="0" dirty="0" err="1" smtClean="0">
                <a:solidFill>
                  <a:srgbClr val="000000"/>
                </a:solidFill>
              </a:rPr>
              <a:t>Ilmiah</a:t>
            </a:r>
            <a:endParaRPr kumimoji="0" lang="en-ID" alt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lvl="0" indent="0" algn="just">
              <a:buNone/>
            </a:pPr>
            <a:r>
              <a:rPr lang="en-US" sz="3400" b="1" dirty="0" smtClean="0">
                <a:solidFill>
                  <a:srgbClr val="00B0F0"/>
                </a:solidFill>
              </a:rPr>
              <a:t>c. </a:t>
            </a:r>
            <a:r>
              <a:rPr lang="en-US" sz="3400" b="1" dirty="0" err="1" smtClean="0">
                <a:solidFill>
                  <a:srgbClr val="00B0F0"/>
                </a:solidFill>
              </a:rPr>
              <a:t>Silogisme</a:t>
            </a:r>
            <a:r>
              <a:rPr lang="en-US" sz="3400" b="1" dirty="0" smtClean="0">
                <a:solidFill>
                  <a:srgbClr val="00B0F0"/>
                </a:solidFill>
              </a:rPr>
              <a:t> </a:t>
            </a:r>
            <a:r>
              <a:rPr lang="en-US" sz="3400" b="1" dirty="0" err="1" smtClean="0">
                <a:solidFill>
                  <a:srgbClr val="00B0F0"/>
                </a:solidFill>
              </a:rPr>
              <a:t>Alternatif</a:t>
            </a:r>
            <a:endParaRPr lang="en-US" sz="3400" b="1" dirty="0">
              <a:solidFill>
                <a:srgbClr val="00B0F0"/>
              </a:solidFill>
            </a:endParaRPr>
          </a:p>
          <a:p>
            <a:pPr marL="0" lvl="0" indent="0" algn="just">
              <a:buNone/>
            </a:pPr>
            <a:r>
              <a:rPr lang="en-US" sz="3400" b="1" dirty="0" err="1" smtClean="0"/>
              <a:t>adalah</a:t>
            </a:r>
            <a:r>
              <a:rPr lang="en-US" sz="3400" b="1" dirty="0" smtClean="0"/>
              <a:t> </a:t>
            </a:r>
            <a:r>
              <a:rPr lang="en-US" sz="3400" b="1" dirty="0" err="1"/>
              <a:t>silogisme</a:t>
            </a:r>
            <a:r>
              <a:rPr lang="en-US" sz="3400" b="1" dirty="0"/>
              <a:t> yang </a:t>
            </a:r>
            <a:r>
              <a:rPr lang="en-US" sz="3400" b="1" dirty="0" err="1"/>
              <a:t>terdiri</a:t>
            </a:r>
            <a:r>
              <a:rPr lang="en-US" sz="3400" b="1" dirty="0"/>
              <a:t> </a:t>
            </a:r>
            <a:r>
              <a:rPr lang="en-US" sz="3400" b="1" dirty="0" err="1"/>
              <a:t>dari</a:t>
            </a:r>
            <a:r>
              <a:rPr lang="en-US" sz="3400" b="1" dirty="0"/>
              <a:t> </a:t>
            </a:r>
            <a:r>
              <a:rPr lang="en-US" sz="3400" b="1" dirty="0" err="1"/>
              <a:t>premis</a:t>
            </a:r>
            <a:r>
              <a:rPr lang="en-US" sz="3400" b="1" dirty="0"/>
              <a:t> mayor </a:t>
            </a:r>
            <a:r>
              <a:rPr lang="en-US" sz="3400" b="1" dirty="0" err="1"/>
              <a:t>berupa</a:t>
            </a:r>
            <a:r>
              <a:rPr lang="en-US" sz="3400" b="1" dirty="0"/>
              <a:t> </a:t>
            </a:r>
            <a:r>
              <a:rPr lang="en-US" sz="3400" b="1" dirty="0" err="1"/>
              <a:t>proposisi</a:t>
            </a:r>
            <a:r>
              <a:rPr lang="en-US" sz="3400" b="1" dirty="0"/>
              <a:t> </a:t>
            </a:r>
            <a:r>
              <a:rPr lang="en-US" sz="3400" b="1" dirty="0" err="1"/>
              <a:t>alternatif</a:t>
            </a:r>
            <a:r>
              <a:rPr lang="en-US" sz="3400" b="1" dirty="0"/>
              <a:t>. </a:t>
            </a:r>
            <a:r>
              <a:rPr lang="en-US" sz="3400" b="1" dirty="0" err="1"/>
              <a:t>Kalau</a:t>
            </a:r>
            <a:r>
              <a:rPr lang="en-US" sz="3400" b="1" dirty="0"/>
              <a:t> </a:t>
            </a:r>
            <a:r>
              <a:rPr lang="en-US" sz="3400" b="1" dirty="0" err="1"/>
              <a:t>premis</a:t>
            </a:r>
            <a:r>
              <a:rPr lang="en-US" sz="3400" b="1" dirty="0"/>
              <a:t> </a:t>
            </a:r>
            <a:r>
              <a:rPr lang="en-US" sz="3400" b="1" dirty="0" err="1"/>
              <a:t>minornya</a:t>
            </a:r>
            <a:r>
              <a:rPr lang="en-US" sz="3400" b="1" dirty="0"/>
              <a:t> </a:t>
            </a:r>
            <a:r>
              <a:rPr lang="en-US" sz="3400" b="1" dirty="0" err="1"/>
              <a:t>membenarkan</a:t>
            </a:r>
            <a:r>
              <a:rPr lang="en-US" sz="3400" b="1" dirty="0"/>
              <a:t> </a:t>
            </a:r>
            <a:r>
              <a:rPr lang="en-US" sz="3400" b="1" dirty="0" err="1"/>
              <a:t>salah</a:t>
            </a:r>
            <a:r>
              <a:rPr lang="en-US" sz="3400" b="1" dirty="0"/>
              <a:t> </a:t>
            </a:r>
            <a:r>
              <a:rPr lang="en-US" sz="3400" b="1" dirty="0" err="1"/>
              <a:t>satu</a:t>
            </a:r>
            <a:r>
              <a:rPr lang="en-US" sz="3400" b="1" dirty="0"/>
              <a:t> </a:t>
            </a:r>
            <a:r>
              <a:rPr lang="en-US" sz="3400" b="1" dirty="0" err="1"/>
              <a:t>alternatif</a:t>
            </a:r>
            <a:r>
              <a:rPr lang="en-US" sz="3400" b="1" dirty="0"/>
              <a:t>, </a:t>
            </a:r>
            <a:r>
              <a:rPr lang="en-US" sz="3400" b="1" dirty="0" err="1"/>
              <a:t>kesimpulannya</a:t>
            </a:r>
            <a:r>
              <a:rPr lang="en-US" sz="3400" b="1" dirty="0"/>
              <a:t> </a:t>
            </a:r>
            <a:r>
              <a:rPr lang="en-US" sz="3400" b="1" dirty="0" err="1"/>
              <a:t>akan</a:t>
            </a:r>
            <a:r>
              <a:rPr lang="en-US" sz="3400" b="1" dirty="0"/>
              <a:t> </a:t>
            </a:r>
            <a:r>
              <a:rPr lang="en-US" sz="3400" b="1" dirty="0" err="1"/>
              <a:t>menolak</a:t>
            </a:r>
            <a:r>
              <a:rPr lang="en-US" sz="3400" b="1" dirty="0"/>
              <a:t> </a:t>
            </a:r>
            <a:r>
              <a:rPr lang="en-US" sz="3400" b="1" dirty="0" err="1"/>
              <a:t>alternatif</a:t>
            </a:r>
            <a:r>
              <a:rPr lang="en-US" sz="3400" b="1" dirty="0"/>
              <a:t> yang </a:t>
            </a:r>
            <a:r>
              <a:rPr lang="en-US" sz="3400" b="1" dirty="0" smtClean="0"/>
              <a:t>lain.</a:t>
            </a:r>
          </a:p>
          <a:p>
            <a:pPr marL="0" lvl="0" indent="0" algn="just">
              <a:buNone/>
            </a:pPr>
            <a:r>
              <a:rPr lang="en-US" sz="3400" b="1" dirty="0" err="1" smtClean="0">
                <a:solidFill>
                  <a:srgbClr val="0070C0"/>
                </a:solidFill>
              </a:rPr>
              <a:t>Contoh</a:t>
            </a:r>
            <a:r>
              <a:rPr lang="en-US" sz="3400" b="1" dirty="0">
                <a:solidFill>
                  <a:srgbClr val="0070C0"/>
                </a:solidFill>
              </a:rPr>
              <a:t>:</a:t>
            </a:r>
          </a:p>
          <a:p>
            <a:pPr lvl="0" algn="just"/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analis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admin </a:t>
            </a:r>
            <a:r>
              <a:rPr lang="en-US" i="1" dirty="0"/>
              <a:t>database</a:t>
            </a:r>
            <a:r>
              <a:rPr lang="en-US" dirty="0"/>
              <a:t>. (</a:t>
            </a:r>
            <a:r>
              <a:rPr lang="en-US" dirty="0" err="1"/>
              <a:t>Premis</a:t>
            </a:r>
            <a:r>
              <a:rPr lang="en-US" dirty="0"/>
              <a:t> mayor)</a:t>
            </a:r>
          </a:p>
          <a:p>
            <a:pPr lvl="0" algn="just"/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analis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. (</a:t>
            </a:r>
            <a:r>
              <a:rPr lang="en-US" dirty="0" err="1"/>
              <a:t>Premis</a:t>
            </a:r>
            <a:r>
              <a:rPr lang="en-US" dirty="0"/>
              <a:t> minor)</a:t>
            </a:r>
          </a:p>
          <a:p>
            <a:pPr lvl="0" algn="just"/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admin </a:t>
            </a:r>
            <a:r>
              <a:rPr lang="en-US" i="1" dirty="0"/>
              <a:t>database</a:t>
            </a:r>
            <a:r>
              <a:rPr lang="en-US" dirty="0"/>
              <a:t>.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Kesimpulan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  <a:p>
            <a:pPr marL="0" indent="0" algn="just">
              <a:buNone/>
            </a:pP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premis</a:t>
            </a:r>
            <a:r>
              <a:rPr lang="en-US" dirty="0"/>
              <a:t> </a:t>
            </a:r>
            <a:r>
              <a:rPr lang="en-US" dirty="0" err="1"/>
              <a:t>minornya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membenarkan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kesimpulannya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menolak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yang lain.</a:t>
            </a:r>
          </a:p>
          <a:p>
            <a:pPr lvl="0" algn="just"/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analis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admin </a:t>
            </a:r>
            <a:r>
              <a:rPr lang="en-US" i="1" dirty="0"/>
              <a:t>database</a:t>
            </a:r>
            <a:r>
              <a:rPr lang="en-US" dirty="0"/>
              <a:t>. (</a:t>
            </a:r>
            <a:r>
              <a:rPr lang="en-US" dirty="0" err="1"/>
              <a:t>Premis</a:t>
            </a:r>
            <a:r>
              <a:rPr lang="en-US" dirty="0"/>
              <a:t> mayor)</a:t>
            </a:r>
          </a:p>
          <a:p>
            <a:pPr lvl="0" algn="just"/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analis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. (</a:t>
            </a:r>
            <a:r>
              <a:rPr lang="en-US" dirty="0" err="1"/>
              <a:t>Premis</a:t>
            </a:r>
            <a:r>
              <a:rPr lang="en-US" dirty="0"/>
              <a:t> minor)</a:t>
            </a:r>
          </a:p>
          <a:p>
            <a:pPr algn="just"/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admin </a:t>
            </a:r>
            <a:r>
              <a:rPr lang="en-US" i="1" dirty="0"/>
              <a:t>database</a:t>
            </a:r>
            <a:r>
              <a:rPr lang="en-US" dirty="0"/>
              <a:t>.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Kesimpulan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</p:txBody>
      </p:sp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04277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lvl="0" indent="0" algn="just">
              <a:buNone/>
            </a:pPr>
            <a:r>
              <a:rPr lang="en-US" b="1" dirty="0" smtClean="0">
                <a:solidFill>
                  <a:srgbClr val="00B0F0"/>
                </a:solidFill>
              </a:rPr>
              <a:t>d. </a:t>
            </a:r>
            <a:r>
              <a:rPr lang="en-US" b="1" dirty="0" err="1" smtClean="0">
                <a:solidFill>
                  <a:srgbClr val="00B0F0"/>
                </a:solidFill>
              </a:rPr>
              <a:t>Entimem</a:t>
            </a:r>
            <a:endParaRPr lang="en-US" b="1" dirty="0">
              <a:solidFill>
                <a:srgbClr val="00B0F0"/>
              </a:solidFill>
            </a:endParaRPr>
          </a:p>
          <a:p>
            <a:pPr marL="0" lvl="0" indent="0" algn="just">
              <a:buNone/>
            </a:pPr>
            <a:r>
              <a:rPr lang="en-US" b="1" dirty="0" err="1" smtClean="0"/>
              <a:t>adalah</a:t>
            </a:r>
            <a:r>
              <a:rPr lang="en-US" b="1" dirty="0" smtClean="0"/>
              <a:t> </a:t>
            </a:r>
            <a:r>
              <a:rPr lang="en-US" b="1" dirty="0" err="1"/>
              <a:t>cara</a:t>
            </a:r>
            <a:r>
              <a:rPr lang="en-US" b="1" dirty="0"/>
              <a:t> </a:t>
            </a:r>
            <a:r>
              <a:rPr lang="en-US" b="1" dirty="0" err="1"/>
              <a:t>silogisme</a:t>
            </a:r>
            <a:r>
              <a:rPr lang="en-US" b="1" dirty="0"/>
              <a:t> yang </a:t>
            </a:r>
            <a:r>
              <a:rPr lang="en-US" b="1" dirty="0" err="1"/>
              <a:t>dipersingkat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diperpendek</a:t>
            </a:r>
            <a:r>
              <a:rPr lang="en-US" b="1" dirty="0"/>
              <a:t>. Di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entimem</a:t>
            </a:r>
            <a:r>
              <a:rPr lang="en-US" b="1" dirty="0"/>
              <a:t>, </a:t>
            </a:r>
            <a:r>
              <a:rPr lang="en-US" b="1" dirty="0" err="1"/>
              <a:t>langsung</a:t>
            </a:r>
            <a:r>
              <a:rPr lang="en-US" b="1" dirty="0"/>
              <a:t> </a:t>
            </a:r>
            <a:r>
              <a:rPr lang="en-US" b="1" dirty="0" err="1"/>
              <a:t>disebutkan</a:t>
            </a:r>
            <a:r>
              <a:rPr lang="en-US" b="1" dirty="0"/>
              <a:t> </a:t>
            </a:r>
            <a:r>
              <a:rPr lang="en-US" b="1" dirty="0" err="1"/>
              <a:t>kesimpulan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alasannya</a:t>
            </a:r>
            <a:r>
              <a:rPr lang="en-US" b="1" dirty="0"/>
              <a:t> </a:t>
            </a:r>
            <a:r>
              <a:rPr lang="en-US" b="1" dirty="0" err="1"/>
              <a:t>saja</a:t>
            </a:r>
            <a:r>
              <a:rPr lang="en-US" b="1" dirty="0"/>
              <a:t> </a:t>
            </a:r>
            <a:r>
              <a:rPr lang="en-US" b="1" dirty="0" err="1"/>
              <a:t>tanpa</a:t>
            </a:r>
            <a:r>
              <a:rPr lang="en-US" b="1" dirty="0"/>
              <a:t> </a:t>
            </a:r>
            <a:r>
              <a:rPr lang="en-US" b="1" dirty="0" err="1"/>
              <a:t>mengemukakan</a:t>
            </a:r>
            <a:r>
              <a:rPr lang="en-US" b="1" dirty="0"/>
              <a:t> </a:t>
            </a:r>
            <a:r>
              <a:rPr lang="en-US" b="1" dirty="0" err="1"/>
              <a:t>premis-premis</a:t>
            </a:r>
            <a:r>
              <a:rPr lang="en-US" b="1" dirty="0"/>
              <a:t> </a:t>
            </a:r>
            <a:r>
              <a:rPr lang="en-US" b="1" dirty="0" err="1" smtClean="0"/>
              <a:t>sebelumnya</a:t>
            </a:r>
            <a:r>
              <a:rPr lang="en-US" b="1" dirty="0" smtClean="0"/>
              <a:t>.</a:t>
            </a:r>
          </a:p>
          <a:p>
            <a:pPr marL="0" lvl="0" indent="0" algn="just">
              <a:buNone/>
            </a:pPr>
            <a:r>
              <a:rPr lang="en-US" b="1" dirty="0" err="1" smtClean="0">
                <a:solidFill>
                  <a:srgbClr val="0070C0"/>
                </a:solidFill>
              </a:rPr>
              <a:t>Contoh</a:t>
            </a:r>
            <a:r>
              <a:rPr lang="en-US" b="1" dirty="0">
                <a:solidFill>
                  <a:srgbClr val="0070C0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Silogisme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lvl="0" algn="just"/>
            <a:r>
              <a:rPr lang="en-US" dirty="0"/>
              <a:t>Orang yang </a:t>
            </a:r>
            <a:r>
              <a:rPr lang="en-US" dirty="0" err="1"/>
              <a:t>pandai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i="1" dirty="0"/>
              <a:t>database </a:t>
            </a:r>
            <a:r>
              <a:rPr lang="en-US" dirty="0" err="1"/>
              <a:t>atau</a:t>
            </a:r>
            <a:r>
              <a:rPr lang="en-US" dirty="0"/>
              <a:t> basis data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admin </a:t>
            </a:r>
            <a:r>
              <a:rPr lang="en-US" i="1" dirty="0"/>
              <a:t>database</a:t>
            </a:r>
            <a:r>
              <a:rPr lang="en-US" dirty="0"/>
              <a:t>. (</a:t>
            </a:r>
            <a:r>
              <a:rPr lang="en-US" dirty="0" err="1"/>
              <a:t>Premis</a:t>
            </a:r>
            <a:r>
              <a:rPr lang="en-US" dirty="0"/>
              <a:t> mayor)</a:t>
            </a:r>
          </a:p>
          <a:p>
            <a:pPr lvl="0" algn="just"/>
            <a:r>
              <a:rPr lang="en-US" dirty="0" err="1"/>
              <a:t>Binar</a:t>
            </a:r>
            <a:r>
              <a:rPr lang="en-US" dirty="0"/>
              <a:t> </a:t>
            </a:r>
            <a:r>
              <a:rPr lang="en-US" dirty="0" err="1"/>
              <a:t>pandai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i="1" dirty="0"/>
              <a:t>database </a:t>
            </a:r>
            <a:r>
              <a:rPr lang="en-US" dirty="0" err="1"/>
              <a:t>atau</a:t>
            </a:r>
            <a:r>
              <a:rPr lang="en-US" dirty="0"/>
              <a:t> basis data. (</a:t>
            </a:r>
            <a:r>
              <a:rPr lang="en-US" dirty="0" err="1"/>
              <a:t>Premis</a:t>
            </a:r>
            <a:r>
              <a:rPr lang="en-US" dirty="0"/>
              <a:t> minor)</a:t>
            </a:r>
          </a:p>
          <a:p>
            <a:pPr lvl="0" algn="just"/>
            <a:r>
              <a:rPr lang="en-US" dirty="0" err="1"/>
              <a:t>Binar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admin </a:t>
            </a:r>
            <a:r>
              <a:rPr lang="en-US" i="1" dirty="0"/>
              <a:t>database</a:t>
            </a:r>
            <a:r>
              <a:rPr lang="en-US" dirty="0"/>
              <a:t>.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Kesimpulan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  <a:p>
            <a:pPr marL="0" indent="0" algn="just">
              <a:buNone/>
            </a:pP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Entimem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n-US" dirty="0" err="1"/>
              <a:t>Binar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admin </a:t>
            </a:r>
            <a:r>
              <a:rPr lang="en-US" i="1" dirty="0"/>
              <a:t>database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pandai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i="1" dirty="0"/>
              <a:t>database </a:t>
            </a:r>
            <a:r>
              <a:rPr lang="en-US" dirty="0" err="1"/>
              <a:t>atau</a:t>
            </a:r>
            <a:r>
              <a:rPr lang="en-US" dirty="0"/>
              <a:t> basis data.</a:t>
            </a:r>
          </a:p>
        </p:txBody>
      </p:sp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11873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03598"/>
            <a:ext cx="7416824" cy="33944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D" sz="1800" b="1" dirty="0" err="1"/>
              <a:t>P</a:t>
            </a:r>
            <a:r>
              <a:rPr lang="en-ID" sz="1800" b="1" dirty="0" err="1" smtClean="0"/>
              <a:t>ola</a:t>
            </a:r>
            <a:r>
              <a:rPr lang="en-ID" sz="1800" b="1" dirty="0" smtClean="0"/>
              <a:t> </a:t>
            </a:r>
            <a:r>
              <a:rPr lang="en-ID" sz="1800" b="1" dirty="0" err="1"/>
              <a:t>induktif</a:t>
            </a:r>
            <a:r>
              <a:rPr lang="en-ID" sz="1800" b="1" dirty="0"/>
              <a:t> </a:t>
            </a:r>
            <a:r>
              <a:rPr lang="en-ID" sz="1800" b="1" dirty="0" err="1" smtClean="0"/>
              <a:t>adalah</a:t>
            </a:r>
            <a:r>
              <a:rPr lang="en-ID" sz="1800" b="1" dirty="0" smtClean="0"/>
              <a:t> </a:t>
            </a:r>
            <a:r>
              <a:rPr lang="en-ID" sz="1800" b="1" dirty="0" err="1"/>
              <a:t>pola</a:t>
            </a:r>
            <a:r>
              <a:rPr lang="en-ID" sz="1800" b="1" dirty="0"/>
              <a:t> </a:t>
            </a:r>
            <a:r>
              <a:rPr lang="en-ID" sz="1800" b="1" dirty="0" err="1"/>
              <a:t>berpikir</a:t>
            </a:r>
            <a:r>
              <a:rPr lang="en-ID" sz="1800" b="1" dirty="0"/>
              <a:t> </a:t>
            </a:r>
            <a:r>
              <a:rPr lang="en-ID" sz="1800" b="1" dirty="0" err="1"/>
              <a:t>dengan</a:t>
            </a:r>
            <a:r>
              <a:rPr lang="en-ID" sz="1800" b="1" dirty="0"/>
              <a:t> </a:t>
            </a:r>
            <a:r>
              <a:rPr lang="en-ID" sz="1800" b="1" dirty="0" err="1"/>
              <a:t>pengambilan</a:t>
            </a:r>
            <a:r>
              <a:rPr lang="en-ID" sz="1800" b="1" dirty="0"/>
              <a:t> </a:t>
            </a:r>
            <a:r>
              <a:rPr lang="en-ID" sz="1800" b="1" dirty="0" err="1"/>
              <a:t>kesimpulan</a:t>
            </a:r>
            <a:r>
              <a:rPr lang="en-ID" sz="1800" b="1" dirty="0"/>
              <a:t> </a:t>
            </a:r>
            <a:r>
              <a:rPr lang="en-ID" sz="1800" b="1" dirty="0" err="1"/>
              <a:t>dari</a:t>
            </a:r>
            <a:r>
              <a:rPr lang="en-ID" sz="1800" b="1" dirty="0"/>
              <a:t> </a:t>
            </a:r>
            <a:r>
              <a:rPr lang="en-ID" sz="1800" b="1" dirty="0" err="1"/>
              <a:t>kasus</a:t>
            </a:r>
            <a:r>
              <a:rPr lang="en-ID" sz="1800" b="1" dirty="0"/>
              <a:t> yang </a:t>
            </a:r>
            <a:r>
              <a:rPr lang="en-ID" sz="1800" b="1" dirty="0" err="1"/>
              <a:t>bersifat</a:t>
            </a:r>
            <a:r>
              <a:rPr lang="en-ID" sz="1800" b="1" dirty="0"/>
              <a:t> </a:t>
            </a:r>
            <a:r>
              <a:rPr lang="en-ID" sz="1800" b="1" dirty="0" err="1"/>
              <a:t>khusus</a:t>
            </a:r>
            <a:r>
              <a:rPr lang="en-ID" sz="1800" b="1" dirty="0"/>
              <a:t> </a:t>
            </a:r>
            <a:r>
              <a:rPr lang="en-ID" sz="1800" b="1" dirty="0" err="1"/>
              <a:t>menjadi</a:t>
            </a:r>
            <a:r>
              <a:rPr lang="en-ID" sz="1800" b="1" dirty="0"/>
              <a:t> </a:t>
            </a:r>
            <a:r>
              <a:rPr lang="en-ID" sz="1800" b="1" dirty="0" err="1"/>
              <a:t>kesimpulan</a:t>
            </a:r>
            <a:r>
              <a:rPr lang="en-ID" sz="1800" b="1" dirty="0"/>
              <a:t> yang </a:t>
            </a:r>
            <a:r>
              <a:rPr lang="en-ID" sz="1800" b="1" dirty="0" err="1"/>
              <a:t>bersifat</a:t>
            </a:r>
            <a:r>
              <a:rPr lang="en-ID" sz="1800" b="1" dirty="0"/>
              <a:t> </a:t>
            </a:r>
            <a:r>
              <a:rPr lang="en-ID" sz="1800" b="1" dirty="0" err="1"/>
              <a:t>umum</a:t>
            </a:r>
            <a:r>
              <a:rPr lang="en-ID" sz="1800" b="1" dirty="0"/>
              <a:t> </a:t>
            </a:r>
            <a:r>
              <a:rPr lang="en-ID" sz="1800" b="1" dirty="0" err="1"/>
              <a:t>atau</a:t>
            </a:r>
            <a:r>
              <a:rPr lang="en-ID" sz="1800" b="1" dirty="0"/>
              <a:t> </a:t>
            </a:r>
            <a:r>
              <a:rPr lang="en-ID" sz="1800" b="1" dirty="0" err="1"/>
              <a:t>pola</a:t>
            </a:r>
            <a:r>
              <a:rPr lang="en-ID" sz="1800" b="1" dirty="0"/>
              <a:t> </a:t>
            </a:r>
            <a:r>
              <a:rPr lang="en-ID" sz="1800" b="1" dirty="0" err="1"/>
              <a:t>berpikir</a:t>
            </a:r>
            <a:r>
              <a:rPr lang="en-ID" sz="1800" b="1" dirty="0"/>
              <a:t> yang </a:t>
            </a:r>
            <a:r>
              <a:rPr lang="en-ID" sz="1800" b="1" dirty="0" err="1"/>
              <a:t>berlangsung</a:t>
            </a:r>
            <a:r>
              <a:rPr lang="en-ID" sz="1800" b="1" dirty="0"/>
              <a:t> </a:t>
            </a:r>
            <a:r>
              <a:rPr lang="en-ID" sz="1800" b="1" dirty="0" err="1"/>
              <a:t>dari</a:t>
            </a:r>
            <a:r>
              <a:rPr lang="en-ID" sz="1800" b="1" dirty="0"/>
              <a:t> yang </a:t>
            </a:r>
            <a:r>
              <a:rPr lang="en-ID" sz="1800" b="1" dirty="0" err="1"/>
              <a:t>khusus</a:t>
            </a:r>
            <a:r>
              <a:rPr lang="en-ID" sz="1800" b="1" dirty="0"/>
              <a:t> </a:t>
            </a:r>
            <a:r>
              <a:rPr lang="en-ID" sz="1800" b="1" dirty="0" err="1"/>
              <a:t>menuju</a:t>
            </a:r>
            <a:r>
              <a:rPr lang="en-ID" sz="1800" b="1" dirty="0"/>
              <a:t> </a:t>
            </a:r>
            <a:r>
              <a:rPr lang="en-ID" sz="1800" b="1" dirty="0" err="1"/>
              <a:t>kepada</a:t>
            </a:r>
            <a:r>
              <a:rPr lang="en-ID" sz="1800" b="1" dirty="0"/>
              <a:t> yang </a:t>
            </a:r>
            <a:r>
              <a:rPr lang="en-ID" sz="1800" b="1" dirty="0" err="1" smtClean="0"/>
              <a:t>umum</a:t>
            </a:r>
            <a:r>
              <a:rPr lang="en-ID" sz="1800" b="1" dirty="0" smtClean="0"/>
              <a:t>.</a:t>
            </a:r>
          </a:p>
          <a:p>
            <a:pPr marL="0" indent="0" algn="just">
              <a:buNone/>
            </a:pPr>
            <a:endParaRPr lang="en-ID" sz="1800" b="1" dirty="0"/>
          </a:p>
          <a:p>
            <a:pPr marL="0" indent="0" algn="just">
              <a:buNone/>
            </a:pPr>
            <a:r>
              <a:rPr lang="en-ID" sz="1600" b="1" dirty="0" err="1" smtClean="0">
                <a:solidFill>
                  <a:srgbClr val="0070C0"/>
                </a:solidFill>
              </a:rPr>
              <a:t>Contoh</a:t>
            </a:r>
            <a:r>
              <a:rPr lang="en-ID" sz="1600" b="1" dirty="0" smtClean="0">
                <a:solidFill>
                  <a:srgbClr val="0070C0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en-ID" sz="1600" b="1" dirty="0" err="1"/>
              <a:t>Seorang</a:t>
            </a:r>
            <a:r>
              <a:rPr lang="en-ID" sz="1600" b="1" dirty="0"/>
              <a:t> guru </a:t>
            </a:r>
            <a:r>
              <a:rPr lang="en-ID" sz="1600" b="1" dirty="0" err="1"/>
              <a:t>mengadakan</a:t>
            </a:r>
            <a:r>
              <a:rPr lang="en-ID" sz="1600" b="1" dirty="0"/>
              <a:t> </a:t>
            </a:r>
            <a:r>
              <a:rPr lang="en-ID" sz="1600" b="1" dirty="0" err="1"/>
              <a:t>eksperimen</a:t>
            </a:r>
            <a:r>
              <a:rPr lang="en-ID" sz="1600" b="1" dirty="0"/>
              <a:t> </a:t>
            </a:r>
            <a:r>
              <a:rPr lang="en-ID" sz="1600" b="1" dirty="0" err="1"/>
              <a:t>bersama</a:t>
            </a:r>
            <a:r>
              <a:rPr lang="en-ID" sz="1600" b="1" dirty="0"/>
              <a:t> </a:t>
            </a:r>
            <a:r>
              <a:rPr lang="en-ID" sz="1600" b="1" dirty="0" err="1"/>
              <a:t>siswanya</a:t>
            </a:r>
            <a:r>
              <a:rPr lang="en-ID" sz="1600" b="1" dirty="0"/>
              <a:t> </a:t>
            </a:r>
            <a:r>
              <a:rPr lang="en-ID" sz="1600" b="1" dirty="0" err="1"/>
              <a:t>tentang</a:t>
            </a:r>
            <a:r>
              <a:rPr lang="en-ID" sz="1600" b="1" dirty="0"/>
              <a:t> </a:t>
            </a:r>
            <a:r>
              <a:rPr lang="en-ID" sz="1600" b="1" dirty="0" err="1"/>
              <a:t>pemuaian</a:t>
            </a:r>
            <a:r>
              <a:rPr lang="en-ID" sz="1600" b="1" dirty="0"/>
              <a:t> </a:t>
            </a:r>
            <a:r>
              <a:rPr lang="en-ID" sz="1600" b="1" dirty="0" err="1"/>
              <a:t>pada</a:t>
            </a:r>
            <a:r>
              <a:rPr lang="en-ID" sz="1600" b="1" dirty="0"/>
              <a:t> </a:t>
            </a:r>
            <a:r>
              <a:rPr lang="en-ID" sz="1600" b="1" dirty="0" err="1"/>
              <a:t>logam</a:t>
            </a:r>
            <a:r>
              <a:rPr lang="en-ID" sz="1600" b="1" dirty="0"/>
              <a:t>. </a:t>
            </a:r>
            <a:r>
              <a:rPr lang="en-ID" sz="1600" b="1" dirty="0" err="1"/>
              <a:t>Besi</a:t>
            </a:r>
            <a:r>
              <a:rPr lang="en-ID" sz="1600" b="1" dirty="0"/>
              <a:t> </a:t>
            </a:r>
            <a:r>
              <a:rPr lang="en-ID" sz="1600" b="1" dirty="0" err="1"/>
              <a:t>memuai</a:t>
            </a:r>
            <a:r>
              <a:rPr lang="en-ID" sz="1600" b="1" dirty="0"/>
              <a:t> </a:t>
            </a:r>
            <a:r>
              <a:rPr lang="en-ID" sz="1600" b="1" dirty="0" err="1"/>
              <a:t>setelah</a:t>
            </a:r>
            <a:r>
              <a:rPr lang="en-ID" sz="1600" b="1" dirty="0"/>
              <a:t> </a:t>
            </a:r>
            <a:r>
              <a:rPr lang="en-ID" sz="1600" b="1" dirty="0" err="1"/>
              <a:t>dipanaskan</a:t>
            </a:r>
            <a:r>
              <a:rPr lang="en-ID" sz="1600" b="1" dirty="0"/>
              <a:t>. </a:t>
            </a:r>
            <a:r>
              <a:rPr lang="en-ID" sz="1600" b="1" dirty="0" err="1"/>
              <a:t>Nikel</a:t>
            </a:r>
            <a:r>
              <a:rPr lang="en-ID" sz="1600" b="1" dirty="0"/>
              <a:t> </a:t>
            </a:r>
            <a:r>
              <a:rPr lang="en-ID" sz="1600" b="1" dirty="0" err="1"/>
              <a:t>memuai</a:t>
            </a:r>
            <a:r>
              <a:rPr lang="en-ID" sz="1600" b="1" dirty="0"/>
              <a:t> </a:t>
            </a:r>
            <a:r>
              <a:rPr lang="en-ID" sz="1600" b="1" dirty="0" err="1"/>
              <a:t>setelah</a:t>
            </a:r>
            <a:r>
              <a:rPr lang="en-ID" sz="1600" b="1" dirty="0"/>
              <a:t> </a:t>
            </a:r>
            <a:r>
              <a:rPr lang="en-ID" sz="1600" b="1" dirty="0" err="1"/>
              <a:t>dipanaskan</a:t>
            </a:r>
            <a:r>
              <a:rPr lang="en-ID" sz="1600" b="1" dirty="0"/>
              <a:t>. </a:t>
            </a:r>
            <a:r>
              <a:rPr lang="en-ID" sz="1600" b="1" dirty="0" err="1"/>
              <a:t>Tembaga</a:t>
            </a:r>
            <a:r>
              <a:rPr lang="en-ID" sz="1600" b="1" dirty="0"/>
              <a:t> </a:t>
            </a:r>
            <a:r>
              <a:rPr lang="en-ID" sz="1600" b="1" dirty="0" err="1"/>
              <a:t>memuai</a:t>
            </a:r>
            <a:r>
              <a:rPr lang="en-ID" sz="1600" b="1" dirty="0"/>
              <a:t> </a:t>
            </a:r>
            <a:r>
              <a:rPr lang="en-ID" sz="1600" b="1" dirty="0" err="1"/>
              <a:t>setelah</a:t>
            </a:r>
            <a:r>
              <a:rPr lang="en-ID" sz="1600" b="1" dirty="0"/>
              <a:t> </a:t>
            </a:r>
            <a:r>
              <a:rPr lang="en-ID" sz="1600" b="1" dirty="0" err="1"/>
              <a:t>dipanaskan</a:t>
            </a:r>
            <a:r>
              <a:rPr lang="en-ID" sz="1600" b="1" dirty="0"/>
              <a:t>. </a:t>
            </a:r>
            <a:r>
              <a:rPr lang="en-ID" sz="1600" b="1" dirty="0" err="1"/>
              <a:t>Kuningan</a:t>
            </a:r>
            <a:r>
              <a:rPr lang="en-ID" sz="1600" b="1" dirty="0"/>
              <a:t> </a:t>
            </a:r>
            <a:r>
              <a:rPr lang="en-ID" sz="1600" b="1" dirty="0" err="1"/>
              <a:t>memuai</a:t>
            </a:r>
            <a:r>
              <a:rPr lang="en-ID" sz="1600" b="1" dirty="0"/>
              <a:t> </a:t>
            </a:r>
            <a:r>
              <a:rPr lang="en-ID" sz="1600" b="1" dirty="0" err="1"/>
              <a:t>setelah</a:t>
            </a:r>
            <a:r>
              <a:rPr lang="en-ID" sz="1600" b="1" dirty="0"/>
              <a:t> </a:t>
            </a:r>
            <a:r>
              <a:rPr lang="en-ID" sz="1600" b="1" dirty="0" err="1"/>
              <a:t>dipanaskan</a:t>
            </a:r>
            <a:r>
              <a:rPr lang="en-ID" sz="1600" b="1" dirty="0"/>
              <a:t>. Baja </a:t>
            </a:r>
            <a:r>
              <a:rPr lang="en-ID" sz="1600" b="1" dirty="0" err="1"/>
              <a:t>juga</a:t>
            </a:r>
            <a:r>
              <a:rPr lang="en-ID" sz="1600" b="1" dirty="0"/>
              <a:t> </a:t>
            </a:r>
            <a:r>
              <a:rPr lang="en-ID" sz="1600" b="1" dirty="0" err="1"/>
              <a:t>memuai</a:t>
            </a:r>
            <a:r>
              <a:rPr lang="en-ID" sz="1600" b="1" dirty="0"/>
              <a:t> </a:t>
            </a:r>
            <a:r>
              <a:rPr lang="en-ID" sz="1600" b="1" dirty="0" err="1"/>
              <a:t>setelah</a:t>
            </a:r>
            <a:r>
              <a:rPr lang="en-ID" sz="1600" b="1" dirty="0"/>
              <a:t> </a:t>
            </a:r>
            <a:r>
              <a:rPr lang="en-ID" sz="1600" b="1" dirty="0" err="1"/>
              <a:t>dipanaskan</a:t>
            </a:r>
            <a:r>
              <a:rPr lang="en-ID" sz="1600" b="1" dirty="0"/>
              <a:t>. </a:t>
            </a:r>
            <a:r>
              <a:rPr lang="en-ID" sz="1600" b="1" dirty="0" err="1"/>
              <a:t>Kesimpulannya</a:t>
            </a:r>
            <a:r>
              <a:rPr lang="en-ID" sz="1600" b="1" dirty="0"/>
              <a:t> </a:t>
            </a:r>
            <a:r>
              <a:rPr lang="en-ID" sz="1600" b="1" dirty="0" err="1"/>
              <a:t>adalah</a:t>
            </a:r>
            <a:r>
              <a:rPr lang="en-ID" sz="1600" b="1" dirty="0"/>
              <a:t> “</a:t>
            </a:r>
            <a:r>
              <a:rPr lang="en-ID" sz="1600" b="1" dirty="0" err="1"/>
              <a:t>semua</a:t>
            </a:r>
            <a:r>
              <a:rPr lang="en-ID" sz="1600" b="1" dirty="0"/>
              <a:t> </a:t>
            </a:r>
            <a:r>
              <a:rPr lang="en-ID" sz="1600" b="1" dirty="0" err="1"/>
              <a:t>logam</a:t>
            </a:r>
            <a:r>
              <a:rPr lang="en-ID" sz="1600" b="1" dirty="0"/>
              <a:t> </a:t>
            </a:r>
            <a:r>
              <a:rPr lang="en-ID" sz="1600" b="1" dirty="0" err="1"/>
              <a:t>bila</a:t>
            </a:r>
            <a:r>
              <a:rPr lang="en-ID" sz="1600" b="1" dirty="0"/>
              <a:t> </a:t>
            </a:r>
            <a:r>
              <a:rPr lang="en-ID" sz="1600" b="1" dirty="0" err="1"/>
              <a:t>dipanaskan</a:t>
            </a:r>
            <a:r>
              <a:rPr lang="en-ID" sz="1600" b="1" dirty="0"/>
              <a:t> </a:t>
            </a:r>
            <a:r>
              <a:rPr lang="en-ID" sz="1600" b="1" dirty="0" err="1"/>
              <a:t>akan</a:t>
            </a:r>
            <a:r>
              <a:rPr lang="en-ID" sz="1600" b="1" dirty="0"/>
              <a:t> </a:t>
            </a:r>
            <a:r>
              <a:rPr lang="en-ID" sz="1600" b="1" dirty="0" err="1"/>
              <a:t>memuai</a:t>
            </a:r>
            <a:r>
              <a:rPr lang="en-ID" sz="1600" b="1" dirty="0"/>
              <a:t>.”</a:t>
            </a:r>
            <a:endParaRPr lang="en-US" sz="1600" b="1" dirty="0"/>
          </a:p>
        </p:txBody>
      </p:sp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195736" y="483518"/>
            <a:ext cx="4752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/>
              <a:t>Pola</a:t>
            </a:r>
            <a:r>
              <a:rPr lang="en-US" sz="3600" b="1" dirty="0"/>
              <a:t> </a:t>
            </a:r>
            <a:r>
              <a:rPr lang="en-US" sz="3600" b="1" dirty="0" err="1"/>
              <a:t>Pikir</a:t>
            </a:r>
            <a:r>
              <a:rPr lang="en-US" sz="3600" b="1" dirty="0"/>
              <a:t> </a:t>
            </a:r>
            <a:r>
              <a:rPr lang="en-US" sz="3600" b="1" dirty="0" err="1" smtClean="0"/>
              <a:t>Induktif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918927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9622"/>
            <a:ext cx="7344816" cy="309634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en-US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Generalisasi</a:t>
            </a: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b="1" dirty="0" err="1"/>
              <a:t>adalah</a:t>
            </a:r>
            <a:r>
              <a:rPr lang="en-US" sz="2900" b="1" dirty="0"/>
              <a:t> proses </a:t>
            </a:r>
            <a:r>
              <a:rPr lang="en-US" sz="2900" b="1" dirty="0" err="1"/>
              <a:t>penalaran</a:t>
            </a:r>
            <a:r>
              <a:rPr lang="en-US" sz="2900" b="1" dirty="0"/>
              <a:t> yang </a:t>
            </a:r>
            <a:r>
              <a:rPr lang="en-US" sz="2900" b="1" dirty="0" err="1"/>
              <a:t>menggunakan</a:t>
            </a:r>
            <a:r>
              <a:rPr lang="en-US" sz="2900" b="1" dirty="0"/>
              <a:t> </a:t>
            </a:r>
            <a:r>
              <a:rPr lang="en-US" sz="2900" b="1" dirty="0" err="1"/>
              <a:t>beberapa</a:t>
            </a:r>
            <a:r>
              <a:rPr lang="en-US" sz="2900" b="1" dirty="0"/>
              <a:t>  </a:t>
            </a:r>
            <a:r>
              <a:rPr lang="en-US" sz="2900" b="1" dirty="0" err="1"/>
              <a:t>pernyataan</a:t>
            </a:r>
            <a:r>
              <a:rPr lang="en-US" sz="2900" b="1" dirty="0"/>
              <a:t> yang </a:t>
            </a:r>
            <a:r>
              <a:rPr lang="en-US" sz="2900" b="1" dirty="0" err="1"/>
              <a:t>mempunyai</a:t>
            </a:r>
            <a:r>
              <a:rPr lang="en-US" sz="2900" b="1" dirty="0"/>
              <a:t> </a:t>
            </a:r>
            <a:r>
              <a:rPr lang="en-US" sz="2900" b="1" dirty="0" err="1"/>
              <a:t>ciri-ciri</a:t>
            </a:r>
            <a:r>
              <a:rPr lang="en-US" sz="2900" b="1" dirty="0"/>
              <a:t> </a:t>
            </a:r>
            <a:r>
              <a:rPr lang="en-US" sz="2900" b="1" dirty="0" err="1"/>
              <a:t>tertentu</a:t>
            </a:r>
            <a:r>
              <a:rPr lang="en-US" sz="2900" b="1" dirty="0"/>
              <a:t> </a:t>
            </a:r>
            <a:r>
              <a:rPr lang="en-US" sz="2900" b="1" dirty="0" err="1"/>
              <a:t>untuk</a:t>
            </a:r>
            <a:r>
              <a:rPr lang="en-US" sz="2900" b="1" dirty="0"/>
              <a:t> </a:t>
            </a:r>
            <a:r>
              <a:rPr lang="en-US" sz="2900" b="1" dirty="0" err="1"/>
              <a:t>mendapatkan</a:t>
            </a:r>
            <a:r>
              <a:rPr lang="en-US" sz="2900" b="1" dirty="0"/>
              <a:t> </a:t>
            </a:r>
            <a:r>
              <a:rPr lang="en-US" sz="2900" b="1" dirty="0" err="1"/>
              <a:t>kesimpulan</a:t>
            </a:r>
            <a:r>
              <a:rPr lang="en-US" sz="2900" b="1" dirty="0"/>
              <a:t> yang </a:t>
            </a:r>
            <a:r>
              <a:rPr lang="en-US" sz="2900" b="1" dirty="0" err="1"/>
              <a:t>bersifat</a:t>
            </a:r>
            <a:r>
              <a:rPr lang="en-US" sz="2900" b="1" dirty="0"/>
              <a:t> </a:t>
            </a:r>
            <a:r>
              <a:rPr lang="en-US" sz="2900" b="1" dirty="0" err="1" smtClean="0"/>
              <a:t>umum</a:t>
            </a:r>
            <a:r>
              <a:rPr lang="en-US" sz="2900" b="1" dirty="0" smtClean="0"/>
              <a:t>.</a:t>
            </a:r>
          </a:p>
          <a:p>
            <a:pPr marL="0" indent="0" algn="just">
              <a:buNone/>
            </a:pPr>
            <a:r>
              <a:rPr lang="en-US" sz="2900" b="1" dirty="0" err="1" smtClean="0">
                <a:solidFill>
                  <a:srgbClr val="0070C0"/>
                </a:solidFill>
              </a:rPr>
              <a:t>Contoh</a:t>
            </a:r>
            <a:r>
              <a:rPr lang="en-US" sz="2900" b="1" dirty="0">
                <a:solidFill>
                  <a:srgbClr val="0070C0"/>
                </a:solidFill>
              </a:rPr>
              <a:t>:</a:t>
            </a:r>
          </a:p>
          <a:p>
            <a:pPr lvl="0" algn="just"/>
            <a:r>
              <a:rPr lang="en-US" sz="2600" dirty="0" err="1"/>
              <a:t>Bintang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seorang</a:t>
            </a:r>
            <a:r>
              <a:rPr lang="en-US" sz="2600" dirty="0"/>
              <a:t> </a:t>
            </a:r>
            <a:r>
              <a:rPr lang="en-US" sz="2600" dirty="0" err="1"/>
              <a:t>analis</a:t>
            </a:r>
            <a:r>
              <a:rPr lang="en-US" sz="2600" dirty="0"/>
              <a:t> </a:t>
            </a:r>
            <a:r>
              <a:rPr lang="en-US" sz="2600" dirty="0" err="1"/>
              <a:t>sistem</a:t>
            </a:r>
            <a:r>
              <a:rPr lang="en-US" sz="2600" dirty="0"/>
              <a:t> </a:t>
            </a:r>
            <a:r>
              <a:rPr lang="en-US" sz="2600" dirty="0" err="1"/>
              <a:t>komputer</a:t>
            </a:r>
            <a:r>
              <a:rPr lang="en-US" sz="2600" dirty="0"/>
              <a:t>, </a:t>
            </a:r>
            <a:r>
              <a:rPr lang="en-US" sz="2600" dirty="0" err="1"/>
              <a:t>dia</a:t>
            </a:r>
            <a:r>
              <a:rPr lang="en-US" sz="2600" dirty="0"/>
              <a:t> </a:t>
            </a:r>
            <a:r>
              <a:rPr lang="en-US" sz="2600" dirty="0" err="1"/>
              <a:t>lulusan</a:t>
            </a:r>
            <a:r>
              <a:rPr lang="en-US" sz="2600" dirty="0"/>
              <a:t> </a:t>
            </a:r>
            <a:r>
              <a:rPr lang="en-US" sz="2600" dirty="0" err="1"/>
              <a:t>teknik</a:t>
            </a:r>
            <a:r>
              <a:rPr lang="en-US" sz="2600" dirty="0"/>
              <a:t> </a:t>
            </a:r>
            <a:r>
              <a:rPr lang="en-US" sz="2600" dirty="0" err="1"/>
              <a:t>informatika</a:t>
            </a:r>
            <a:r>
              <a:rPr lang="en-US" sz="2600" dirty="0"/>
              <a:t>.</a:t>
            </a:r>
          </a:p>
          <a:p>
            <a:pPr lvl="0" algn="just"/>
            <a:r>
              <a:rPr lang="en-US" sz="2600" dirty="0" err="1"/>
              <a:t>Gagah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seorang</a:t>
            </a:r>
            <a:r>
              <a:rPr lang="en-US" sz="2600" dirty="0"/>
              <a:t> </a:t>
            </a:r>
            <a:r>
              <a:rPr lang="en-US" sz="2600" dirty="0" err="1"/>
              <a:t>analis</a:t>
            </a:r>
            <a:r>
              <a:rPr lang="en-US" sz="2600" dirty="0"/>
              <a:t> </a:t>
            </a:r>
            <a:r>
              <a:rPr lang="en-US" sz="2600" dirty="0" err="1"/>
              <a:t>sistem</a:t>
            </a:r>
            <a:r>
              <a:rPr lang="en-US" sz="2600" dirty="0"/>
              <a:t> </a:t>
            </a:r>
            <a:r>
              <a:rPr lang="en-US" sz="2600" dirty="0" err="1"/>
              <a:t>komputer</a:t>
            </a:r>
            <a:r>
              <a:rPr lang="en-US" sz="2600" dirty="0"/>
              <a:t>, </a:t>
            </a:r>
            <a:r>
              <a:rPr lang="en-US" sz="2600" dirty="0" err="1"/>
              <a:t>dia</a:t>
            </a:r>
            <a:r>
              <a:rPr lang="en-US" sz="2600" dirty="0"/>
              <a:t> </a:t>
            </a:r>
            <a:r>
              <a:rPr lang="en-US" sz="2600" dirty="0" err="1"/>
              <a:t>lulusan</a:t>
            </a:r>
            <a:r>
              <a:rPr lang="en-US" sz="2600" dirty="0"/>
              <a:t> </a:t>
            </a:r>
            <a:r>
              <a:rPr lang="en-US" sz="2600" dirty="0" err="1"/>
              <a:t>teknik</a:t>
            </a:r>
            <a:r>
              <a:rPr lang="en-US" sz="2600" dirty="0"/>
              <a:t> </a:t>
            </a:r>
            <a:r>
              <a:rPr lang="en-US" sz="2600" dirty="0" err="1"/>
              <a:t>informatika</a:t>
            </a:r>
            <a:r>
              <a:rPr lang="en-US" sz="2600" dirty="0"/>
              <a:t>.</a:t>
            </a:r>
          </a:p>
          <a:p>
            <a:pPr lvl="0" algn="just"/>
            <a:r>
              <a:rPr lang="en-US" sz="2600" dirty="0" err="1"/>
              <a:t>Kejora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seorang</a:t>
            </a:r>
            <a:r>
              <a:rPr lang="en-US" sz="2600" dirty="0"/>
              <a:t> </a:t>
            </a:r>
            <a:r>
              <a:rPr lang="en-US" sz="2600" dirty="0" err="1"/>
              <a:t>analis</a:t>
            </a:r>
            <a:r>
              <a:rPr lang="en-US" sz="2600" dirty="0"/>
              <a:t> </a:t>
            </a:r>
            <a:r>
              <a:rPr lang="en-US" sz="2600" dirty="0" err="1"/>
              <a:t>sistem</a:t>
            </a:r>
            <a:r>
              <a:rPr lang="en-US" sz="2600" dirty="0"/>
              <a:t> </a:t>
            </a:r>
            <a:r>
              <a:rPr lang="en-US" sz="2600" dirty="0" err="1"/>
              <a:t>komputer</a:t>
            </a:r>
            <a:r>
              <a:rPr lang="en-US" sz="2600" dirty="0"/>
              <a:t>, </a:t>
            </a:r>
            <a:r>
              <a:rPr lang="en-US" sz="2600" dirty="0" err="1"/>
              <a:t>dia</a:t>
            </a:r>
            <a:r>
              <a:rPr lang="en-US" sz="2600" dirty="0"/>
              <a:t> </a:t>
            </a:r>
            <a:r>
              <a:rPr lang="en-US" sz="2600" dirty="0" err="1"/>
              <a:t>lulusan</a:t>
            </a:r>
            <a:r>
              <a:rPr lang="en-US" sz="2600" dirty="0"/>
              <a:t> </a:t>
            </a:r>
            <a:r>
              <a:rPr lang="en-US" sz="2600" dirty="0" err="1"/>
              <a:t>teknik</a:t>
            </a:r>
            <a:r>
              <a:rPr lang="en-US" sz="2600" dirty="0"/>
              <a:t> </a:t>
            </a:r>
            <a:r>
              <a:rPr lang="en-US" sz="2600" dirty="0" err="1"/>
              <a:t>informatika</a:t>
            </a:r>
            <a:r>
              <a:rPr lang="en-US" sz="2600" dirty="0"/>
              <a:t>.</a:t>
            </a:r>
          </a:p>
          <a:p>
            <a:pPr algn="just"/>
            <a:r>
              <a:rPr lang="en-US" sz="2600" dirty="0" err="1">
                <a:solidFill>
                  <a:schemeClr val="accent6">
                    <a:lumMod val="50000"/>
                  </a:schemeClr>
                </a:solidFill>
              </a:rPr>
              <a:t>Kesimpulan</a:t>
            </a:r>
            <a:r>
              <a:rPr lang="en-US" sz="2600" dirty="0"/>
              <a:t>: </a:t>
            </a:r>
            <a:r>
              <a:rPr lang="en-US" sz="2600" dirty="0" err="1"/>
              <a:t>Semua</a:t>
            </a:r>
            <a:r>
              <a:rPr lang="en-US" sz="2600" dirty="0"/>
              <a:t> </a:t>
            </a:r>
            <a:r>
              <a:rPr lang="en-US" sz="2600" dirty="0" err="1"/>
              <a:t>analis</a:t>
            </a:r>
            <a:r>
              <a:rPr lang="en-US" sz="2600" dirty="0"/>
              <a:t> </a:t>
            </a:r>
            <a:r>
              <a:rPr lang="en-US" sz="2600" dirty="0" err="1"/>
              <a:t>sistem</a:t>
            </a:r>
            <a:r>
              <a:rPr lang="en-US" sz="2600" dirty="0"/>
              <a:t> </a:t>
            </a:r>
            <a:r>
              <a:rPr lang="en-US" sz="2600" dirty="0" err="1"/>
              <a:t>komputer</a:t>
            </a:r>
            <a:r>
              <a:rPr lang="en-US" sz="2600" dirty="0"/>
              <a:t> </a:t>
            </a:r>
            <a:r>
              <a:rPr lang="en-US" sz="2600" dirty="0" err="1"/>
              <a:t>lulusan</a:t>
            </a:r>
            <a:r>
              <a:rPr lang="en-US" sz="2600" dirty="0"/>
              <a:t> </a:t>
            </a:r>
            <a:r>
              <a:rPr lang="en-US" sz="2600" dirty="0" err="1"/>
              <a:t>teknik</a:t>
            </a:r>
            <a:r>
              <a:rPr lang="en-US" sz="2600" dirty="0"/>
              <a:t> </a:t>
            </a:r>
            <a:r>
              <a:rPr lang="en-US" sz="2600" dirty="0" err="1"/>
              <a:t>informatika</a:t>
            </a:r>
            <a:r>
              <a:rPr lang="en-US" sz="2600" dirty="0" smtClean="0"/>
              <a:t>.</a:t>
            </a:r>
            <a:endParaRPr lang="en-US" sz="2600" dirty="0"/>
          </a:p>
        </p:txBody>
      </p:sp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48085" y="411510"/>
            <a:ext cx="27279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err="1"/>
              <a:t>Jenis</a:t>
            </a:r>
            <a:r>
              <a:rPr lang="en-US" sz="3600" b="1" dirty="0"/>
              <a:t> </a:t>
            </a:r>
            <a:r>
              <a:rPr lang="en-US" sz="3600" b="1" dirty="0" err="1" smtClean="0"/>
              <a:t>Induktif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904059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73306" y="267494"/>
            <a:ext cx="698477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Analogi</a:t>
            </a:r>
            <a:r>
              <a:rPr 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/>
              <a:t>adalah</a:t>
            </a:r>
            <a:r>
              <a:rPr lang="en-US" b="1" dirty="0"/>
              <a:t> </a:t>
            </a:r>
            <a:r>
              <a:rPr lang="en-US" b="1" dirty="0" err="1"/>
              <a:t>cara</a:t>
            </a:r>
            <a:r>
              <a:rPr lang="en-US" b="1" dirty="0"/>
              <a:t> </a:t>
            </a:r>
            <a:r>
              <a:rPr lang="en-US" b="1" dirty="0" err="1"/>
              <a:t>bernalar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membandingkan</a:t>
            </a:r>
            <a:r>
              <a:rPr lang="en-US" b="1" dirty="0"/>
              <a:t> </a:t>
            </a:r>
            <a:r>
              <a:rPr lang="en-US" b="1" dirty="0" err="1"/>
              <a:t>dua</a:t>
            </a:r>
            <a:r>
              <a:rPr lang="en-US" b="1" dirty="0"/>
              <a:t> </a:t>
            </a:r>
            <a:r>
              <a:rPr lang="en-US" b="1" dirty="0" err="1"/>
              <a:t>hal</a:t>
            </a:r>
            <a:r>
              <a:rPr lang="en-US" b="1" dirty="0"/>
              <a:t> yang </a:t>
            </a:r>
            <a:r>
              <a:rPr lang="en-US" b="1" dirty="0" err="1"/>
              <a:t>memiliki</a:t>
            </a:r>
            <a:r>
              <a:rPr lang="en-US" b="1" dirty="0"/>
              <a:t> </a:t>
            </a:r>
            <a:r>
              <a:rPr lang="en-US" b="1" dirty="0" err="1"/>
              <a:t>sifat</a:t>
            </a:r>
            <a:r>
              <a:rPr lang="en-US" b="1" dirty="0"/>
              <a:t> </a:t>
            </a:r>
            <a:r>
              <a:rPr lang="en-US" b="1" dirty="0" err="1"/>
              <a:t>sama</a:t>
            </a:r>
            <a:r>
              <a:rPr lang="en-US" b="1" dirty="0"/>
              <a:t>. </a:t>
            </a:r>
            <a:r>
              <a:rPr lang="en-US" b="1" dirty="0" err="1"/>
              <a:t>Berdasarkan</a:t>
            </a:r>
            <a:r>
              <a:rPr lang="en-US" b="1" dirty="0"/>
              <a:t> </a:t>
            </a:r>
            <a:r>
              <a:rPr lang="en-US" b="1" dirty="0" err="1"/>
              <a:t>persamaan-persamaan</a:t>
            </a:r>
            <a:r>
              <a:rPr lang="en-US" b="1" dirty="0"/>
              <a:t> </a:t>
            </a:r>
            <a:r>
              <a:rPr lang="en-US" b="1" dirty="0" err="1"/>
              <a:t>itulah</a:t>
            </a:r>
            <a:r>
              <a:rPr lang="en-US" b="1" dirty="0"/>
              <a:t> </a:t>
            </a:r>
            <a:r>
              <a:rPr lang="en-US" b="1" dirty="0" err="1"/>
              <a:t>kita</a:t>
            </a:r>
            <a:r>
              <a:rPr lang="en-US" b="1" dirty="0"/>
              <a:t> </a:t>
            </a:r>
            <a:r>
              <a:rPr lang="en-US" b="1" dirty="0" err="1"/>
              <a:t>menarik</a:t>
            </a:r>
            <a:r>
              <a:rPr lang="en-US" b="1" dirty="0"/>
              <a:t> </a:t>
            </a:r>
            <a:r>
              <a:rPr lang="en-US" b="1" dirty="0" err="1"/>
              <a:t>sebuah</a:t>
            </a:r>
            <a:r>
              <a:rPr lang="en-US" b="1" dirty="0"/>
              <a:t> </a:t>
            </a:r>
            <a:r>
              <a:rPr lang="en-US" b="1" dirty="0" err="1" smtClean="0"/>
              <a:t>kesimpulan</a:t>
            </a:r>
            <a:r>
              <a:rPr lang="en-US" b="1" dirty="0" smtClean="0"/>
              <a:t>.</a:t>
            </a:r>
          </a:p>
          <a:p>
            <a:pPr algn="just"/>
            <a:r>
              <a:rPr lang="en-US" b="1" dirty="0" err="1" smtClean="0">
                <a:solidFill>
                  <a:srgbClr val="0070C0"/>
                </a:solidFill>
              </a:rPr>
              <a:t>Contoh</a:t>
            </a:r>
            <a:r>
              <a:rPr lang="en-US" b="1" dirty="0">
                <a:solidFill>
                  <a:srgbClr val="0070C0"/>
                </a:solidFill>
              </a:rPr>
              <a:t>:</a:t>
            </a:r>
          </a:p>
          <a:p>
            <a:pPr algn="just"/>
            <a:r>
              <a:rPr lang="en-US" sz="1600" dirty="0" err="1"/>
              <a:t>Alam</a:t>
            </a:r>
            <a:r>
              <a:rPr lang="en-US" sz="1600" dirty="0"/>
              <a:t> </a:t>
            </a:r>
            <a:r>
              <a:rPr lang="en-US" sz="1600" dirty="0" err="1"/>
              <a:t>semesta</a:t>
            </a:r>
            <a:r>
              <a:rPr lang="en-US" sz="1600" dirty="0"/>
              <a:t> </a:t>
            </a:r>
            <a:r>
              <a:rPr lang="en-US" sz="1600" dirty="0" err="1"/>
              <a:t>berjalan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sangat</a:t>
            </a:r>
            <a:r>
              <a:rPr lang="en-US" sz="1600" dirty="0"/>
              <a:t> </a:t>
            </a:r>
            <a:r>
              <a:rPr lang="en-US" sz="1600" dirty="0" err="1"/>
              <a:t>teratur</a:t>
            </a:r>
            <a:r>
              <a:rPr lang="en-US" sz="1600" dirty="0"/>
              <a:t>, </a:t>
            </a:r>
            <a:r>
              <a:rPr lang="en-US" sz="1600" dirty="0" err="1"/>
              <a:t>seperti</a:t>
            </a:r>
            <a:r>
              <a:rPr lang="en-US" sz="1600" dirty="0"/>
              <a:t> </a:t>
            </a:r>
            <a:r>
              <a:rPr lang="en-US" sz="1600" dirty="0" err="1"/>
              <a:t>halnya</a:t>
            </a:r>
            <a:r>
              <a:rPr lang="en-US" sz="1600" dirty="0"/>
              <a:t> </a:t>
            </a:r>
            <a:r>
              <a:rPr lang="en-US" sz="1600" dirty="0" err="1"/>
              <a:t>mesin</a:t>
            </a:r>
            <a:r>
              <a:rPr lang="en-US" sz="1600" dirty="0"/>
              <a:t>. </a:t>
            </a:r>
            <a:r>
              <a:rPr lang="en-US" sz="1600" dirty="0" err="1"/>
              <a:t>Matahari</a:t>
            </a:r>
            <a:r>
              <a:rPr lang="en-US" sz="1600" dirty="0"/>
              <a:t>, </a:t>
            </a:r>
            <a:r>
              <a:rPr lang="en-US" sz="1600" dirty="0" err="1"/>
              <a:t>bumi</a:t>
            </a:r>
            <a:r>
              <a:rPr lang="en-US" sz="1600" dirty="0"/>
              <a:t>, </a:t>
            </a:r>
            <a:r>
              <a:rPr lang="en-US" sz="1600" dirty="0" err="1"/>
              <a:t>bulan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bintang</a:t>
            </a:r>
            <a:r>
              <a:rPr lang="en-US" sz="1600" dirty="0"/>
              <a:t> yang </a:t>
            </a:r>
            <a:r>
              <a:rPr lang="en-US" sz="1600" dirty="0" err="1"/>
              <a:t>berjuta-juta</a:t>
            </a:r>
            <a:r>
              <a:rPr lang="en-US" sz="1600" dirty="0"/>
              <a:t> </a:t>
            </a:r>
            <a:r>
              <a:rPr lang="en-US" sz="1600" dirty="0" err="1"/>
              <a:t>jumlahnya</a:t>
            </a:r>
            <a:r>
              <a:rPr lang="en-US" sz="1600" dirty="0"/>
              <a:t>, </a:t>
            </a:r>
            <a:r>
              <a:rPr lang="en-US" sz="1600" dirty="0" err="1"/>
              <a:t>beredar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teratur</a:t>
            </a:r>
            <a:r>
              <a:rPr lang="en-US" sz="1600" dirty="0"/>
              <a:t>, </a:t>
            </a:r>
            <a:r>
              <a:rPr lang="en-US" sz="1600" dirty="0" err="1"/>
              <a:t>seperti</a:t>
            </a:r>
            <a:r>
              <a:rPr lang="en-US" sz="1600" dirty="0"/>
              <a:t> </a:t>
            </a:r>
            <a:r>
              <a:rPr lang="en-US" sz="1600" dirty="0" err="1"/>
              <a:t>teraturnya</a:t>
            </a:r>
            <a:r>
              <a:rPr lang="en-US" sz="1600" dirty="0"/>
              <a:t> </a:t>
            </a:r>
            <a:r>
              <a:rPr lang="en-US" sz="1600" dirty="0" err="1"/>
              <a:t>roda</a:t>
            </a:r>
            <a:r>
              <a:rPr lang="en-US" sz="1600" dirty="0"/>
              <a:t> </a:t>
            </a:r>
            <a:r>
              <a:rPr lang="en-US" sz="1600" dirty="0" err="1"/>
              <a:t>mesin</a:t>
            </a:r>
            <a:r>
              <a:rPr lang="en-US" sz="1600" dirty="0"/>
              <a:t> yang </a:t>
            </a:r>
            <a:r>
              <a:rPr lang="en-US" sz="1600" dirty="0" err="1"/>
              <a:t>rumit</a:t>
            </a:r>
            <a:r>
              <a:rPr lang="en-US" sz="1600" dirty="0"/>
              <a:t> </a:t>
            </a:r>
            <a:r>
              <a:rPr lang="en-US" sz="1600" dirty="0" err="1"/>
              <a:t>berputar</a:t>
            </a:r>
            <a:r>
              <a:rPr lang="en-US" sz="1600" dirty="0"/>
              <a:t>. </a:t>
            </a:r>
            <a:r>
              <a:rPr lang="en-US" sz="1600" dirty="0" err="1"/>
              <a:t>Semua</a:t>
            </a:r>
            <a:r>
              <a:rPr lang="en-US" sz="1600" dirty="0"/>
              <a:t> </a:t>
            </a:r>
            <a:r>
              <a:rPr lang="en-US" sz="1600" dirty="0" err="1"/>
              <a:t>bergerak</a:t>
            </a:r>
            <a:r>
              <a:rPr lang="en-US" sz="1600" dirty="0"/>
              <a:t> </a:t>
            </a:r>
            <a:r>
              <a:rPr lang="en-US" sz="1600" dirty="0" err="1"/>
              <a:t>mengikuti</a:t>
            </a:r>
            <a:r>
              <a:rPr lang="en-US" sz="1600" dirty="0"/>
              <a:t> </a:t>
            </a:r>
            <a:r>
              <a:rPr lang="en-US" sz="1600" dirty="0" err="1"/>
              <a:t>irama</a:t>
            </a:r>
            <a:r>
              <a:rPr lang="en-US" sz="1600" dirty="0"/>
              <a:t> </a:t>
            </a:r>
            <a:r>
              <a:rPr lang="en-US" sz="1600" dirty="0" err="1"/>
              <a:t>tertentu</a:t>
            </a:r>
            <a:r>
              <a:rPr lang="en-US" sz="1600" dirty="0"/>
              <a:t>. </a:t>
            </a:r>
            <a:r>
              <a:rPr lang="en-US" sz="1600" dirty="0" err="1"/>
              <a:t>Mesin</a:t>
            </a:r>
            <a:r>
              <a:rPr lang="en-US" sz="1600" dirty="0"/>
              <a:t> </a:t>
            </a:r>
            <a:r>
              <a:rPr lang="en-US" sz="1600" dirty="0" err="1"/>
              <a:t>rumit</a:t>
            </a:r>
            <a:r>
              <a:rPr lang="en-US" sz="1600" dirty="0"/>
              <a:t> </a:t>
            </a:r>
            <a:r>
              <a:rPr lang="en-US" sz="1600" dirty="0" err="1"/>
              <a:t>itu</a:t>
            </a:r>
            <a:r>
              <a:rPr lang="en-US" sz="1600" dirty="0"/>
              <a:t> </a:t>
            </a:r>
            <a:r>
              <a:rPr lang="en-US" sz="1600" dirty="0" err="1"/>
              <a:t>ada</a:t>
            </a:r>
            <a:r>
              <a:rPr lang="en-US" sz="1600" dirty="0"/>
              <a:t> </a:t>
            </a:r>
            <a:r>
              <a:rPr lang="en-US" sz="1600" dirty="0" err="1"/>
              <a:t>penciptanya</a:t>
            </a:r>
            <a:r>
              <a:rPr lang="en-US" sz="1600" dirty="0"/>
              <a:t>, </a:t>
            </a:r>
            <a:r>
              <a:rPr lang="en-US" sz="1600" dirty="0" err="1"/>
              <a:t>yaitu</a:t>
            </a:r>
            <a:r>
              <a:rPr lang="en-US" sz="1600" dirty="0"/>
              <a:t> </a:t>
            </a:r>
            <a:r>
              <a:rPr lang="en-US" sz="1600" dirty="0" err="1"/>
              <a:t>manusia</a:t>
            </a:r>
            <a:r>
              <a:rPr lang="en-US" sz="1600" dirty="0"/>
              <a:t>. </a:t>
            </a:r>
            <a:r>
              <a:rPr lang="en-US" sz="1600" dirty="0" err="1"/>
              <a:t>Tidakkah</a:t>
            </a:r>
            <a:r>
              <a:rPr lang="en-US" sz="1600" dirty="0"/>
              <a:t> </a:t>
            </a:r>
            <a:r>
              <a:rPr lang="en-US" sz="1600" dirty="0" err="1"/>
              <a:t>alam</a:t>
            </a:r>
            <a:r>
              <a:rPr lang="en-US" sz="1600" dirty="0"/>
              <a:t> yang </a:t>
            </a:r>
            <a:r>
              <a:rPr lang="en-US" sz="1600" dirty="0" err="1"/>
              <a:t>mahabesar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beredar</a:t>
            </a:r>
            <a:r>
              <a:rPr lang="en-US" sz="1600" dirty="0"/>
              <a:t> </a:t>
            </a:r>
            <a:r>
              <a:rPr lang="en-US" sz="1600" dirty="0" err="1"/>
              <a:t>rapi</a:t>
            </a:r>
            <a:r>
              <a:rPr lang="en-US" sz="1600" dirty="0"/>
              <a:t> </a:t>
            </a:r>
            <a:r>
              <a:rPr lang="en-US" sz="1600" dirty="0" err="1"/>
              <a:t>sepanjang</a:t>
            </a:r>
            <a:r>
              <a:rPr lang="en-US" sz="1600" dirty="0"/>
              <a:t> </a:t>
            </a:r>
            <a:r>
              <a:rPr lang="en-US" sz="1600" dirty="0" err="1"/>
              <a:t>masa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ada</a:t>
            </a:r>
            <a:r>
              <a:rPr lang="en-US" sz="1600" dirty="0"/>
              <a:t> pula </a:t>
            </a:r>
            <a:r>
              <a:rPr lang="en-US" sz="1600" dirty="0" err="1"/>
              <a:t>penciptanya</a:t>
            </a:r>
            <a:r>
              <a:rPr lang="en-US" sz="1600" dirty="0"/>
              <a:t>? </a:t>
            </a:r>
            <a:r>
              <a:rPr lang="en-US" sz="1600" dirty="0" err="1"/>
              <a:t>Penciptaan</a:t>
            </a:r>
            <a:r>
              <a:rPr lang="en-US" sz="1600" dirty="0"/>
              <a:t> </a:t>
            </a:r>
            <a:r>
              <a:rPr lang="en-US" sz="1600" dirty="0" err="1"/>
              <a:t>alam</a:t>
            </a:r>
            <a:r>
              <a:rPr lang="en-US" sz="1600" dirty="0"/>
              <a:t> </a:t>
            </a:r>
            <a:r>
              <a:rPr lang="en-US" sz="1600" dirty="0" err="1"/>
              <a:t>tentu</a:t>
            </a:r>
            <a:r>
              <a:rPr lang="en-US" sz="1600" dirty="0"/>
              <a:t> </a:t>
            </a:r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zat</a:t>
            </a:r>
            <a:r>
              <a:rPr lang="en-US" sz="1600" dirty="0"/>
              <a:t> yang </a:t>
            </a:r>
            <a:r>
              <a:rPr lang="en-US" sz="1600" dirty="0" err="1"/>
              <a:t>sangat</a:t>
            </a:r>
            <a:r>
              <a:rPr lang="en-US" sz="1600" dirty="0"/>
              <a:t> </a:t>
            </a:r>
            <a:r>
              <a:rPr lang="en-US" sz="1600" dirty="0" err="1"/>
              <a:t>maha</a:t>
            </a:r>
            <a:r>
              <a:rPr lang="en-US" sz="1600" dirty="0"/>
              <a:t>. </a:t>
            </a:r>
            <a:r>
              <a:rPr lang="en-US" sz="1600" dirty="0" err="1"/>
              <a:t>Manusia</a:t>
            </a:r>
            <a:r>
              <a:rPr lang="en-US" sz="1600" dirty="0"/>
              <a:t> yang </a:t>
            </a:r>
            <a:r>
              <a:rPr lang="en-US" sz="1600" dirty="0" err="1"/>
              <a:t>menciptakan</a:t>
            </a:r>
            <a:r>
              <a:rPr lang="en-US" sz="1600" dirty="0"/>
              <a:t> </a:t>
            </a:r>
            <a:r>
              <a:rPr lang="en-US" sz="1600" dirty="0" err="1"/>
              <a:t>mesin</a:t>
            </a:r>
            <a:r>
              <a:rPr lang="en-US" sz="1600" dirty="0"/>
              <a:t>, </a:t>
            </a:r>
            <a:r>
              <a:rPr lang="en-US" sz="1600" dirty="0" err="1"/>
              <a:t>sangat</a:t>
            </a:r>
            <a:r>
              <a:rPr lang="en-US" sz="1600" dirty="0"/>
              <a:t> </a:t>
            </a:r>
            <a:r>
              <a:rPr lang="en-US" sz="1600" dirty="0" err="1"/>
              <a:t>sayang</a:t>
            </a:r>
            <a:r>
              <a:rPr lang="en-US" sz="1600" dirty="0"/>
              <a:t> </a:t>
            </a:r>
            <a:r>
              <a:rPr lang="en-US" sz="1600" dirty="0" err="1"/>
              <a:t>akan</a:t>
            </a:r>
            <a:r>
              <a:rPr lang="en-US" sz="1600" dirty="0"/>
              <a:t> </a:t>
            </a:r>
            <a:r>
              <a:rPr lang="en-US" sz="1600" dirty="0" err="1"/>
              <a:t>ciptaannya</a:t>
            </a:r>
            <a:r>
              <a:rPr lang="en-US" sz="1600" dirty="0"/>
              <a:t>. </a:t>
            </a:r>
            <a:r>
              <a:rPr lang="en-US" sz="1600" dirty="0" err="1"/>
              <a:t>Pasti</a:t>
            </a:r>
            <a:r>
              <a:rPr lang="en-US" sz="1600" dirty="0"/>
              <a:t> </a:t>
            </a:r>
            <a:r>
              <a:rPr lang="en-US" sz="1600" dirty="0" err="1"/>
              <a:t>demikian</a:t>
            </a:r>
            <a:r>
              <a:rPr lang="en-US" sz="1600" dirty="0"/>
              <a:t> pula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Tuhan</a:t>
            </a:r>
            <a:r>
              <a:rPr lang="en-US" sz="1600" dirty="0"/>
              <a:t>, yang </a:t>
            </a:r>
            <a:r>
              <a:rPr lang="en-US" sz="1600" dirty="0" err="1"/>
              <a:t>pasti</a:t>
            </a:r>
            <a:r>
              <a:rPr lang="en-US" sz="1600" dirty="0"/>
              <a:t> </a:t>
            </a:r>
            <a:r>
              <a:rPr lang="en-US" sz="1600" dirty="0" err="1"/>
              <a:t>akan</a:t>
            </a:r>
            <a:r>
              <a:rPr lang="en-US" sz="1600" dirty="0"/>
              <a:t> </a:t>
            </a:r>
            <a:r>
              <a:rPr lang="en-US" sz="1600" dirty="0" err="1"/>
              <a:t>sayang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ciptaan-ciptaan-Nya</a:t>
            </a:r>
            <a:r>
              <a:rPr lang="en-US" sz="1600" dirty="0"/>
              <a:t> </a:t>
            </a:r>
            <a:r>
              <a:rPr lang="en-US" sz="1600" dirty="0" err="1"/>
              <a:t>itu</a:t>
            </a:r>
            <a:r>
              <a:rPr lang="en-US" sz="1600" dirty="0" smtClean="0"/>
              <a:t>.</a:t>
            </a:r>
          </a:p>
          <a:p>
            <a:pPr algn="just"/>
            <a:endParaRPr lang="en-US" sz="1600" dirty="0"/>
          </a:p>
          <a:p>
            <a:pPr algn="just"/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paragraf</a:t>
            </a:r>
            <a:r>
              <a:rPr lang="en-US" sz="1600" dirty="0"/>
              <a:t> di </a:t>
            </a:r>
            <a:r>
              <a:rPr lang="en-US" sz="1600" dirty="0" err="1"/>
              <a:t>atas</a:t>
            </a:r>
            <a:r>
              <a:rPr lang="en-US" sz="1600" dirty="0"/>
              <a:t>, </a:t>
            </a:r>
            <a:r>
              <a:rPr lang="en-US" sz="1600" dirty="0" err="1"/>
              <a:t>membandingkan</a:t>
            </a:r>
            <a:r>
              <a:rPr lang="en-US" sz="1600" dirty="0"/>
              <a:t>  </a:t>
            </a:r>
            <a:r>
              <a:rPr lang="en-US" sz="1600" dirty="0" err="1"/>
              <a:t>antara</a:t>
            </a:r>
            <a:r>
              <a:rPr lang="en-US" sz="1600" dirty="0"/>
              <a:t> </a:t>
            </a:r>
            <a:r>
              <a:rPr lang="en-US" sz="1600" dirty="0" err="1"/>
              <a:t>mesin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alam</a:t>
            </a:r>
            <a:r>
              <a:rPr lang="en-US" sz="1600" dirty="0"/>
              <a:t> </a:t>
            </a:r>
            <a:r>
              <a:rPr lang="en-US" sz="1600" dirty="0" err="1"/>
              <a:t>semesta</a:t>
            </a:r>
            <a:r>
              <a:rPr lang="en-US" sz="1600" dirty="0"/>
              <a:t>. </a:t>
            </a:r>
            <a:r>
              <a:rPr lang="en-US" sz="1600" dirty="0" err="1"/>
              <a:t>Karena</a:t>
            </a:r>
            <a:r>
              <a:rPr lang="en-US" sz="1600" dirty="0"/>
              <a:t> </a:t>
            </a:r>
            <a:r>
              <a:rPr lang="en-US" sz="1600" dirty="0" err="1"/>
              <a:t>mesin</a:t>
            </a:r>
            <a:r>
              <a:rPr lang="en-US" sz="1600" dirty="0"/>
              <a:t>, </a:t>
            </a:r>
            <a:r>
              <a:rPr lang="en-US" sz="1600" dirty="0" err="1"/>
              <a:t>ada</a:t>
            </a:r>
            <a:r>
              <a:rPr lang="en-US" sz="1600" dirty="0"/>
              <a:t> </a:t>
            </a:r>
            <a:r>
              <a:rPr lang="en-US" sz="1600" dirty="0" err="1"/>
              <a:t>penciptanya</a:t>
            </a:r>
            <a:r>
              <a:rPr lang="en-US" sz="1600" dirty="0"/>
              <a:t>, </a:t>
            </a:r>
            <a:r>
              <a:rPr lang="en-US" sz="1600" dirty="0" err="1"/>
              <a:t>yakni</a:t>
            </a:r>
            <a:r>
              <a:rPr lang="en-US" sz="1600" dirty="0"/>
              <a:t> </a:t>
            </a:r>
            <a:r>
              <a:rPr lang="en-US" sz="1600" dirty="0" err="1"/>
              <a:t>manusia</a:t>
            </a:r>
            <a:r>
              <a:rPr lang="en-US" sz="1600" dirty="0"/>
              <a:t>, </a:t>
            </a:r>
            <a:r>
              <a:rPr lang="en-US" sz="1600" dirty="0" err="1"/>
              <a:t>maka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paragraph di </a:t>
            </a:r>
            <a:r>
              <a:rPr lang="en-US" sz="1600" dirty="0" err="1"/>
              <a:t>atas</a:t>
            </a:r>
            <a:r>
              <a:rPr lang="en-US" sz="1600" dirty="0"/>
              <a:t> </a:t>
            </a:r>
            <a:r>
              <a:rPr lang="en-US" sz="1600" dirty="0" err="1"/>
              <a:t>ditarik</a:t>
            </a:r>
            <a:r>
              <a:rPr lang="en-US" sz="1600" dirty="0"/>
              <a:t>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kesimpulan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bahwa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alam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pasti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ada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 pula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penciptanya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Jika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manusia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sangat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sayang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pada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ciptaannya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maka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tentu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demikian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 pula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dengan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Tuhan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sebagai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pencipta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alam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, yang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pasti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sangat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sayang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pada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ciptaan-ciptaan-Nya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itu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910859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55576" y="863590"/>
            <a:ext cx="6768752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en-US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Hubungan</a:t>
            </a:r>
            <a:r>
              <a:rPr 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kausal</a:t>
            </a:r>
            <a:r>
              <a:rPr lang="en-US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/>
              <a:t>adalah</a:t>
            </a:r>
            <a:r>
              <a:rPr lang="en-US" sz="2000" b="1" dirty="0"/>
              <a:t> </a:t>
            </a:r>
            <a:r>
              <a:rPr lang="en-US" sz="2000" b="1" dirty="0" err="1"/>
              <a:t>cara</a:t>
            </a:r>
            <a:r>
              <a:rPr lang="en-US" sz="2000" b="1" dirty="0"/>
              <a:t> </a:t>
            </a:r>
            <a:r>
              <a:rPr lang="en-US" sz="2000" b="1" dirty="0" err="1"/>
              <a:t>penalaran</a:t>
            </a:r>
            <a:r>
              <a:rPr lang="en-US" sz="2000" b="1" dirty="0"/>
              <a:t> yang </a:t>
            </a:r>
            <a:r>
              <a:rPr lang="en-US" sz="2000" b="1" dirty="0" err="1"/>
              <a:t>diperoleh</a:t>
            </a:r>
            <a:r>
              <a:rPr lang="en-US" sz="2000" b="1" dirty="0"/>
              <a:t> </a:t>
            </a:r>
            <a:r>
              <a:rPr lang="en-US" sz="2000" b="1" dirty="0" err="1"/>
              <a:t>dari</a:t>
            </a:r>
            <a:r>
              <a:rPr lang="en-US" sz="2000" b="1" dirty="0"/>
              <a:t> </a:t>
            </a:r>
            <a:r>
              <a:rPr lang="en-US" sz="2000" b="1" dirty="0" err="1"/>
              <a:t>peristiwa-peristiwa</a:t>
            </a:r>
            <a:r>
              <a:rPr lang="en-US" sz="2000" b="1" dirty="0"/>
              <a:t> yang </a:t>
            </a:r>
            <a:r>
              <a:rPr lang="en-US" sz="2000" b="1" dirty="0" err="1"/>
              <a:t>memiliki</a:t>
            </a:r>
            <a:r>
              <a:rPr lang="en-US" sz="2000" b="1" dirty="0"/>
              <a:t> </a:t>
            </a:r>
            <a:r>
              <a:rPr lang="en-US" sz="2000" b="1" dirty="0" err="1"/>
              <a:t>pola</a:t>
            </a:r>
            <a:r>
              <a:rPr lang="en-US" sz="2000" b="1" dirty="0"/>
              <a:t> </a:t>
            </a:r>
            <a:r>
              <a:rPr lang="en-US" sz="2000" b="1" dirty="0" err="1"/>
              <a:t>hubungan</a:t>
            </a:r>
            <a:r>
              <a:rPr lang="en-US" sz="2000" b="1" dirty="0"/>
              <a:t> </a:t>
            </a:r>
            <a:r>
              <a:rPr lang="en-US" sz="2000" b="1" dirty="0" err="1" smtClean="0"/>
              <a:t>sebab-akibat</a:t>
            </a:r>
            <a:r>
              <a:rPr lang="en-US" sz="2000" b="1" dirty="0" smtClean="0"/>
              <a:t>.</a:t>
            </a:r>
          </a:p>
          <a:p>
            <a:pPr algn="just"/>
            <a:r>
              <a:rPr lang="en-US" sz="2000" b="1" dirty="0" err="1" smtClean="0">
                <a:solidFill>
                  <a:srgbClr val="0070C0"/>
                </a:solidFill>
              </a:rPr>
              <a:t>Contoh</a:t>
            </a:r>
            <a:r>
              <a:rPr lang="en-US" sz="2000" b="1" dirty="0">
                <a:solidFill>
                  <a:srgbClr val="0070C0"/>
                </a:solidFill>
              </a:rPr>
              <a:t>: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akuntansi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PT X </a:t>
            </a:r>
            <a:r>
              <a:rPr lang="en-US" sz="2000" dirty="0" err="1"/>
              <a:t>masih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manual,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butuh</a:t>
            </a:r>
            <a:r>
              <a:rPr lang="en-US" sz="2000" dirty="0"/>
              <a:t> </a:t>
            </a:r>
            <a:r>
              <a:rPr lang="en-US" sz="2000" dirty="0" err="1"/>
              <a:t>waktu</a:t>
            </a:r>
            <a:r>
              <a:rPr lang="en-US" sz="2000" dirty="0"/>
              <a:t> lama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mendapatkan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yang </a:t>
            </a:r>
            <a:r>
              <a:rPr lang="en-US" sz="2000" dirty="0" err="1"/>
              <a:t>diinginkan</a:t>
            </a:r>
            <a:r>
              <a:rPr lang="en-US" sz="2000" dirty="0"/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 err="1"/>
              <a:t>Karena</a:t>
            </a:r>
            <a:r>
              <a:rPr lang="en-US" sz="2000" dirty="0"/>
              <a:t> PT A </a:t>
            </a:r>
            <a:r>
              <a:rPr lang="en-US" sz="2000" dirty="0" err="1"/>
              <a:t>sudah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</a:t>
            </a:r>
            <a:r>
              <a:rPr lang="en-US" sz="2000" dirty="0" err="1"/>
              <a:t>akuntansi</a:t>
            </a:r>
            <a:r>
              <a:rPr lang="en-US" sz="2000" dirty="0"/>
              <a:t> yang </a:t>
            </a:r>
            <a:r>
              <a:rPr lang="en-US" sz="2000" dirty="0" err="1"/>
              <a:t>memadai</a:t>
            </a:r>
            <a:r>
              <a:rPr lang="en-US" sz="2000" dirty="0"/>
              <a:t>, </a:t>
            </a:r>
            <a:r>
              <a:rPr lang="en-US" sz="2000" dirty="0" err="1"/>
              <a:t>maka</a:t>
            </a:r>
            <a:r>
              <a:rPr lang="en-US" sz="2000" dirty="0"/>
              <a:t> proses </a:t>
            </a:r>
            <a:r>
              <a:rPr lang="en-US" sz="2000" dirty="0" err="1"/>
              <a:t>pencatatan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otomatis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menghasilkan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yang </a:t>
            </a:r>
            <a:r>
              <a:rPr lang="en-US" sz="2000" dirty="0" err="1"/>
              <a:t>cepat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tepat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7222569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835696" y="36235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D" sz="3600" b="1" dirty="0" err="1"/>
              <a:t>Alur</a:t>
            </a:r>
            <a:r>
              <a:rPr lang="en-ID" sz="3600" b="1" dirty="0"/>
              <a:t> </a:t>
            </a:r>
            <a:r>
              <a:rPr lang="en-ID" sz="3600" b="1" dirty="0" err="1"/>
              <a:t>Pikir</a:t>
            </a:r>
            <a:r>
              <a:rPr lang="en-ID" sz="3600" b="1" dirty="0"/>
              <a:t> </a:t>
            </a:r>
            <a:r>
              <a:rPr lang="en-ID" sz="3600" b="1" dirty="0" err="1"/>
              <a:t>Karya</a:t>
            </a:r>
            <a:r>
              <a:rPr lang="en-ID" sz="3600" b="1" dirty="0"/>
              <a:t> </a:t>
            </a:r>
            <a:r>
              <a:rPr lang="en-ID" sz="3600" b="1" dirty="0" err="1" smtClean="0"/>
              <a:t>Ilmiah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323528" y="1275606"/>
            <a:ext cx="777686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pola</a:t>
            </a:r>
            <a:r>
              <a:rPr lang="en-ID" dirty="0"/>
              <a:t> </a:t>
            </a:r>
            <a:r>
              <a:rPr lang="en-ID" dirty="0" err="1"/>
              <a:t>pikir</a:t>
            </a:r>
            <a:r>
              <a:rPr lang="en-ID" dirty="0"/>
              <a:t> yang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dipaparkan</a:t>
            </a:r>
            <a:r>
              <a:rPr lang="en-ID" dirty="0"/>
              <a:t> </a:t>
            </a:r>
            <a:r>
              <a:rPr lang="en-ID" dirty="0" err="1" smtClean="0"/>
              <a:t>tadi</a:t>
            </a:r>
            <a:r>
              <a:rPr lang="en-ID" dirty="0" smtClean="0"/>
              <a:t>, </a:t>
            </a:r>
            <a:r>
              <a:rPr lang="en-ID" dirty="0" err="1"/>
              <a:t>pola</a:t>
            </a:r>
            <a:r>
              <a:rPr lang="en-ID" dirty="0"/>
              <a:t> </a:t>
            </a:r>
            <a:r>
              <a:rPr lang="en-ID" dirty="0" err="1"/>
              <a:t>pikir</a:t>
            </a:r>
            <a:r>
              <a:rPr lang="en-ID" dirty="0"/>
              <a:t> </a:t>
            </a:r>
            <a:r>
              <a:rPr lang="en-ID" dirty="0" err="1"/>
              <a:t>ilmiah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lihat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perumusan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, </a:t>
            </a:r>
            <a:r>
              <a:rPr lang="en-ID" dirty="0" err="1"/>
              <a:t>perumusan</a:t>
            </a:r>
            <a:r>
              <a:rPr lang="en-ID" dirty="0"/>
              <a:t> </a:t>
            </a:r>
            <a:r>
              <a:rPr lang="en-ID" dirty="0" err="1"/>
              <a:t>hipotesis</a:t>
            </a:r>
            <a:r>
              <a:rPr lang="en-ID" dirty="0"/>
              <a:t>, </a:t>
            </a:r>
            <a:r>
              <a:rPr lang="en-ID" dirty="0" err="1"/>
              <a:t>pengumpulan</a:t>
            </a:r>
            <a:r>
              <a:rPr lang="en-ID" dirty="0"/>
              <a:t> data, </a:t>
            </a:r>
            <a:r>
              <a:rPr lang="en-ID" dirty="0" err="1"/>
              <a:t>tindak</a:t>
            </a:r>
            <a:r>
              <a:rPr lang="en-ID" dirty="0"/>
              <a:t> </a:t>
            </a:r>
            <a:r>
              <a:rPr lang="en-ID" dirty="0" err="1"/>
              <a:t>verifikasi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tindak</a:t>
            </a:r>
            <a:r>
              <a:rPr lang="en-ID" dirty="0"/>
              <a:t> </a:t>
            </a:r>
            <a:r>
              <a:rPr lang="en-ID" dirty="0" err="1" smtClean="0"/>
              <a:t>falsifikasi</a:t>
            </a:r>
            <a:r>
              <a:rPr lang="en-ID" dirty="0" smtClean="0"/>
              <a:t>.</a:t>
            </a:r>
          </a:p>
          <a:p>
            <a:pPr algn="just"/>
            <a:r>
              <a:rPr lang="en-ID" dirty="0" err="1"/>
              <a:t>Langkah</a:t>
            </a:r>
            <a:r>
              <a:rPr lang="en-ID" dirty="0"/>
              <a:t> </a:t>
            </a:r>
            <a:r>
              <a:rPr lang="en-ID" dirty="0" err="1"/>
              <a:t>berpikir</a:t>
            </a:r>
            <a:r>
              <a:rPr lang="en-ID" dirty="0"/>
              <a:t> </a:t>
            </a:r>
            <a:r>
              <a:rPr lang="en-ID" dirty="0" err="1"/>
              <a:t>ilmiah</a:t>
            </a:r>
            <a:r>
              <a:rPr lang="en-ID" dirty="0"/>
              <a:t> </a:t>
            </a:r>
            <a:r>
              <a:rPr lang="en-ID" dirty="0" err="1"/>
              <a:t>selalu</a:t>
            </a:r>
            <a:r>
              <a:rPr lang="en-ID" dirty="0"/>
              <a:t> </a:t>
            </a:r>
            <a:r>
              <a:rPr lang="en-ID" dirty="0" err="1"/>
              <a:t>dimulai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pengajuan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, </a:t>
            </a:r>
            <a:r>
              <a:rPr lang="en-ID" dirty="0" err="1"/>
              <a:t>yakni</a:t>
            </a:r>
            <a:r>
              <a:rPr lang="en-ID" dirty="0"/>
              <a:t> </a:t>
            </a:r>
            <a:r>
              <a:rPr lang="en-ID" dirty="0" err="1"/>
              <a:t>mengonseptualisasikan</a:t>
            </a:r>
            <a:r>
              <a:rPr lang="en-ID" dirty="0"/>
              <a:t> </a:t>
            </a:r>
            <a:r>
              <a:rPr lang="en-ID" dirty="0" err="1"/>
              <a:t>persoalan</a:t>
            </a:r>
            <a:r>
              <a:rPr lang="en-ID" dirty="0"/>
              <a:t>, </a:t>
            </a:r>
            <a:r>
              <a:rPr lang="en-ID" dirty="0" err="1"/>
              <a:t>baik</a:t>
            </a:r>
            <a:r>
              <a:rPr lang="en-ID" dirty="0"/>
              <a:t> yang </a:t>
            </a:r>
            <a:r>
              <a:rPr lang="en-ID" dirty="0" err="1"/>
              <a:t>bersumber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teori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pengalaman</a:t>
            </a:r>
            <a:r>
              <a:rPr lang="en-ID" dirty="0"/>
              <a:t> </a:t>
            </a:r>
            <a:r>
              <a:rPr lang="en-ID" dirty="0" err="1"/>
              <a:t>empirik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dicarikan</a:t>
            </a:r>
            <a:r>
              <a:rPr lang="en-ID" dirty="0"/>
              <a:t> </a:t>
            </a:r>
            <a:r>
              <a:rPr lang="en-ID" dirty="0" err="1"/>
              <a:t>jawabannya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.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dirumuskan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pertanyaan-pertanyaan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, </a:t>
            </a:r>
            <a:r>
              <a:rPr lang="en-ID" dirty="0" err="1"/>
              <a:t>selanjutnya</a:t>
            </a:r>
            <a:r>
              <a:rPr lang="en-ID" dirty="0"/>
              <a:t> </a:t>
            </a:r>
            <a:r>
              <a:rPr lang="en-ID" dirty="0" err="1"/>
              <a:t>mengkaji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teoretis</a:t>
            </a:r>
            <a:r>
              <a:rPr lang="en-ID" dirty="0"/>
              <a:t> </a:t>
            </a:r>
            <a:r>
              <a:rPr lang="en-ID" dirty="0" err="1"/>
              <a:t>hakikat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menyusun</a:t>
            </a:r>
            <a:r>
              <a:rPr lang="en-ID" dirty="0"/>
              <a:t> </a:t>
            </a:r>
            <a:r>
              <a:rPr lang="en-ID" dirty="0" err="1"/>
              <a:t>jawaban</a:t>
            </a:r>
            <a:r>
              <a:rPr lang="en-ID" dirty="0"/>
              <a:t> </a:t>
            </a:r>
            <a:r>
              <a:rPr lang="en-ID" dirty="0" err="1"/>
              <a:t>sementara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pertanyaan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hipotesis</a:t>
            </a:r>
            <a:r>
              <a:rPr lang="en-ID" dirty="0"/>
              <a:t>. </a:t>
            </a:r>
            <a:r>
              <a:rPr lang="en-ID" dirty="0" err="1"/>
              <a:t>Tahap</a:t>
            </a:r>
            <a:r>
              <a:rPr lang="en-ID" dirty="0"/>
              <a:t> </a:t>
            </a:r>
            <a:r>
              <a:rPr lang="en-ID" dirty="0" err="1"/>
              <a:t>berikutnya</a:t>
            </a:r>
            <a:r>
              <a:rPr lang="en-ID" dirty="0"/>
              <a:t> </a:t>
            </a:r>
            <a:r>
              <a:rPr lang="en-ID" dirty="0" err="1"/>
              <a:t>mengumpulkan</a:t>
            </a:r>
            <a:r>
              <a:rPr lang="en-ID" dirty="0"/>
              <a:t> data di </a:t>
            </a:r>
            <a:r>
              <a:rPr lang="en-ID" dirty="0" err="1"/>
              <a:t>lapangan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verifikasi</a:t>
            </a:r>
            <a:r>
              <a:rPr lang="en-ID" dirty="0"/>
              <a:t> data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memperoleh</a:t>
            </a:r>
            <a:r>
              <a:rPr lang="en-ID" dirty="0"/>
              <a:t> </a:t>
            </a:r>
            <a:r>
              <a:rPr lang="en-ID" dirty="0" err="1"/>
              <a:t>bahan</a:t>
            </a:r>
            <a:r>
              <a:rPr lang="en-ID" dirty="0"/>
              <a:t>/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pemecahan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. Data yang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terkumpul</a:t>
            </a:r>
            <a:r>
              <a:rPr lang="en-ID" dirty="0"/>
              <a:t>  </a:t>
            </a:r>
            <a:r>
              <a:rPr lang="en-ID" dirty="0" err="1"/>
              <a:t>lalu</a:t>
            </a:r>
            <a:r>
              <a:rPr lang="en-ID" dirty="0"/>
              <a:t> </a:t>
            </a:r>
            <a:r>
              <a:rPr lang="en-ID" dirty="0" err="1"/>
              <a:t>diolah</a:t>
            </a:r>
            <a:r>
              <a:rPr lang="en-ID" dirty="0"/>
              <a:t>, </a:t>
            </a:r>
            <a:r>
              <a:rPr lang="en-ID" dirty="0" err="1"/>
              <a:t>dianalisis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menguji</a:t>
            </a:r>
            <a:r>
              <a:rPr lang="en-ID" dirty="0"/>
              <a:t> </a:t>
            </a:r>
            <a:r>
              <a:rPr lang="en-ID" dirty="0" err="1"/>
              <a:t>hipotesis</a:t>
            </a:r>
            <a:r>
              <a:rPr lang="en-ID" dirty="0"/>
              <a:t>.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pengujian</a:t>
            </a:r>
            <a:r>
              <a:rPr lang="en-ID" dirty="0"/>
              <a:t> </a:t>
            </a:r>
            <a:r>
              <a:rPr lang="en-ID" dirty="0" err="1"/>
              <a:t>hipotesis</a:t>
            </a:r>
            <a:r>
              <a:rPr lang="en-ID" dirty="0"/>
              <a:t> </a:t>
            </a:r>
            <a:r>
              <a:rPr lang="en-ID" dirty="0" err="1"/>
              <a:t>ditarik</a:t>
            </a:r>
            <a:r>
              <a:rPr lang="en-ID" dirty="0"/>
              <a:t> </a:t>
            </a:r>
            <a:r>
              <a:rPr lang="en-ID" dirty="0" err="1"/>
              <a:t>kesimpulan</a:t>
            </a:r>
            <a:r>
              <a:rPr lang="en-ID" dirty="0"/>
              <a:t>, yang </a:t>
            </a:r>
            <a:r>
              <a:rPr lang="en-ID" dirty="0" err="1"/>
              <a:t>artinya</a:t>
            </a:r>
            <a:r>
              <a:rPr lang="en-ID" dirty="0"/>
              <a:t> </a:t>
            </a:r>
            <a:r>
              <a:rPr lang="en-ID" dirty="0" err="1"/>
              <a:t>menerima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menolak</a:t>
            </a:r>
            <a:r>
              <a:rPr lang="en-ID" dirty="0"/>
              <a:t> </a:t>
            </a:r>
            <a:r>
              <a:rPr lang="en-ID" dirty="0" err="1"/>
              <a:t>hipotesis</a:t>
            </a:r>
            <a:r>
              <a:rPr lang="en-ID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6505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4414" y="2186042"/>
            <a:ext cx="5929354" cy="1681852"/>
          </a:xfrm>
        </p:spPr>
        <p:txBody>
          <a:bodyPr>
            <a:noAutofit/>
          </a:bodyPr>
          <a:lstStyle/>
          <a:p>
            <a:r>
              <a:rPr lang="en-US" sz="2000" dirty="0">
                <a:latin typeface="+mn-lt"/>
              </a:rPr>
              <a:t/>
            </a:r>
            <a:br>
              <a:rPr lang="en-US" sz="2000" dirty="0">
                <a:latin typeface="+mn-lt"/>
              </a:rPr>
            </a:br>
            <a:r>
              <a:rPr lang="en-US" sz="2000" b="1" dirty="0" smtClean="0">
                <a:latin typeface="+mn-lt"/>
              </a:rPr>
              <a:t>1.</a:t>
            </a:r>
            <a:r>
              <a:rPr lang="en-US" sz="2000" dirty="0" smtClean="0">
                <a:latin typeface="+mn-lt"/>
              </a:rPr>
              <a:t> </a:t>
            </a:r>
            <a:r>
              <a:rPr lang="en-ID" sz="2000" dirty="0" err="1" smtClean="0"/>
              <a:t>Mahasiswa</a:t>
            </a:r>
            <a:r>
              <a:rPr lang="en-ID" sz="2000" dirty="0" smtClean="0"/>
              <a:t> </a:t>
            </a:r>
            <a:r>
              <a:rPr lang="en-ID" sz="2000" dirty="0" err="1"/>
              <a:t>dapat</a:t>
            </a:r>
            <a:r>
              <a:rPr lang="en-ID" sz="2000" dirty="0"/>
              <a:t> </a:t>
            </a:r>
            <a:r>
              <a:rPr lang="en-ID" sz="2000" dirty="0" err="1"/>
              <a:t>memahami</a:t>
            </a:r>
            <a:r>
              <a:rPr lang="en-ID" sz="2000" dirty="0"/>
              <a:t> </a:t>
            </a:r>
            <a:r>
              <a:rPr lang="en-ID" sz="2000" dirty="0" err="1"/>
              <a:t>dan</a:t>
            </a:r>
            <a:r>
              <a:rPr lang="en-ID" sz="2000" dirty="0"/>
              <a:t> </a:t>
            </a:r>
            <a:r>
              <a:rPr lang="en-ID" sz="2000" dirty="0" err="1"/>
              <a:t>menerapkan</a:t>
            </a:r>
            <a:r>
              <a:rPr lang="en-ID" sz="2000" dirty="0"/>
              <a:t> </a:t>
            </a:r>
            <a:r>
              <a:rPr lang="en-ID" sz="2000" dirty="0" err="1"/>
              <a:t>logika</a:t>
            </a:r>
            <a:r>
              <a:rPr lang="en-ID" sz="2000" dirty="0"/>
              <a:t> </a:t>
            </a:r>
            <a:r>
              <a:rPr lang="en-ID" sz="2000" dirty="0" err="1"/>
              <a:t>berpikir</a:t>
            </a:r>
            <a:r>
              <a:rPr lang="en-ID" sz="2000" dirty="0"/>
              <a:t> </a:t>
            </a:r>
            <a:r>
              <a:rPr lang="en-ID" sz="2000" dirty="0" err="1"/>
              <a:t>ilmiah</a:t>
            </a:r>
            <a:r>
              <a:rPr lang="en-ID" sz="2000" dirty="0"/>
              <a:t> </a:t>
            </a:r>
            <a:r>
              <a:rPr lang="en-ID" sz="2000" dirty="0" err="1"/>
              <a:t>sebagai</a:t>
            </a:r>
            <a:r>
              <a:rPr lang="en-ID" sz="2000" dirty="0"/>
              <a:t> </a:t>
            </a:r>
            <a:r>
              <a:rPr lang="en-ID" sz="2000" dirty="0" err="1"/>
              <a:t>landasan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ID" sz="2000" dirty="0" err="1"/>
              <a:t>berpikir</a:t>
            </a:r>
            <a:r>
              <a:rPr lang="en-ID" sz="2000" dirty="0"/>
              <a:t> </a:t>
            </a:r>
            <a:r>
              <a:rPr lang="en-ID" sz="2000" dirty="0" err="1"/>
              <a:t>dalam</a:t>
            </a:r>
            <a:r>
              <a:rPr lang="en-ID" sz="2000" dirty="0"/>
              <a:t> </a:t>
            </a:r>
            <a:r>
              <a:rPr lang="en-ID" sz="2000" dirty="0" err="1"/>
              <a:t>menyusun</a:t>
            </a:r>
            <a:r>
              <a:rPr lang="en-ID" sz="2000" dirty="0"/>
              <a:t> </a:t>
            </a:r>
            <a:r>
              <a:rPr lang="en-ID" sz="2000" dirty="0" err="1"/>
              <a:t>karya</a:t>
            </a:r>
            <a:r>
              <a:rPr lang="en-ID" sz="2000" dirty="0"/>
              <a:t> </a:t>
            </a:r>
            <a:r>
              <a:rPr lang="en-ID" sz="2000" dirty="0" err="1"/>
              <a:t>ilmiah</a:t>
            </a:r>
            <a:r>
              <a:rPr lang="en-ID" sz="2000" dirty="0" smtClean="0"/>
              <a:t>.</a:t>
            </a:r>
            <a:br>
              <a:rPr lang="en-ID" sz="2000" dirty="0" smtClean="0"/>
            </a:br>
            <a:r>
              <a:rPr lang="en-ID" sz="2000" b="1" dirty="0" smtClean="0"/>
              <a:t>2.</a:t>
            </a:r>
            <a:r>
              <a:rPr lang="en-ID" sz="2000" dirty="0" smtClean="0"/>
              <a:t> </a:t>
            </a:r>
            <a:r>
              <a:rPr lang="en-ID" sz="2000" dirty="0" err="1"/>
              <a:t>Mahasiswa</a:t>
            </a:r>
            <a:r>
              <a:rPr lang="en-ID" sz="2000" dirty="0"/>
              <a:t> </a:t>
            </a:r>
            <a:r>
              <a:rPr lang="en-ID" sz="2000" dirty="0" err="1"/>
              <a:t>dapat</a:t>
            </a:r>
            <a:r>
              <a:rPr lang="en-ID" sz="2000" dirty="0"/>
              <a:t> </a:t>
            </a:r>
            <a:r>
              <a:rPr lang="en-ID" sz="2000" dirty="0" err="1"/>
              <a:t>menerapkan</a:t>
            </a:r>
            <a:r>
              <a:rPr lang="en-ID" sz="2000" dirty="0"/>
              <a:t> </a:t>
            </a:r>
            <a:r>
              <a:rPr lang="en-ID" sz="2000" dirty="0" err="1"/>
              <a:t>pola</a:t>
            </a:r>
            <a:r>
              <a:rPr lang="en-ID" sz="2000" dirty="0"/>
              <a:t> </a:t>
            </a:r>
            <a:r>
              <a:rPr lang="en-ID" sz="2000" dirty="0" err="1"/>
              <a:t>pikir</a:t>
            </a:r>
            <a:r>
              <a:rPr lang="en-ID" sz="2000" dirty="0"/>
              <a:t> </a:t>
            </a:r>
            <a:r>
              <a:rPr lang="en-ID" sz="2000" dirty="0" err="1"/>
              <a:t>induktif</a:t>
            </a:r>
            <a:r>
              <a:rPr lang="en-ID" sz="2000" dirty="0"/>
              <a:t> </a:t>
            </a:r>
            <a:r>
              <a:rPr lang="en-ID" sz="2000" dirty="0" err="1"/>
              <a:t>dan</a:t>
            </a:r>
            <a:r>
              <a:rPr lang="en-ID" sz="2000" dirty="0"/>
              <a:t> </a:t>
            </a:r>
            <a:r>
              <a:rPr lang="en-ID" sz="2000" dirty="0" err="1"/>
              <a:t>deduktif</a:t>
            </a:r>
            <a:r>
              <a:rPr lang="en-ID" sz="2000" dirty="0"/>
              <a:t> </a:t>
            </a:r>
            <a:r>
              <a:rPr lang="en-ID" sz="2000" dirty="0" err="1"/>
              <a:t>dalam</a:t>
            </a:r>
            <a:r>
              <a:rPr lang="en-ID" sz="2000" dirty="0"/>
              <a:t> </a:t>
            </a:r>
            <a:r>
              <a:rPr lang="en-ID" sz="2000" dirty="0" err="1"/>
              <a:t>karya</a:t>
            </a:r>
            <a:r>
              <a:rPr lang="en-ID" sz="2000" dirty="0"/>
              <a:t> </a:t>
            </a:r>
            <a:r>
              <a:rPr lang="en-ID" sz="2000" dirty="0" err="1"/>
              <a:t>ilmiah</a:t>
            </a:r>
            <a:r>
              <a:rPr lang="en-ID" sz="2000" dirty="0"/>
              <a:t>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>
                <a:latin typeface="+mn-lt"/>
              </a:rPr>
              <a:t/>
            </a:r>
            <a:br>
              <a:rPr lang="en-US" sz="2000" dirty="0">
                <a:latin typeface="+mn-lt"/>
              </a:rPr>
            </a:br>
            <a:r>
              <a:rPr lang="en-US" sz="2000" dirty="0" smtClean="0">
                <a:latin typeface="+mn-lt"/>
              </a:rPr>
              <a:t>(CP-KMA2) </a:t>
            </a:r>
            <a:endParaRPr lang="en-US" sz="2000" b="1" spc="300" dirty="0">
              <a:latin typeface="+mn-lt"/>
            </a:endParaRPr>
          </a:p>
        </p:txBody>
      </p:sp>
      <p:pic>
        <p:nvPicPr>
          <p:cNvPr id="7" name="Picture 6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142844" y="214296"/>
            <a:ext cx="64419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Capaian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Pembelajaran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Mingguan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Mata </a:t>
            </a: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Kuliah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(Sub-CPMK):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42910" y="1785932"/>
            <a:ext cx="18111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Sub-CPMK ke-2</a:t>
            </a:r>
            <a:endParaRPr lang="en-US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39198" y="1714494"/>
            <a:ext cx="7321300" cy="169277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 err="1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Materi</a:t>
            </a:r>
            <a:r>
              <a:rPr kumimoji="0" lang="en-US" sz="4400" b="1" i="0" u="none" strike="noStrike" kern="1200" cap="none" spc="-150" normalizeH="0" baseline="0" noProof="0" dirty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1" i="0" u="none" strike="noStrike" kern="1200" cap="none" spc="-150" normalizeH="0" baseline="0" noProof="0" dirty="0" err="1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Tatap</a:t>
            </a:r>
            <a:r>
              <a:rPr kumimoji="0" lang="en-US" sz="4400" b="1" i="0" u="none" strike="noStrike" kern="1200" cap="none" spc="-150" normalizeH="0" baseline="0" noProof="0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1" i="0" u="none" strike="noStrike" kern="1200" cap="none" spc="-150" normalizeH="0" baseline="0" noProof="0" dirty="0" err="1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Muka</a:t>
            </a:r>
            <a:r>
              <a:rPr kumimoji="0" lang="en-US" sz="4400" b="1" i="0" u="none" strike="noStrike" kern="1200" cap="none" spc="-150" normalizeH="0" baseline="0" noProof="0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1" i="0" u="none" strike="noStrike" kern="1200" cap="none" spc="-150" normalizeH="0" baseline="0" noProof="0" dirty="0" err="1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</a:t>
            </a:r>
            <a:r>
              <a:rPr lang="en-US" sz="4400" b="1" spc="-150" noProof="0" dirty="0" err="1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 panose="020F0502020204030204"/>
              </a:rPr>
              <a:t>dua</a:t>
            </a:r>
            <a:r>
              <a:rPr kumimoji="0" lang="en-US" sz="4400" b="1" i="0" u="none" strike="noStrike" kern="1200" cap="none" spc="-150" normalizeH="0" baseline="0" noProof="0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US" sz="4400" b="1" i="0" u="none" strike="noStrike" kern="1200" cap="none" spc="-150" normalizeH="0" baseline="0" noProof="0" dirty="0">
              <a:ln w="0"/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noProof="0" dirty="0" err="1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Pola</a:t>
            </a:r>
            <a:r>
              <a:rPr kumimoji="0" lang="en-US" sz="6000" b="1" i="0" u="none" strike="noStrike" kern="1200" cap="none" spc="0" normalizeH="0" noProof="0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6000" b="1" i="0" u="none" strike="noStrike" kern="1200" cap="none" spc="0" normalizeH="0" noProof="0" dirty="0" err="1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Pikir</a:t>
            </a:r>
            <a:r>
              <a:rPr kumimoji="0" lang="en-US" sz="6000" b="1" i="0" u="none" strike="noStrike" kern="1200" cap="none" spc="0" normalizeH="0" noProof="0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6000" b="1" i="0" u="none" strike="noStrike" kern="1200" cap="none" spc="0" normalizeH="0" noProof="0" dirty="0" err="1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Karya</a:t>
            </a:r>
            <a:r>
              <a:rPr kumimoji="0" lang="en-US" sz="6000" b="1" i="0" u="none" strike="noStrike" kern="1200" cap="none" spc="0" normalizeH="0" noProof="0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6000" b="1" i="0" u="none" strike="noStrike" kern="1200" cap="none" spc="0" normalizeH="0" noProof="0" dirty="0" err="1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Ilmiah</a:t>
            </a:r>
            <a:endParaRPr kumimoji="0" lang="en-US" sz="6000" b="1" i="0" u="none" strike="noStrike" kern="1200" cap="none" spc="0" normalizeH="0" baseline="0" noProof="0" dirty="0">
              <a:ln w="0"/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691680" y="483518"/>
            <a:ext cx="5112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/>
              <a:t>Pola</a:t>
            </a:r>
            <a:r>
              <a:rPr lang="en-US" sz="3600" b="1" dirty="0"/>
              <a:t> </a:t>
            </a:r>
            <a:r>
              <a:rPr lang="en-US" sz="3600" b="1" dirty="0" err="1"/>
              <a:t>Pikir</a:t>
            </a:r>
            <a:r>
              <a:rPr lang="en-US" sz="3600" b="1" dirty="0"/>
              <a:t> </a:t>
            </a:r>
            <a:r>
              <a:rPr lang="en-US" sz="3600" b="1" dirty="0" err="1"/>
              <a:t>Deduktif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899592" y="1491630"/>
            <a:ext cx="5742384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err="1"/>
              <a:t>Pola</a:t>
            </a:r>
            <a:r>
              <a:rPr lang="en-US" b="1" dirty="0"/>
              <a:t> </a:t>
            </a:r>
            <a:r>
              <a:rPr lang="en-US" b="1" dirty="0" err="1"/>
              <a:t>deduktif</a:t>
            </a:r>
            <a:r>
              <a:rPr lang="en-US" b="1" dirty="0"/>
              <a:t> </a:t>
            </a:r>
            <a:r>
              <a:rPr lang="en-US" b="1" dirty="0" err="1"/>
              <a:t>adalah</a:t>
            </a:r>
            <a:r>
              <a:rPr lang="en-US" b="1" dirty="0"/>
              <a:t> </a:t>
            </a:r>
            <a:r>
              <a:rPr lang="en-US" b="1" dirty="0" err="1"/>
              <a:t>pola</a:t>
            </a:r>
            <a:r>
              <a:rPr lang="en-US" b="1" dirty="0"/>
              <a:t> </a:t>
            </a:r>
            <a:r>
              <a:rPr lang="en-US" b="1" dirty="0" err="1"/>
              <a:t>berpikir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pengambilan</a:t>
            </a:r>
            <a:r>
              <a:rPr lang="en-US" b="1" dirty="0"/>
              <a:t> </a:t>
            </a:r>
            <a:r>
              <a:rPr lang="en-US" b="1" dirty="0" err="1"/>
              <a:t>simpulan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hal</a:t>
            </a:r>
            <a:r>
              <a:rPr lang="en-US" b="1" dirty="0"/>
              <a:t> yang </a:t>
            </a:r>
            <a:r>
              <a:rPr lang="en-US" b="1" dirty="0" err="1"/>
              <a:t>bersifat</a:t>
            </a:r>
            <a:r>
              <a:rPr lang="en-US" b="1" dirty="0"/>
              <a:t> </a:t>
            </a:r>
            <a:r>
              <a:rPr lang="en-US" b="1" dirty="0" err="1"/>
              <a:t>umum</a:t>
            </a:r>
            <a:r>
              <a:rPr lang="en-US" b="1" dirty="0"/>
              <a:t> </a:t>
            </a:r>
            <a:r>
              <a:rPr lang="en-US" b="1" dirty="0" err="1"/>
              <a:t>menjadi</a:t>
            </a:r>
            <a:r>
              <a:rPr lang="en-US" b="1" dirty="0"/>
              <a:t> </a:t>
            </a:r>
            <a:r>
              <a:rPr lang="en-US" b="1" dirty="0" err="1"/>
              <a:t>khusus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pola</a:t>
            </a:r>
            <a:r>
              <a:rPr lang="en-US" b="1" dirty="0"/>
              <a:t> </a:t>
            </a:r>
            <a:r>
              <a:rPr lang="en-US" b="1" dirty="0" err="1" smtClean="0"/>
              <a:t>berpikir</a:t>
            </a:r>
            <a:r>
              <a:rPr lang="en-US" b="1" dirty="0" smtClean="0"/>
              <a:t> </a:t>
            </a:r>
            <a:r>
              <a:rPr lang="en-US" b="1" dirty="0" err="1"/>
              <a:t>berlangsung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umum</a:t>
            </a:r>
            <a:r>
              <a:rPr lang="en-US" b="1" dirty="0"/>
              <a:t> </a:t>
            </a:r>
            <a:r>
              <a:rPr lang="en-US" b="1" dirty="0" err="1"/>
              <a:t>menuju</a:t>
            </a:r>
            <a:r>
              <a:rPr lang="en-US" b="1" dirty="0"/>
              <a:t> </a:t>
            </a:r>
            <a:r>
              <a:rPr lang="en-US" b="1" dirty="0" err="1"/>
              <a:t>kepada</a:t>
            </a:r>
            <a:r>
              <a:rPr lang="en-US" b="1" dirty="0"/>
              <a:t> yang </a:t>
            </a:r>
            <a:r>
              <a:rPr lang="en-US" b="1" dirty="0" err="1"/>
              <a:t>khusus</a:t>
            </a:r>
            <a:r>
              <a:rPr lang="en-US" b="1" dirty="0"/>
              <a:t>.</a:t>
            </a:r>
          </a:p>
          <a:p>
            <a:pPr algn="just">
              <a:buNone/>
            </a:pPr>
            <a:endParaRPr lang="en-US" b="1" dirty="0">
              <a:solidFill>
                <a:srgbClr val="FFFF00"/>
              </a:solidFill>
            </a:endParaRPr>
          </a:p>
          <a:p>
            <a:pPr algn="just">
              <a:buNone/>
            </a:pPr>
            <a:r>
              <a:rPr lang="en-US" b="1" dirty="0" err="1" smtClean="0">
                <a:solidFill>
                  <a:srgbClr val="0070C0"/>
                </a:solidFill>
              </a:rPr>
              <a:t>Contoh</a:t>
            </a:r>
            <a:r>
              <a:rPr lang="en-US" b="1" dirty="0" smtClean="0">
                <a:solidFill>
                  <a:srgbClr val="0070C0"/>
                </a:solidFill>
              </a:rPr>
              <a:t>:</a:t>
            </a:r>
            <a:endParaRPr lang="en-US" b="1" dirty="0">
              <a:solidFill>
                <a:srgbClr val="0070C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600" b="1" dirty="0" err="1"/>
              <a:t>Semua</a:t>
            </a:r>
            <a:r>
              <a:rPr lang="en-US" sz="1600" b="1" dirty="0"/>
              <a:t> </a:t>
            </a:r>
            <a:r>
              <a:rPr lang="en-US" sz="1600" b="1" dirty="0" err="1"/>
              <a:t>mahasiswa</a:t>
            </a:r>
            <a:r>
              <a:rPr lang="en-US" sz="1600" b="1" dirty="0"/>
              <a:t> </a:t>
            </a:r>
            <a:r>
              <a:rPr lang="en-US" sz="1600" b="1" dirty="0" err="1"/>
              <a:t>Teknik</a:t>
            </a:r>
            <a:r>
              <a:rPr lang="en-US" sz="1600" b="1" dirty="0"/>
              <a:t> </a:t>
            </a:r>
            <a:r>
              <a:rPr lang="en-US" sz="1600" b="1" dirty="0" err="1"/>
              <a:t>Informatika</a:t>
            </a:r>
            <a:r>
              <a:rPr lang="en-US" sz="1600" b="1" dirty="0"/>
              <a:t> </a:t>
            </a:r>
            <a:r>
              <a:rPr lang="en-US" sz="1600" b="1" dirty="0" err="1"/>
              <a:t>pandai</a:t>
            </a:r>
            <a:r>
              <a:rPr lang="en-US" sz="1600" b="1" dirty="0"/>
              <a:t> </a:t>
            </a:r>
            <a:r>
              <a:rPr lang="en-US" sz="1600" b="1" dirty="0" err="1"/>
              <a:t>mengoperasikan</a:t>
            </a:r>
            <a:r>
              <a:rPr lang="en-US" sz="1600" b="1" dirty="0"/>
              <a:t> </a:t>
            </a:r>
            <a:r>
              <a:rPr lang="en-US" sz="1600" b="1" dirty="0" err="1"/>
              <a:t>komputer</a:t>
            </a:r>
            <a:r>
              <a:rPr lang="en-US" sz="1600" b="1" dirty="0"/>
              <a:t> (</a:t>
            </a:r>
            <a:r>
              <a:rPr lang="en-US" sz="1600" b="1" dirty="0" err="1"/>
              <a:t>simpulan</a:t>
            </a:r>
            <a:r>
              <a:rPr lang="en-US" sz="1600" b="1" dirty="0"/>
              <a:t> </a:t>
            </a:r>
            <a:r>
              <a:rPr lang="en-US" sz="1600" b="1" dirty="0" err="1"/>
              <a:t>umum</a:t>
            </a:r>
            <a:r>
              <a:rPr lang="en-US" sz="1600" b="1" dirty="0"/>
              <a:t>)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600" b="1" dirty="0"/>
              <a:t>Budi </a:t>
            </a:r>
            <a:r>
              <a:rPr lang="en-US" sz="1600" b="1" dirty="0" err="1"/>
              <a:t>adalah</a:t>
            </a:r>
            <a:r>
              <a:rPr lang="en-US" sz="1600" b="1" dirty="0"/>
              <a:t> </a:t>
            </a:r>
            <a:r>
              <a:rPr lang="en-US" sz="1600" b="1" dirty="0" err="1"/>
              <a:t>mahasiswa</a:t>
            </a:r>
            <a:r>
              <a:rPr lang="en-US" sz="1600" b="1" dirty="0"/>
              <a:t> </a:t>
            </a:r>
            <a:r>
              <a:rPr lang="en-US" sz="1600" b="1" dirty="0" err="1"/>
              <a:t>Teknik</a:t>
            </a:r>
            <a:r>
              <a:rPr lang="en-US" sz="1600" b="1" dirty="0"/>
              <a:t> </a:t>
            </a:r>
            <a:r>
              <a:rPr lang="en-US" sz="1600" b="1" dirty="0" err="1"/>
              <a:t>Informatika</a:t>
            </a:r>
            <a:r>
              <a:rPr lang="en-US" sz="1600" b="1" dirty="0"/>
              <a:t> (</a:t>
            </a:r>
            <a:r>
              <a:rPr lang="en-US" sz="1600" b="1" dirty="0" err="1"/>
              <a:t>simpulan</a:t>
            </a:r>
            <a:r>
              <a:rPr lang="en-US" sz="1600" b="1" dirty="0"/>
              <a:t> </a:t>
            </a:r>
            <a:r>
              <a:rPr lang="en-US" sz="1600" b="1" dirty="0" err="1"/>
              <a:t>khusus</a:t>
            </a:r>
            <a:r>
              <a:rPr lang="en-US" sz="1600" b="1" dirty="0"/>
              <a:t>)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600" b="1" dirty="0"/>
              <a:t>Budi </a:t>
            </a:r>
            <a:r>
              <a:rPr lang="en-US" sz="1600" b="1" dirty="0" err="1"/>
              <a:t>pandai</a:t>
            </a:r>
            <a:r>
              <a:rPr lang="en-US" sz="1600" b="1" dirty="0"/>
              <a:t> </a:t>
            </a:r>
            <a:r>
              <a:rPr lang="en-US" sz="1600" b="1" dirty="0" err="1"/>
              <a:t>mengoperasikan</a:t>
            </a:r>
            <a:r>
              <a:rPr lang="en-US" sz="1600" b="1" dirty="0"/>
              <a:t> </a:t>
            </a:r>
            <a:r>
              <a:rPr lang="en-US" sz="1600" b="1" dirty="0" err="1"/>
              <a:t>komputer</a:t>
            </a:r>
            <a:r>
              <a:rPr lang="en-US" sz="1600" b="1" dirty="0"/>
              <a:t> (</a:t>
            </a:r>
            <a:r>
              <a:rPr lang="en-US" sz="1600" b="1" dirty="0" err="1"/>
              <a:t>simpulan</a:t>
            </a:r>
            <a:r>
              <a:rPr lang="en-US" sz="1600" b="1" dirty="0"/>
              <a:t> </a:t>
            </a:r>
            <a:r>
              <a:rPr lang="en-US" sz="1600" b="1" dirty="0" err="1"/>
              <a:t>deduksi</a:t>
            </a:r>
            <a:r>
              <a:rPr lang="en-US" sz="1600" b="1" dirty="0"/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39752" y="627534"/>
            <a:ext cx="41764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/>
              <a:t>Jenis</a:t>
            </a:r>
            <a:r>
              <a:rPr lang="en-US" sz="3600" b="1" dirty="0"/>
              <a:t> </a:t>
            </a:r>
            <a:r>
              <a:rPr lang="en-US" sz="3600" b="1" dirty="0" err="1"/>
              <a:t>Deduktif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467544" y="1491630"/>
            <a:ext cx="820891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en-US" sz="1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Menarik</a:t>
            </a:r>
            <a:r>
              <a:rPr lang="en-US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Simpulan</a:t>
            </a:r>
            <a:r>
              <a:rPr lang="en-US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secara</a:t>
            </a:r>
            <a:r>
              <a:rPr lang="en-US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Langsung</a:t>
            </a:r>
            <a:endParaRPr lang="en-US" sz="1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en-US" sz="1600" b="1" dirty="0" err="1" smtClean="0"/>
              <a:t>Simpulan</a:t>
            </a:r>
            <a:r>
              <a:rPr lang="en-US" sz="1600" b="1" dirty="0" smtClean="0"/>
              <a:t> </a:t>
            </a:r>
            <a:r>
              <a:rPr lang="en-US" sz="1600" b="1" dirty="0"/>
              <a:t>(</a:t>
            </a:r>
            <a:r>
              <a:rPr lang="en-US" sz="1600" b="1" dirty="0" err="1"/>
              <a:t>konklusi</a:t>
            </a:r>
            <a:r>
              <a:rPr lang="en-US" sz="1600" b="1" dirty="0"/>
              <a:t>) </a:t>
            </a:r>
            <a:r>
              <a:rPr lang="en-US" sz="1600" b="1" dirty="0" err="1"/>
              <a:t>secara</a:t>
            </a:r>
            <a:r>
              <a:rPr lang="en-US" sz="1600" b="1" dirty="0"/>
              <a:t> </a:t>
            </a:r>
            <a:r>
              <a:rPr lang="en-US" sz="1600" b="1" dirty="0" err="1"/>
              <a:t>langsung</a:t>
            </a:r>
            <a:r>
              <a:rPr lang="en-US" sz="1600" b="1" dirty="0"/>
              <a:t> </a:t>
            </a:r>
            <a:r>
              <a:rPr lang="en-US" sz="1600" b="1" dirty="0" err="1"/>
              <a:t>ditarik</a:t>
            </a:r>
            <a:r>
              <a:rPr lang="en-US" sz="1600" b="1" dirty="0"/>
              <a:t> </a:t>
            </a:r>
            <a:r>
              <a:rPr lang="en-US" sz="1600" b="1" dirty="0" err="1"/>
              <a:t>dari</a:t>
            </a:r>
            <a:r>
              <a:rPr lang="en-US" sz="1600" b="1" dirty="0"/>
              <a:t> </a:t>
            </a:r>
            <a:r>
              <a:rPr lang="en-US" sz="1600" b="1" dirty="0" err="1"/>
              <a:t>satu</a:t>
            </a:r>
            <a:r>
              <a:rPr lang="en-US" sz="1600" b="1" dirty="0"/>
              <a:t> </a:t>
            </a:r>
            <a:r>
              <a:rPr lang="en-US" sz="1600" b="1" dirty="0" err="1"/>
              <a:t>premis</a:t>
            </a:r>
            <a:r>
              <a:rPr lang="en-US" sz="1600" b="1" dirty="0"/>
              <a:t>, yang </a:t>
            </a:r>
            <a:r>
              <a:rPr lang="sv-SE" sz="1600" b="1" dirty="0"/>
              <a:t>termasuk ke dalam bentuk penalaran ini adalah sebagai berikut.</a:t>
            </a:r>
          </a:p>
          <a:p>
            <a:pPr algn="just">
              <a:buNone/>
            </a:pPr>
            <a:r>
              <a:rPr lang="en-US" sz="1600" b="1" dirty="0" smtClean="0">
                <a:solidFill>
                  <a:srgbClr val="00B0F0"/>
                </a:solidFill>
              </a:rPr>
              <a:t>a. </a:t>
            </a:r>
            <a:r>
              <a:rPr lang="en-US" sz="1600" b="1" dirty="0" err="1">
                <a:solidFill>
                  <a:srgbClr val="00B0F0"/>
                </a:solidFill>
              </a:rPr>
              <a:t>Konversi</a:t>
            </a:r>
            <a:endParaRPr lang="en-US" sz="1600" b="1" dirty="0">
              <a:solidFill>
                <a:srgbClr val="00B0F0"/>
              </a:solidFill>
            </a:endParaRPr>
          </a:p>
          <a:p>
            <a:pPr algn="just">
              <a:buNone/>
            </a:pPr>
            <a:r>
              <a:rPr lang="en-US" sz="1600" b="1" dirty="0" err="1"/>
              <a:t>a</a:t>
            </a:r>
            <a:r>
              <a:rPr lang="en-US" sz="1600" b="1" dirty="0" err="1" smtClean="0"/>
              <a:t>dalah</a:t>
            </a:r>
            <a:r>
              <a:rPr lang="en-US" sz="1600" b="1" dirty="0" smtClean="0"/>
              <a:t> </a:t>
            </a:r>
            <a:r>
              <a:rPr lang="en-US" sz="1600" b="1" dirty="0" err="1"/>
              <a:t>sejenis</a:t>
            </a:r>
            <a:r>
              <a:rPr lang="en-US" sz="1600" b="1" dirty="0"/>
              <a:t> </a:t>
            </a:r>
            <a:r>
              <a:rPr lang="en-US" sz="1600" b="1" dirty="0" err="1"/>
              <a:t>penarikan</a:t>
            </a:r>
            <a:r>
              <a:rPr lang="en-US" sz="1600" b="1" dirty="0"/>
              <a:t> </a:t>
            </a:r>
            <a:r>
              <a:rPr lang="en-US" sz="1600" b="1" dirty="0" err="1"/>
              <a:t>kesimpulan</a:t>
            </a:r>
            <a:r>
              <a:rPr lang="en-US" sz="1600" b="1" dirty="0"/>
              <a:t> </a:t>
            </a:r>
            <a:r>
              <a:rPr lang="en-US" sz="1600" b="1" dirty="0" err="1"/>
              <a:t>secara</a:t>
            </a:r>
            <a:r>
              <a:rPr lang="en-US" sz="1600" b="1" dirty="0"/>
              <a:t> </a:t>
            </a:r>
            <a:r>
              <a:rPr lang="en-US" sz="1600" b="1" dirty="0" err="1"/>
              <a:t>langsung</a:t>
            </a:r>
            <a:r>
              <a:rPr lang="en-US" sz="1600" b="1" dirty="0"/>
              <a:t> </a:t>
            </a:r>
            <a:r>
              <a:rPr lang="en-US" sz="1600" b="1" dirty="0" err="1"/>
              <a:t>dengan</a:t>
            </a:r>
            <a:r>
              <a:rPr lang="en-US" sz="1600" b="1" dirty="0"/>
              <a:t>  </a:t>
            </a:r>
            <a:r>
              <a:rPr lang="en-US" sz="1600" b="1" dirty="0" err="1"/>
              <a:t>mempertukarkan</a:t>
            </a:r>
            <a:r>
              <a:rPr lang="en-US" sz="1600" b="1" dirty="0"/>
              <a:t> term-term </a:t>
            </a:r>
            <a:r>
              <a:rPr lang="en-US" sz="1600" b="1" dirty="0" err="1"/>
              <a:t>sebuah</a:t>
            </a:r>
            <a:r>
              <a:rPr lang="en-US" sz="1600" b="1" dirty="0"/>
              <a:t> </a:t>
            </a:r>
            <a:r>
              <a:rPr lang="en-US" sz="1600" b="1" dirty="0" err="1" smtClean="0"/>
              <a:t>proposisi</a:t>
            </a:r>
            <a:r>
              <a:rPr lang="en-US" sz="1600" b="1" dirty="0" smtClean="0"/>
              <a:t>.</a:t>
            </a:r>
          </a:p>
          <a:p>
            <a:pPr algn="just">
              <a:buNone/>
            </a:pPr>
            <a:r>
              <a:rPr lang="en-US" sz="1600" b="1" dirty="0" err="1" smtClean="0">
                <a:solidFill>
                  <a:srgbClr val="0070C0"/>
                </a:solidFill>
              </a:rPr>
              <a:t>Contoh</a:t>
            </a:r>
            <a:r>
              <a:rPr lang="en-US" sz="1600" b="1" dirty="0">
                <a:solidFill>
                  <a:srgbClr val="0070C0"/>
                </a:solidFill>
              </a:rPr>
              <a:t>:</a:t>
            </a:r>
          </a:p>
          <a:p>
            <a:pPr algn="just"/>
            <a:r>
              <a:rPr lang="en-US" sz="1600" dirty="0" err="1"/>
              <a:t>Beberapa</a:t>
            </a:r>
            <a:r>
              <a:rPr lang="en-US" sz="1600" dirty="0"/>
              <a:t> </a:t>
            </a:r>
            <a:r>
              <a:rPr lang="en-US" sz="1600" dirty="0" err="1"/>
              <a:t>mahasiswa</a:t>
            </a:r>
            <a:r>
              <a:rPr lang="en-US" sz="1600" dirty="0"/>
              <a:t> </a:t>
            </a:r>
            <a:r>
              <a:rPr lang="en-US" sz="1600" dirty="0" err="1"/>
              <a:t>teknik</a:t>
            </a:r>
            <a:r>
              <a:rPr lang="en-US" sz="1600" dirty="0"/>
              <a:t> </a:t>
            </a:r>
            <a:r>
              <a:rPr lang="en-US" sz="1600" dirty="0" err="1"/>
              <a:t>informatika</a:t>
            </a:r>
            <a:r>
              <a:rPr lang="en-US" sz="1600" dirty="0"/>
              <a:t> </a:t>
            </a:r>
            <a:r>
              <a:rPr lang="en-US" sz="1600" dirty="0" err="1"/>
              <a:t>adalah</a:t>
            </a:r>
            <a:r>
              <a:rPr lang="en-US" sz="1600" dirty="0"/>
              <a:t> orang-orang yang </a:t>
            </a:r>
            <a:r>
              <a:rPr lang="en-US" sz="1600" dirty="0" err="1"/>
              <a:t>pandai</a:t>
            </a:r>
            <a:r>
              <a:rPr lang="en-US" sz="1600" dirty="0"/>
              <a:t> </a:t>
            </a:r>
            <a:r>
              <a:rPr lang="en-US" sz="1600" dirty="0" err="1"/>
              <a:t>mengoperasikan</a:t>
            </a:r>
            <a:r>
              <a:rPr lang="en-US" sz="1600" dirty="0"/>
              <a:t> </a:t>
            </a:r>
            <a:r>
              <a:rPr lang="en-US" sz="1600" dirty="0" err="1"/>
              <a:t>komputer</a:t>
            </a:r>
            <a:r>
              <a:rPr lang="en-US" sz="1600" dirty="0"/>
              <a:t>. (</a:t>
            </a:r>
            <a:r>
              <a:rPr lang="en-US" sz="1600" dirty="0" err="1"/>
              <a:t>Premis</a:t>
            </a:r>
            <a:r>
              <a:rPr lang="en-US" sz="1600" dirty="0"/>
              <a:t>)</a:t>
            </a:r>
          </a:p>
          <a:p>
            <a:pPr algn="just"/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Kesimpulan</a:t>
            </a:r>
            <a:r>
              <a:rPr lang="en-US" sz="1600" dirty="0"/>
              <a:t>: </a:t>
            </a:r>
            <a:r>
              <a:rPr lang="en-US" sz="1600" dirty="0" err="1"/>
              <a:t>Beberapa</a:t>
            </a:r>
            <a:r>
              <a:rPr lang="en-US" sz="1600" dirty="0"/>
              <a:t> orang yang </a:t>
            </a:r>
            <a:r>
              <a:rPr lang="en-US" sz="1600" dirty="0" err="1"/>
              <a:t>pandai</a:t>
            </a:r>
            <a:r>
              <a:rPr lang="en-US" sz="1600" dirty="0"/>
              <a:t> </a:t>
            </a:r>
            <a:r>
              <a:rPr lang="en-US" sz="1600" dirty="0" err="1"/>
              <a:t>mengoperasikan</a:t>
            </a:r>
            <a:r>
              <a:rPr lang="en-US" sz="1600" dirty="0"/>
              <a:t> </a:t>
            </a:r>
            <a:r>
              <a:rPr lang="en-US" sz="1600" dirty="0" err="1"/>
              <a:t>komputer</a:t>
            </a:r>
            <a:r>
              <a:rPr lang="en-US" sz="1600" dirty="0"/>
              <a:t> </a:t>
            </a:r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mahasiswa</a:t>
            </a:r>
            <a:r>
              <a:rPr lang="en-US" sz="1600" dirty="0"/>
              <a:t> </a:t>
            </a:r>
            <a:r>
              <a:rPr lang="en-US" sz="1600" dirty="0" err="1"/>
              <a:t>teknik</a:t>
            </a:r>
            <a:r>
              <a:rPr lang="en-US" sz="1600" dirty="0"/>
              <a:t> </a:t>
            </a:r>
            <a:r>
              <a:rPr lang="en-US" sz="1600" dirty="0" err="1"/>
              <a:t>informatika</a:t>
            </a:r>
            <a:r>
              <a:rPr 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989557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2100" y="915566"/>
            <a:ext cx="674652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b="1" dirty="0" smtClean="0">
                <a:solidFill>
                  <a:srgbClr val="00B0F0"/>
                </a:solidFill>
              </a:rPr>
              <a:t>b. </a:t>
            </a:r>
            <a:r>
              <a:rPr lang="en-US" b="1" dirty="0" err="1">
                <a:solidFill>
                  <a:srgbClr val="00B0F0"/>
                </a:solidFill>
              </a:rPr>
              <a:t>Observasi</a:t>
            </a:r>
            <a:endParaRPr lang="en-US" b="1" dirty="0">
              <a:solidFill>
                <a:srgbClr val="00B0F0"/>
              </a:solidFill>
            </a:endParaRPr>
          </a:p>
          <a:p>
            <a:pPr algn="just">
              <a:buNone/>
            </a:pPr>
            <a:r>
              <a:rPr lang="en-US" b="1" dirty="0" err="1"/>
              <a:t>a</a:t>
            </a:r>
            <a:r>
              <a:rPr lang="en-US" b="1" dirty="0" err="1" smtClean="0"/>
              <a:t>dalah</a:t>
            </a:r>
            <a:r>
              <a:rPr lang="en-US" b="1" dirty="0" smtClean="0"/>
              <a:t> </a:t>
            </a:r>
            <a:r>
              <a:rPr lang="en-US" b="1" dirty="0" err="1"/>
              <a:t>sejenis</a:t>
            </a:r>
            <a:r>
              <a:rPr lang="en-US" b="1" dirty="0"/>
              <a:t> </a:t>
            </a:r>
            <a:r>
              <a:rPr lang="en-US" b="1" dirty="0" err="1"/>
              <a:t>penarikan</a:t>
            </a:r>
            <a:r>
              <a:rPr lang="en-US" b="1" dirty="0"/>
              <a:t> </a:t>
            </a:r>
            <a:r>
              <a:rPr lang="en-US" b="1" dirty="0" err="1"/>
              <a:t>kesimpulan</a:t>
            </a:r>
            <a:r>
              <a:rPr lang="en-US" b="1" dirty="0"/>
              <a:t> </a:t>
            </a:r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dirty="0" err="1"/>
              <a:t>langsung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menyangkal</a:t>
            </a:r>
            <a:r>
              <a:rPr lang="en-US" b="1" dirty="0"/>
              <a:t> </a:t>
            </a:r>
            <a:r>
              <a:rPr lang="en-US" b="1" dirty="0" err="1"/>
              <a:t>lawan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suatu</a:t>
            </a:r>
            <a:r>
              <a:rPr lang="en-US" b="1" dirty="0"/>
              <a:t> </a:t>
            </a:r>
            <a:r>
              <a:rPr lang="en-US" b="1" dirty="0" err="1"/>
              <a:t>proposisi</a:t>
            </a:r>
            <a:r>
              <a:rPr lang="en-US" b="1" dirty="0"/>
              <a:t> </a:t>
            </a:r>
            <a:r>
              <a:rPr lang="en-US" b="1" dirty="0" err="1" smtClean="0"/>
              <a:t>positif</a:t>
            </a:r>
            <a:r>
              <a:rPr lang="en-US" b="1" dirty="0" smtClean="0"/>
              <a:t>.</a:t>
            </a:r>
          </a:p>
          <a:p>
            <a:pPr algn="just">
              <a:buNone/>
            </a:pPr>
            <a:r>
              <a:rPr lang="en-US" b="1" dirty="0" err="1" smtClean="0">
                <a:solidFill>
                  <a:srgbClr val="0070C0"/>
                </a:solidFill>
              </a:rPr>
              <a:t>Contoh</a:t>
            </a:r>
            <a:r>
              <a:rPr lang="en-US" b="1" dirty="0">
                <a:solidFill>
                  <a:srgbClr val="0070C0"/>
                </a:solidFill>
              </a:rPr>
              <a:t>: </a:t>
            </a:r>
          </a:p>
          <a:p>
            <a:pPr algn="just"/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informatika</a:t>
            </a:r>
            <a:r>
              <a:rPr lang="en-US" dirty="0"/>
              <a:t> </a:t>
            </a:r>
            <a:r>
              <a:rPr lang="en-US" dirty="0" err="1"/>
              <a:t>pandai</a:t>
            </a:r>
            <a:r>
              <a:rPr lang="en-US" dirty="0"/>
              <a:t> </a:t>
            </a:r>
            <a:r>
              <a:rPr lang="en-US" dirty="0" err="1"/>
              <a:t>mengoperasikan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. (</a:t>
            </a:r>
            <a:r>
              <a:rPr lang="en-US" dirty="0" err="1"/>
              <a:t>Premis</a:t>
            </a:r>
            <a:r>
              <a:rPr lang="en-US" dirty="0"/>
              <a:t>)</a:t>
            </a:r>
          </a:p>
          <a:p>
            <a:pPr algn="just"/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Kesimpulan</a:t>
            </a:r>
            <a:r>
              <a:rPr lang="en-US" dirty="0"/>
              <a:t>: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informatika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pandai</a:t>
            </a:r>
            <a:r>
              <a:rPr lang="en-US" dirty="0"/>
              <a:t> </a:t>
            </a:r>
            <a:r>
              <a:rPr lang="en-US" dirty="0" err="1"/>
              <a:t>mengoperasikan</a:t>
            </a:r>
            <a:r>
              <a:rPr lang="en-US" dirty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ada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pandai</a:t>
            </a:r>
            <a:r>
              <a:rPr lang="en-US" dirty="0"/>
              <a:t> </a:t>
            </a:r>
            <a:r>
              <a:rPr lang="en-US" dirty="0" err="1"/>
              <a:t>mengoperasikan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informatika</a:t>
            </a:r>
            <a:r>
              <a:rPr lang="en-US" dirty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157273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3568" y="843558"/>
            <a:ext cx="72728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B0F0"/>
                </a:solidFill>
              </a:rPr>
              <a:t>c. </a:t>
            </a:r>
            <a:r>
              <a:rPr lang="en-US" b="1" dirty="0" err="1">
                <a:solidFill>
                  <a:srgbClr val="00B0F0"/>
                </a:solidFill>
              </a:rPr>
              <a:t>Kontraposisi</a:t>
            </a:r>
            <a:endParaRPr lang="en-US" b="1" dirty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b="1" dirty="0" err="1"/>
              <a:t>a</a:t>
            </a:r>
            <a:r>
              <a:rPr lang="en-US" b="1" dirty="0" err="1" smtClean="0"/>
              <a:t>dalah</a:t>
            </a:r>
            <a:r>
              <a:rPr lang="en-US" b="1" dirty="0" smtClean="0"/>
              <a:t> </a:t>
            </a:r>
            <a:r>
              <a:rPr lang="en-US" b="1" dirty="0" err="1" smtClean="0"/>
              <a:t>penarikan</a:t>
            </a:r>
            <a:r>
              <a:rPr lang="en-US" b="1" dirty="0" smtClean="0"/>
              <a:t> </a:t>
            </a:r>
            <a:r>
              <a:rPr lang="en-US" b="1" dirty="0" err="1"/>
              <a:t>simpulan</a:t>
            </a:r>
            <a:r>
              <a:rPr lang="en-US" b="1" dirty="0"/>
              <a:t> </a:t>
            </a:r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dirty="0" err="1"/>
              <a:t>langsung</a:t>
            </a:r>
            <a:r>
              <a:rPr lang="en-US" b="1" dirty="0"/>
              <a:t> </a:t>
            </a:r>
            <a:r>
              <a:rPr lang="en-US" b="1" dirty="0" err="1"/>
              <a:t>melalui</a:t>
            </a:r>
            <a:r>
              <a:rPr lang="en-US" b="1" dirty="0"/>
              <a:t> proses </a:t>
            </a:r>
            <a:r>
              <a:rPr lang="en-US" b="1" dirty="0" err="1"/>
              <a:t>observasi</a:t>
            </a:r>
            <a:r>
              <a:rPr lang="en-US" b="1" dirty="0"/>
              <a:t>, </a:t>
            </a:r>
            <a:r>
              <a:rPr lang="en-US" b="1" dirty="0" err="1"/>
              <a:t>konversi</a:t>
            </a:r>
            <a:r>
              <a:rPr lang="en-US" b="1" dirty="0"/>
              <a:t>,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sekali</a:t>
            </a:r>
            <a:r>
              <a:rPr lang="en-US" b="1" dirty="0"/>
              <a:t> </a:t>
            </a:r>
            <a:r>
              <a:rPr lang="en-US" b="1" dirty="0" err="1"/>
              <a:t>lagi</a:t>
            </a:r>
            <a:r>
              <a:rPr lang="en-US" b="1" dirty="0"/>
              <a:t> </a:t>
            </a:r>
            <a:r>
              <a:rPr lang="en-US" b="1" dirty="0" err="1"/>
              <a:t>observasi</a:t>
            </a:r>
            <a:r>
              <a:rPr lang="en-US" b="1" dirty="0"/>
              <a:t>.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0070C0"/>
                </a:solidFill>
              </a:rPr>
              <a:t>Contoh</a:t>
            </a:r>
            <a:r>
              <a:rPr lang="en-US" b="1" dirty="0" smtClean="0">
                <a:solidFill>
                  <a:srgbClr val="0070C0"/>
                </a:solidFill>
              </a:rPr>
              <a:t>:</a:t>
            </a:r>
          </a:p>
          <a:p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informatika</a:t>
            </a:r>
            <a:r>
              <a:rPr lang="en-US" dirty="0"/>
              <a:t> </a:t>
            </a:r>
            <a:r>
              <a:rPr lang="en-US" dirty="0" err="1"/>
              <a:t>pandai</a:t>
            </a:r>
            <a:r>
              <a:rPr lang="en-US" dirty="0"/>
              <a:t> </a:t>
            </a:r>
            <a:r>
              <a:rPr lang="en-US" dirty="0" err="1"/>
              <a:t>mengoperasikan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. (</a:t>
            </a:r>
            <a:r>
              <a:rPr lang="en-US" dirty="0" err="1"/>
              <a:t>Premis</a:t>
            </a:r>
            <a:r>
              <a:rPr lang="en-US" dirty="0"/>
              <a:t>)</a:t>
            </a:r>
          </a:p>
          <a:p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Kesimpulan</a:t>
            </a:r>
            <a:r>
              <a:rPr lang="en-US" dirty="0"/>
              <a:t>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informatika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pandai</a:t>
            </a:r>
            <a:r>
              <a:rPr lang="en-US" dirty="0"/>
              <a:t> </a:t>
            </a:r>
            <a:r>
              <a:rPr lang="en-US" dirty="0" err="1"/>
              <a:t>mengoperasikan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. (</a:t>
            </a:r>
            <a:r>
              <a:rPr lang="en-US" dirty="0" err="1"/>
              <a:t>Observasi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premis</a:t>
            </a:r>
            <a:r>
              <a:rPr lang="en-US" dirty="0"/>
              <a:t>)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pandai</a:t>
            </a:r>
            <a:r>
              <a:rPr lang="en-US" dirty="0"/>
              <a:t> </a:t>
            </a:r>
            <a:r>
              <a:rPr lang="en-US" dirty="0" err="1"/>
              <a:t>mengoperasikan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informatika</a:t>
            </a:r>
            <a:r>
              <a:rPr lang="en-US" dirty="0"/>
              <a:t>. (</a:t>
            </a:r>
            <a:r>
              <a:rPr lang="en-US" dirty="0" err="1"/>
              <a:t>Konversi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premis</a:t>
            </a:r>
            <a:r>
              <a:rPr lang="en-US" dirty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/>
              <a:t>Semua</a:t>
            </a:r>
            <a:r>
              <a:rPr lang="en-US" dirty="0"/>
              <a:t> orang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pandai</a:t>
            </a:r>
            <a:r>
              <a:rPr lang="en-US" dirty="0"/>
              <a:t> </a:t>
            </a:r>
            <a:r>
              <a:rPr lang="en-US" dirty="0" err="1"/>
              <a:t>mengoperasikan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informatika</a:t>
            </a:r>
            <a:r>
              <a:rPr lang="en-US" dirty="0"/>
              <a:t>. (</a:t>
            </a:r>
            <a:r>
              <a:rPr lang="en-US" dirty="0" err="1"/>
              <a:t>Konversi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)</a:t>
            </a:r>
            <a:endParaRPr lang="en-US" b="1" dirty="0"/>
          </a:p>
          <a:p>
            <a:pPr>
              <a:buNone/>
            </a:pPr>
            <a:r>
              <a:rPr lang="en-US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1675776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3568" y="1001248"/>
            <a:ext cx="69847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1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Menarik</a:t>
            </a:r>
            <a:r>
              <a:rPr lang="en-US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Simpulan</a:t>
            </a:r>
            <a:r>
              <a:rPr lang="en-US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secara</a:t>
            </a:r>
            <a:r>
              <a:rPr lang="en-US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Tidak</a:t>
            </a:r>
            <a:r>
              <a:rPr lang="en-US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Langsung</a:t>
            </a:r>
            <a:endParaRPr lang="en-US" sz="16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en-US" sz="1600" b="1" dirty="0" err="1"/>
              <a:t>Penarikan</a:t>
            </a:r>
            <a:r>
              <a:rPr lang="en-US" sz="1600" b="1" dirty="0"/>
              <a:t> </a:t>
            </a:r>
            <a:r>
              <a:rPr lang="en-US" sz="1600" b="1" dirty="0" err="1"/>
              <a:t>simpulan</a:t>
            </a:r>
            <a:r>
              <a:rPr lang="en-US" sz="1600" b="1" dirty="0"/>
              <a:t> </a:t>
            </a:r>
            <a:r>
              <a:rPr lang="en-US" sz="1600" b="1" dirty="0" err="1"/>
              <a:t>secara</a:t>
            </a:r>
            <a:r>
              <a:rPr lang="en-US" sz="1600" b="1" dirty="0"/>
              <a:t> </a:t>
            </a:r>
            <a:r>
              <a:rPr lang="en-US" sz="1600" b="1" dirty="0" err="1"/>
              <a:t>tidak</a:t>
            </a:r>
            <a:r>
              <a:rPr lang="en-US" sz="1600" b="1" dirty="0"/>
              <a:t> </a:t>
            </a:r>
            <a:r>
              <a:rPr lang="en-US" sz="1600" b="1" dirty="0" err="1"/>
              <a:t>langsung</a:t>
            </a:r>
            <a:r>
              <a:rPr lang="en-US" sz="1600" b="1" dirty="0"/>
              <a:t> </a:t>
            </a:r>
            <a:r>
              <a:rPr lang="en-US" sz="1600" b="1" dirty="0" err="1"/>
              <a:t>memerlukan</a:t>
            </a:r>
            <a:r>
              <a:rPr lang="en-US" sz="1600" b="1" dirty="0"/>
              <a:t> </a:t>
            </a:r>
            <a:r>
              <a:rPr lang="en-US" sz="1600" b="1" dirty="0" err="1"/>
              <a:t>dua</a:t>
            </a:r>
            <a:r>
              <a:rPr lang="en-US" sz="1600" b="1" dirty="0"/>
              <a:t> </a:t>
            </a:r>
            <a:r>
              <a:rPr lang="en-US" sz="1600" b="1" dirty="0" err="1"/>
              <a:t>premis</a:t>
            </a:r>
            <a:r>
              <a:rPr lang="en-US" sz="1600" b="1" dirty="0"/>
              <a:t> </a:t>
            </a:r>
            <a:r>
              <a:rPr lang="en-US" sz="1600" b="1" dirty="0" err="1"/>
              <a:t>sebagai</a:t>
            </a:r>
            <a:r>
              <a:rPr lang="en-US" sz="1600" b="1" dirty="0"/>
              <a:t> data. </a:t>
            </a:r>
            <a:r>
              <a:rPr lang="en-US" sz="1600" b="1" dirty="0" err="1" smtClean="0"/>
              <a:t>Premis</a:t>
            </a:r>
            <a:r>
              <a:rPr lang="en-US" sz="1600" b="1" dirty="0" smtClean="0"/>
              <a:t> </a:t>
            </a:r>
            <a:r>
              <a:rPr lang="en-US" sz="1600" b="1" dirty="0"/>
              <a:t>yang </a:t>
            </a:r>
            <a:r>
              <a:rPr lang="en-US" sz="1600" b="1" dirty="0" err="1"/>
              <a:t>pertama</a:t>
            </a:r>
            <a:r>
              <a:rPr lang="en-US" sz="1600" b="1" dirty="0"/>
              <a:t> </a:t>
            </a:r>
            <a:r>
              <a:rPr lang="en-US" sz="1600" b="1" dirty="0" err="1"/>
              <a:t>adalah</a:t>
            </a:r>
            <a:r>
              <a:rPr lang="en-US" sz="1600" b="1" dirty="0"/>
              <a:t> </a:t>
            </a:r>
            <a:r>
              <a:rPr lang="en-US" sz="1600" b="1" dirty="0" err="1"/>
              <a:t>premis</a:t>
            </a:r>
            <a:r>
              <a:rPr lang="en-US" sz="1600" b="1" dirty="0"/>
              <a:t> yang </a:t>
            </a:r>
            <a:r>
              <a:rPr lang="en-US" sz="1600" b="1" dirty="0" err="1"/>
              <a:t>bersifat</a:t>
            </a:r>
            <a:r>
              <a:rPr lang="en-US" sz="1600" b="1" dirty="0"/>
              <a:t> </a:t>
            </a:r>
            <a:r>
              <a:rPr lang="en-US" sz="1600" b="1" dirty="0" err="1" smtClean="0"/>
              <a:t>umum</a:t>
            </a:r>
            <a:r>
              <a:rPr lang="en-US" sz="1600" b="1" dirty="0" smtClean="0"/>
              <a:t> (</a:t>
            </a:r>
            <a:r>
              <a:rPr lang="en-US" sz="1600" b="1" dirty="0" err="1" smtClean="0"/>
              <a:t>semua</a:t>
            </a:r>
            <a:r>
              <a:rPr lang="en-US" sz="1600" b="1" dirty="0" smtClean="0"/>
              <a:t> </a:t>
            </a:r>
            <a:r>
              <a:rPr lang="en-US" sz="1600" b="1" dirty="0"/>
              <a:t>orang </a:t>
            </a:r>
            <a:r>
              <a:rPr lang="en-US" sz="1600" b="1" dirty="0" err="1"/>
              <a:t>sudah</a:t>
            </a:r>
            <a:r>
              <a:rPr lang="en-US" sz="1600" b="1" dirty="0"/>
              <a:t> </a:t>
            </a:r>
            <a:r>
              <a:rPr lang="en-US" sz="1600" b="1" dirty="0" err="1" smtClean="0"/>
              <a:t>mengetahuinya</a:t>
            </a:r>
            <a:r>
              <a:rPr lang="en-US" sz="1600" b="1" dirty="0" smtClean="0"/>
              <a:t>) </a:t>
            </a:r>
            <a:r>
              <a:rPr lang="en-US" sz="1600" b="1" dirty="0" err="1"/>
              <a:t>dan</a:t>
            </a:r>
            <a:r>
              <a:rPr lang="en-US" sz="1600" b="1" dirty="0"/>
              <a:t> </a:t>
            </a:r>
            <a:r>
              <a:rPr lang="en-US" sz="1600" b="1" dirty="0" err="1"/>
              <a:t>premis</a:t>
            </a:r>
            <a:r>
              <a:rPr lang="en-US" sz="1600" b="1" dirty="0"/>
              <a:t> yang </a:t>
            </a:r>
            <a:r>
              <a:rPr lang="en-US" sz="1600" b="1" dirty="0" err="1"/>
              <a:t>kedua</a:t>
            </a:r>
            <a:r>
              <a:rPr lang="en-US" sz="1600" b="1" dirty="0"/>
              <a:t> </a:t>
            </a:r>
            <a:r>
              <a:rPr lang="en-US" sz="1600" b="1" dirty="0" err="1"/>
              <a:t>adalah</a:t>
            </a:r>
            <a:r>
              <a:rPr lang="en-US" sz="1600" b="1" dirty="0"/>
              <a:t> </a:t>
            </a:r>
            <a:r>
              <a:rPr lang="en-US" sz="1600" b="1" dirty="0" err="1"/>
              <a:t>premis</a:t>
            </a:r>
            <a:r>
              <a:rPr lang="en-US" sz="1600" b="1" dirty="0"/>
              <a:t> yang </a:t>
            </a:r>
            <a:r>
              <a:rPr lang="en-US" sz="1600" b="1" dirty="0" err="1"/>
              <a:t>bersifat</a:t>
            </a:r>
            <a:r>
              <a:rPr lang="en-US" sz="1600" b="1" dirty="0"/>
              <a:t> </a:t>
            </a:r>
            <a:r>
              <a:rPr lang="en-US" sz="1600" b="1" dirty="0" err="1" smtClean="0"/>
              <a:t>khusus</a:t>
            </a:r>
            <a:r>
              <a:rPr lang="en-US" sz="1600" b="1" dirty="0" smtClean="0"/>
              <a:t>, </a:t>
            </a:r>
            <a:r>
              <a:rPr lang="en-US" sz="1600" b="1" dirty="0"/>
              <a:t>yang </a:t>
            </a:r>
            <a:r>
              <a:rPr lang="sv-SE" sz="1600" b="1" dirty="0"/>
              <a:t>termasuk ke dalam bentuk penalaran ini adalah sebagai berikut</a:t>
            </a:r>
            <a:r>
              <a:rPr lang="sv-SE" sz="1600" b="1" dirty="0" smtClean="0"/>
              <a:t>.</a:t>
            </a:r>
          </a:p>
          <a:p>
            <a:pPr marL="342900" indent="-342900" algn="just">
              <a:buAutoNum type="alphaLcPeriod"/>
            </a:pPr>
            <a:r>
              <a:rPr lang="en-US" sz="1600" b="1" dirty="0" err="1" smtClean="0">
                <a:solidFill>
                  <a:srgbClr val="00B0F0"/>
                </a:solidFill>
              </a:rPr>
              <a:t>Silogisme</a:t>
            </a:r>
            <a:r>
              <a:rPr lang="en-US" sz="1600" b="1" dirty="0" smtClean="0">
                <a:solidFill>
                  <a:srgbClr val="00B0F0"/>
                </a:solidFill>
              </a:rPr>
              <a:t> </a:t>
            </a:r>
            <a:r>
              <a:rPr lang="en-US" sz="1600" b="1" dirty="0" err="1">
                <a:solidFill>
                  <a:srgbClr val="00B0F0"/>
                </a:solidFill>
              </a:rPr>
              <a:t>Kategorial</a:t>
            </a:r>
            <a:r>
              <a:rPr lang="en-US" sz="1600" b="1" dirty="0">
                <a:solidFill>
                  <a:srgbClr val="00B0F0"/>
                </a:solidFill>
              </a:rPr>
              <a:t> </a:t>
            </a:r>
            <a:endParaRPr lang="en-US" sz="1600" b="1" dirty="0" smtClean="0">
              <a:solidFill>
                <a:srgbClr val="00B0F0"/>
              </a:solidFill>
            </a:endParaRPr>
          </a:p>
          <a:p>
            <a:pPr algn="just"/>
            <a:r>
              <a:rPr lang="en-US" sz="1600" b="1" dirty="0" err="1"/>
              <a:t>adalah</a:t>
            </a:r>
            <a:r>
              <a:rPr lang="en-US" sz="1600" b="1" dirty="0"/>
              <a:t> </a:t>
            </a:r>
            <a:r>
              <a:rPr lang="en-US" sz="1600" b="1" dirty="0" err="1"/>
              <a:t>silogisme</a:t>
            </a:r>
            <a:r>
              <a:rPr lang="en-US" sz="1600" b="1" dirty="0"/>
              <a:t> yang </a:t>
            </a:r>
            <a:r>
              <a:rPr lang="en-US" sz="1600" b="1" dirty="0" err="1"/>
              <a:t>terjadi</a:t>
            </a:r>
            <a:r>
              <a:rPr lang="en-US" sz="1600" b="1" dirty="0"/>
              <a:t> </a:t>
            </a:r>
            <a:r>
              <a:rPr lang="en-US" sz="1600" b="1" dirty="0" err="1"/>
              <a:t>dari</a:t>
            </a:r>
            <a:r>
              <a:rPr lang="en-US" sz="1600" b="1" dirty="0"/>
              <a:t> </a:t>
            </a:r>
            <a:r>
              <a:rPr lang="en-US" sz="1600" b="1" dirty="0" err="1"/>
              <a:t>tiga</a:t>
            </a:r>
            <a:r>
              <a:rPr lang="en-US" sz="1600" b="1" dirty="0"/>
              <a:t> </a:t>
            </a:r>
            <a:r>
              <a:rPr lang="en-US" sz="1600" b="1" dirty="0" err="1"/>
              <a:t>proposisi</a:t>
            </a:r>
            <a:r>
              <a:rPr lang="en-US" sz="1600" b="1" dirty="0"/>
              <a:t>. </a:t>
            </a:r>
            <a:r>
              <a:rPr lang="en-US" sz="1600" b="1" dirty="0" err="1"/>
              <a:t>Dua</a:t>
            </a:r>
            <a:r>
              <a:rPr lang="en-US" sz="1600" b="1" dirty="0"/>
              <a:t> </a:t>
            </a:r>
            <a:r>
              <a:rPr lang="en-US" sz="1600" b="1" dirty="0" err="1"/>
              <a:t>proposisi</a:t>
            </a:r>
            <a:r>
              <a:rPr lang="en-US" sz="1600" b="1" dirty="0"/>
              <a:t> </a:t>
            </a:r>
            <a:r>
              <a:rPr lang="en-US" sz="1600" b="1" dirty="0" err="1"/>
              <a:t>adalah</a:t>
            </a:r>
            <a:r>
              <a:rPr lang="en-US" sz="1600" b="1" dirty="0"/>
              <a:t> </a:t>
            </a:r>
            <a:r>
              <a:rPr lang="en-US" sz="1600" b="1" dirty="0" err="1"/>
              <a:t>premis</a:t>
            </a:r>
            <a:r>
              <a:rPr lang="en-US" sz="1600" b="1" dirty="0"/>
              <a:t> </a:t>
            </a:r>
            <a:r>
              <a:rPr lang="en-US" sz="1600" b="1" dirty="0" err="1"/>
              <a:t>dan</a:t>
            </a:r>
            <a:r>
              <a:rPr lang="en-US" sz="1600" b="1" dirty="0"/>
              <a:t> </a:t>
            </a:r>
            <a:r>
              <a:rPr lang="en-US" sz="1600" b="1" dirty="0" err="1"/>
              <a:t>satu</a:t>
            </a:r>
            <a:r>
              <a:rPr lang="en-US" sz="1600" b="1" dirty="0"/>
              <a:t> </a:t>
            </a:r>
            <a:r>
              <a:rPr lang="en-US" sz="1600" b="1" dirty="0" err="1"/>
              <a:t>proposisi</a:t>
            </a:r>
            <a:r>
              <a:rPr lang="en-US" sz="1600" b="1" dirty="0"/>
              <a:t> </a:t>
            </a:r>
            <a:r>
              <a:rPr lang="en-US" sz="1600" b="1" dirty="0" err="1"/>
              <a:t>lagi</a:t>
            </a:r>
            <a:r>
              <a:rPr lang="en-US" sz="1600" b="1" dirty="0"/>
              <a:t> </a:t>
            </a:r>
            <a:r>
              <a:rPr lang="en-US" sz="1600" b="1" dirty="0" err="1"/>
              <a:t>adalah</a:t>
            </a:r>
            <a:r>
              <a:rPr lang="en-US" sz="1600" b="1" dirty="0"/>
              <a:t> </a:t>
            </a:r>
            <a:r>
              <a:rPr lang="en-US" sz="1600" b="1" dirty="0" err="1"/>
              <a:t>kesimpulan</a:t>
            </a:r>
            <a:r>
              <a:rPr lang="en-US" sz="1600" b="1" dirty="0"/>
              <a:t>. </a:t>
            </a:r>
            <a:r>
              <a:rPr lang="en-US" sz="1600" b="1" dirty="0" err="1"/>
              <a:t>Untuk</a:t>
            </a:r>
            <a:r>
              <a:rPr lang="en-US" sz="1600" b="1" dirty="0"/>
              <a:t> </a:t>
            </a:r>
            <a:r>
              <a:rPr lang="en-US" sz="1600" b="1" dirty="0" err="1"/>
              <a:t>menghasilkan</a:t>
            </a:r>
            <a:r>
              <a:rPr lang="en-US" sz="1600" b="1" dirty="0"/>
              <a:t> </a:t>
            </a:r>
            <a:r>
              <a:rPr lang="en-US" sz="1600" b="1" dirty="0" err="1"/>
              <a:t>kesimpulan</a:t>
            </a:r>
            <a:r>
              <a:rPr lang="en-US" sz="1600" b="1" dirty="0"/>
              <a:t>, </a:t>
            </a:r>
            <a:r>
              <a:rPr lang="en-US" sz="1600" b="1" dirty="0" err="1"/>
              <a:t>diperlukan</a:t>
            </a:r>
            <a:r>
              <a:rPr lang="en-US" sz="1600" b="1" dirty="0"/>
              <a:t> </a:t>
            </a:r>
            <a:r>
              <a:rPr lang="en-US" sz="1600" b="1" dirty="0" err="1"/>
              <a:t>adanya</a:t>
            </a:r>
            <a:r>
              <a:rPr lang="en-US" sz="1600" b="1" dirty="0"/>
              <a:t> term </a:t>
            </a:r>
            <a:r>
              <a:rPr lang="en-US" sz="1600" b="1" dirty="0" err="1"/>
              <a:t>penengah</a:t>
            </a:r>
            <a:r>
              <a:rPr lang="en-US" sz="1600" b="1" dirty="0"/>
              <a:t> </a:t>
            </a:r>
            <a:r>
              <a:rPr lang="en-US" sz="1600" b="1" dirty="0" err="1"/>
              <a:t>sebagai</a:t>
            </a:r>
            <a:r>
              <a:rPr lang="en-US" sz="1600" b="1" dirty="0"/>
              <a:t> </a:t>
            </a:r>
            <a:r>
              <a:rPr lang="en-US" sz="1600" b="1" dirty="0" err="1"/>
              <a:t>penghubung</a:t>
            </a:r>
            <a:r>
              <a:rPr lang="en-US" sz="1600" b="1" dirty="0"/>
              <a:t> </a:t>
            </a:r>
            <a:r>
              <a:rPr lang="en-US" sz="1600" b="1" dirty="0" err="1"/>
              <a:t>antara</a:t>
            </a:r>
            <a:r>
              <a:rPr lang="en-US" sz="1600" b="1" dirty="0"/>
              <a:t> </a:t>
            </a:r>
            <a:r>
              <a:rPr lang="en-US" sz="1600" b="1" dirty="0" err="1"/>
              <a:t>premis</a:t>
            </a:r>
            <a:r>
              <a:rPr lang="en-US" sz="1600" b="1" dirty="0"/>
              <a:t> mayor </a:t>
            </a:r>
            <a:r>
              <a:rPr lang="en-US" sz="1600" b="1" dirty="0" err="1"/>
              <a:t>dan</a:t>
            </a:r>
            <a:r>
              <a:rPr lang="en-US" sz="1600" b="1" dirty="0"/>
              <a:t> </a:t>
            </a:r>
            <a:r>
              <a:rPr lang="en-US" sz="1600" b="1" dirty="0" err="1"/>
              <a:t>premis</a:t>
            </a:r>
            <a:r>
              <a:rPr lang="en-US" sz="1600" b="1" dirty="0"/>
              <a:t> minor.</a:t>
            </a:r>
            <a:endParaRPr lang="en-US" sz="1600" b="1" dirty="0" smtClean="0"/>
          </a:p>
          <a:p>
            <a:pPr algn="just"/>
            <a:r>
              <a:rPr lang="sv-SE" sz="1600" b="1" dirty="0" smtClean="0">
                <a:solidFill>
                  <a:srgbClr val="0070C0"/>
                </a:solidFill>
              </a:rPr>
              <a:t>Contoh: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n-US" sz="1600" dirty="0" err="1"/>
              <a:t>Semua</a:t>
            </a:r>
            <a:r>
              <a:rPr lang="en-US" sz="1600" dirty="0"/>
              <a:t> </a:t>
            </a:r>
            <a:r>
              <a:rPr lang="en-US" sz="1600" dirty="0" err="1"/>
              <a:t>analis</a:t>
            </a:r>
            <a:r>
              <a:rPr lang="en-US" sz="1600" dirty="0"/>
              <a:t> </a:t>
            </a:r>
            <a:r>
              <a:rPr lang="en-US" sz="1600" dirty="0" err="1"/>
              <a:t>sistem</a:t>
            </a:r>
            <a:r>
              <a:rPr lang="en-US" sz="1600" dirty="0"/>
              <a:t> </a:t>
            </a:r>
            <a:r>
              <a:rPr lang="en-US" sz="1600" dirty="0" err="1"/>
              <a:t>komputer</a:t>
            </a:r>
            <a:r>
              <a:rPr lang="en-US" sz="1600" dirty="0"/>
              <a:t> </a:t>
            </a:r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lulusan</a:t>
            </a:r>
            <a:r>
              <a:rPr lang="en-US" sz="1600" dirty="0"/>
              <a:t> </a:t>
            </a:r>
            <a:r>
              <a:rPr lang="en-US" sz="1600" dirty="0" err="1"/>
              <a:t>teknik</a:t>
            </a:r>
            <a:r>
              <a:rPr lang="en-US" sz="1600" dirty="0"/>
              <a:t> </a:t>
            </a:r>
            <a:r>
              <a:rPr lang="en-US" sz="1600" dirty="0" err="1"/>
              <a:t>informatika</a:t>
            </a:r>
            <a:r>
              <a:rPr lang="en-US" sz="1600" dirty="0"/>
              <a:t>. (</a:t>
            </a:r>
            <a:r>
              <a:rPr lang="en-US" sz="1600" dirty="0" err="1"/>
              <a:t>Premis</a:t>
            </a:r>
            <a:r>
              <a:rPr lang="en-US" sz="1600" dirty="0"/>
              <a:t> mayor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n-US" sz="1600" dirty="0" err="1"/>
              <a:t>Bintang</a:t>
            </a:r>
            <a:r>
              <a:rPr lang="en-US" sz="1600" dirty="0"/>
              <a:t> </a:t>
            </a:r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seorang</a:t>
            </a:r>
            <a:r>
              <a:rPr lang="en-US" sz="1600" dirty="0"/>
              <a:t> </a:t>
            </a:r>
            <a:r>
              <a:rPr lang="en-US" sz="1600" dirty="0" err="1"/>
              <a:t>analis</a:t>
            </a:r>
            <a:r>
              <a:rPr lang="en-US" sz="1600" dirty="0"/>
              <a:t> </a:t>
            </a:r>
            <a:r>
              <a:rPr lang="en-US" sz="1600" dirty="0" err="1"/>
              <a:t>sistem</a:t>
            </a:r>
            <a:r>
              <a:rPr lang="en-US" sz="1600" dirty="0"/>
              <a:t> </a:t>
            </a:r>
            <a:r>
              <a:rPr lang="en-US" sz="1600" dirty="0" err="1"/>
              <a:t>komputer</a:t>
            </a:r>
            <a:r>
              <a:rPr lang="en-US" sz="1600" dirty="0"/>
              <a:t>. (</a:t>
            </a:r>
            <a:r>
              <a:rPr lang="en-US" sz="1600" dirty="0" err="1"/>
              <a:t>Premis</a:t>
            </a:r>
            <a:r>
              <a:rPr lang="en-US" sz="1600" dirty="0"/>
              <a:t> minor)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n-US" sz="1600" dirty="0" err="1"/>
              <a:t>Bintang</a:t>
            </a:r>
            <a:r>
              <a:rPr lang="en-US" sz="1600" dirty="0"/>
              <a:t> </a:t>
            </a:r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lulusan</a:t>
            </a:r>
            <a:r>
              <a:rPr lang="en-US" sz="1600" dirty="0"/>
              <a:t> </a:t>
            </a:r>
            <a:r>
              <a:rPr lang="en-US" sz="1600" dirty="0" err="1"/>
              <a:t>teknik</a:t>
            </a:r>
            <a:r>
              <a:rPr lang="en-US" sz="1600" dirty="0"/>
              <a:t> </a:t>
            </a:r>
            <a:r>
              <a:rPr lang="en-US" sz="1600" dirty="0" err="1"/>
              <a:t>informatika</a:t>
            </a:r>
            <a:r>
              <a:rPr lang="en-US" sz="1600" dirty="0"/>
              <a:t>. 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Kesimpulan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sv-SE" sz="16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0699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1298" y="627534"/>
            <a:ext cx="729503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1600" b="1" dirty="0" smtClean="0">
                <a:solidFill>
                  <a:srgbClr val="00B0F0"/>
                </a:solidFill>
              </a:rPr>
              <a:t>b. </a:t>
            </a:r>
            <a:r>
              <a:rPr lang="en-US" sz="1600" b="1" dirty="0" err="1" smtClean="0">
                <a:solidFill>
                  <a:srgbClr val="00B0F0"/>
                </a:solidFill>
              </a:rPr>
              <a:t>Silogisme</a:t>
            </a:r>
            <a:r>
              <a:rPr lang="en-US" sz="1600" b="1" dirty="0" smtClean="0">
                <a:solidFill>
                  <a:srgbClr val="00B0F0"/>
                </a:solidFill>
              </a:rPr>
              <a:t> </a:t>
            </a:r>
            <a:r>
              <a:rPr lang="en-US" sz="1600" b="1" dirty="0" err="1" smtClean="0">
                <a:solidFill>
                  <a:srgbClr val="00B0F0"/>
                </a:solidFill>
              </a:rPr>
              <a:t>Hipotesis</a:t>
            </a:r>
            <a:endParaRPr lang="en-US" sz="1600" b="1" dirty="0">
              <a:solidFill>
                <a:srgbClr val="00B0F0"/>
              </a:solidFill>
            </a:endParaRPr>
          </a:p>
          <a:p>
            <a:pPr lvl="0" algn="just"/>
            <a:r>
              <a:rPr lang="en-US" sz="1600" b="1" dirty="0" err="1" smtClean="0"/>
              <a:t>adalah</a:t>
            </a:r>
            <a:r>
              <a:rPr lang="en-US" sz="1600" b="1" dirty="0" smtClean="0"/>
              <a:t> </a:t>
            </a:r>
            <a:r>
              <a:rPr lang="en-US" sz="1600" b="1" dirty="0" err="1"/>
              <a:t>silogisme</a:t>
            </a:r>
            <a:r>
              <a:rPr lang="en-US" sz="1600" b="1" dirty="0"/>
              <a:t> yang </a:t>
            </a:r>
            <a:r>
              <a:rPr lang="en-US" sz="1600" b="1" dirty="0" err="1"/>
              <a:t>terdiri</a:t>
            </a:r>
            <a:r>
              <a:rPr lang="en-US" sz="1600" b="1" dirty="0"/>
              <a:t> </a:t>
            </a:r>
            <a:r>
              <a:rPr lang="en-US" sz="1600" b="1" dirty="0" err="1"/>
              <a:t>atas</a:t>
            </a:r>
            <a:r>
              <a:rPr lang="en-US" sz="1600" b="1" dirty="0"/>
              <a:t> </a:t>
            </a:r>
            <a:r>
              <a:rPr lang="en-US" sz="1600" b="1" dirty="0" err="1"/>
              <a:t>premis</a:t>
            </a:r>
            <a:r>
              <a:rPr lang="en-US" sz="1600" b="1" dirty="0"/>
              <a:t> mayor yang </a:t>
            </a:r>
            <a:r>
              <a:rPr lang="en-US" sz="1600" b="1" dirty="0" err="1"/>
              <a:t>berproposisi</a:t>
            </a:r>
            <a:r>
              <a:rPr lang="en-US" sz="1600" b="1" dirty="0"/>
              <a:t> </a:t>
            </a:r>
            <a:r>
              <a:rPr lang="en-US" sz="1600" b="1" dirty="0" err="1"/>
              <a:t>kondisional</a:t>
            </a:r>
            <a:r>
              <a:rPr lang="en-US" sz="1600" b="1" dirty="0"/>
              <a:t> </a:t>
            </a:r>
            <a:r>
              <a:rPr lang="en-US" sz="1600" b="1" dirty="0" err="1"/>
              <a:t>hipotesis</a:t>
            </a:r>
            <a:r>
              <a:rPr lang="en-US" sz="1600" b="1" dirty="0"/>
              <a:t>. </a:t>
            </a:r>
            <a:r>
              <a:rPr lang="en-US" sz="1600" b="1" dirty="0" err="1"/>
              <a:t>Kalau</a:t>
            </a:r>
            <a:r>
              <a:rPr lang="en-US" sz="1600" b="1" dirty="0"/>
              <a:t> </a:t>
            </a:r>
            <a:r>
              <a:rPr lang="en-US" sz="1600" b="1" dirty="0" err="1"/>
              <a:t>premis</a:t>
            </a:r>
            <a:r>
              <a:rPr lang="en-US" sz="1600" b="1" dirty="0"/>
              <a:t> </a:t>
            </a:r>
            <a:r>
              <a:rPr lang="en-US" sz="1600" b="1" dirty="0" err="1"/>
              <a:t>minornya</a:t>
            </a:r>
            <a:r>
              <a:rPr lang="en-US" sz="1600" b="1" dirty="0"/>
              <a:t> </a:t>
            </a:r>
            <a:r>
              <a:rPr lang="en-US" sz="1600" b="1" dirty="0" err="1"/>
              <a:t>membenarkan</a:t>
            </a:r>
            <a:r>
              <a:rPr lang="en-US" sz="1600" b="1" dirty="0"/>
              <a:t> </a:t>
            </a:r>
            <a:r>
              <a:rPr lang="en-US" sz="1600" b="1" dirty="0" err="1"/>
              <a:t>anteseden</a:t>
            </a:r>
            <a:r>
              <a:rPr lang="en-US" sz="1600" b="1" dirty="0"/>
              <a:t>, </a:t>
            </a:r>
            <a:r>
              <a:rPr lang="en-US" sz="1600" b="1" dirty="0" err="1"/>
              <a:t>kesimpulannya</a:t>
            </a:r>
            <a:r>
              <a:rPr lang="en-US" sz="1600" b="1" dirty="0"/>
              <a:t> </a:t>
            </a:r>
            <a:r>
              <a:rPr lang="en-US" sz="1600" b="1" dirty="0" err="1"/>
              <a:t>membenarkan</a:t>
            </a:r>
            <a:r>
              <a:rPr lang="en-US" sz="1600" b="1" dirty="0"/>
              <a:t> </a:t>
            </a:r>
            <a:r>
              <a:rPr lang="en-US" sz="1600" b="1" dirty="0" err="1"/>
              <a:t>konsekuen</a:t>
            </a:r>
            <a:r>
              <a:rPr lang="en-US" sz="1600" b="1" dirty="0"/>
              <a:t>. </a:t>
            </a:r>
            <a:r>
              <a:rPr lang="en-US" sz="1600" b="1" dirty="0" err="1"/>
              <a:t>Sebaliknya</a:t>
            </a:r>
            <a:r>
              <a:rPr lang="en-US" sz="1600" b="1" dirty="0"/>
              <a:t> </a:t>
            </a:r>
            <a:r>
              <a:rPr lang="en-US" sz="1600" b="1" dirty="0" err="1"/>
              <a:t>kalau</a:t>
            </a:r>
            <a:r>
              <a:rPr lang="en-US" sz="1600" b="1" dirty="0"/>
              <a:t> </a:t>
            </a:r>
            <a:r>
              <a:rPr lang="en-US" sz="1600" b="1" dirty="0" err="1"/>
              <a:t>premis</a:t>
            </a:r>
            <a:r>
              <a:rPr lang="en-US" sz="1600" b="1" dirty="0"/>
              <a:t> </a:t>
            </a:r>
            <a:r>
              <a:rPr lang="en-US" sz="1600" b="1" dirty="0" err="1"/>
              <a:t>minornya</a:t>
            </a:r>
            <a:r>
              <a:rPr lang="en-US" sz="1600" b="1" dirty="0"/>
              <a:t> </a:t>
            </a:r>
            <a:r>
              <a:rPr lang="en-US" sz="1600" b="1" dirty="0" err="1"/>
              <a:t>menolak</a:t>
            </a:r>
            <a:r>
              <a:rPr lang="en-US" sz="1600" b="1" dirty="0"/>
              <a:t> </a:t>
            </a:r>
            <a:r>
              <a:rPr lang="en-US" sz="1600" b="1" dirty="0" err="1"/>
              <a:t>anteseden</a:t>
            </a:r>
            <a:r>
              <a:rPr lang="en-US" sz="1600" b="1" dirty="0"/>
              <a:t> , </a:t>
            </a:r>
            <a:r>
              <a:rPr lang="en-US" sz="1600" b="1" dirty="0" err="1"/>
              <a:t>kesimpulannya</a:t>
            </a:r>
            <a:r>
              <a:rPr lang="en-US" sz="1600" b="1" dirty="0"/>
              <a:t> </a:t>
            </a:r>
            <a:r>
              <a:rPr lang="en-US" sz="1600" b="1" dirty="0" err="1"/>
              <a:t>juga</a:t>
            </a:r>
            <a:r>
              <a:rPr lang="en-US" sz="1600" b="1" dirty="0"/>
              <a:t> </a:t>
            </a:r>
            <a:r>
              <a:rPr lang="en-US" sz="1600" b="1" dirty="0" err="1"/>
              <a:t>menolak</a:t>
            </a:r>
            <a:r>
              <a:rPr lang="en-US" sz="1600" b="1" dirty="0"/>
              <a:t> </a:t>
            </a:r>
            <a:r>
              <a:rPr lang="en-US" sz="1600" b="1" dirty="0" err="1" smtClean="0"/>
              <a:t>konsekuen</a:t>
            </a:r>
            <a:r>
              <a:rPr lang="en-US" sz="1600" b="1" dirty="0" smtClean="0"/>
              <a:t>.</a:t>
            </a:r>
          </a:p>
          <a:p>
            <a:pPr lvl="0" algn="just"/>
            <a:r>
              <a:rPr lang="en-US" sz="1600" b="1" dirty="0" err="1" smtClean="0">
                <a:solidFill>
                  <a:srgbClr val="0070C0"/>
                </a:solidFill>
              </a:rPr>
              <a:t>Contoh</a:t>
            </a:r>
            <a:r>
              <a:rPr lang="en-US" sz="1600" b="1" dirty="0">
                <a:solidFill>
                  <a:srgbClr val="0070C0"/>
                </a:solidFill>
              </a:rPr>
              <a:t>:</a:t>
            </a:r>
          </a:p>
          <a:p>
            <a:pPr algn="just"/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Premis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 Minor yang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Membenarkan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Anteseden</a:t>
            </a:r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n-US" sz="1600" dirty="0" err="1"/>
              <a:t>Jika</a:t>
            </a:r>
            <a:r>
              <a:rPr lang="en-US" sz="1600" dirty="0"/>
              <a:t> </a:t>
            </a:r>
            <a:r>
              <a:rPr lang="en-US" sz="1600" dirty="0" err="1"/>
              <a:t>Anda</a:t>
            </a:r>
            <a:r>
              <a:rPr lang="en-US" sz="1600" dirty="0"/>
              <a:t> </a:t>
            </a:r>
            <a:r>
              <a:rPr lang="en-US" sz="1600" dirty="0" err="1"/>
              <a:t>pandai</a:t>
            </a:r>
            <a:r>
              <a:rPr lang="en-US" sz="1600" dirty="0"/>
              <a:t> </a:t>
            </a:r>
            <a:r>
              <a:rPr lang="en-US" sz="1600" dirty="0" err="1"/>
              <a:t>mengembangkan</a:t>
            </a:r>
            <a:r>
              <a:rPr lang="en-US" sz="1600" dirty="0"/>
              <a:t> </a:t>
            </a:r>
            <a:r>
              <a:rPr lang="en-US" sz="1600" i="1" dirty="0"/>
              <a:t>database </a:t>
            </a:r>
            <a:r>
              <a:rPr lang="en-US" sz="1600" dirty="0" err="1"/>
              <a:t>atau</a:t>
            </a:r>
            <a:r>
              <a:rPr lang="en-US" sz="1600" dirty="0"/>
              <a:t> basis data, </a:t>
            </a:r>
            <a:r>
              <a:rPr lang="en-US" sz="1600" dirty="0" err="1"/>
              <a:t>Anda</a:t>
            </a:r>
            <a:r>
              <a:rPr lang="en-US" sz="1600" dirty="0"/>
              <a:t>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bekerja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admin </a:t>
            </a:r>
            <a:r>
              <a:rPr lang="en-US" sz="1600" i="1" dirty="0"/>
              <a:t>database</a:t>
            </a:r>
            <a:r>
              <a:rPr lang="en-US" sz="1600" dirty="0"/>
              <a:t>. (</a:t>
            </a:r>
            <a:r>
              <a:rPr lang="en-US" sz="1600" dirty="0" err="1"/>
              <a:t>Premis</a:t>
            </a:r>
            <a:r>
              <a:rPr lang="en-US" sz="1600" dirty="0"/>
              <a:t> mayor)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n-US" sz="1600" dirty="0" err="1"/>
              <a:t>Anda</a:t>
            </a:r>
            <a:r>
              <a:rPr lang="en-US" sz="1600" dirty="0"/>
              <a:t> </a:t>
            </a:r>
            <a:r>
              <a:rPr lang="en-US" sz="1600" dirty="0" err="1"/>
              <a:t>pandai</a:t>
            </a:r>
            <a:r>
              <a:rPr lang="en-US" sz="1600" dirty="0"/>
              <a:t> </a:t>
            </a:r>
            <a:r>
              <a:rPr lang="en-US" sz="1600" dirty="0" err="1"/>
              <a:t>mengembangkan</a:t>
            </a:r>
            <a:r>
              <a:rPr lang="en-US" sz="1600" dirty="0"/>
              <a:t> </a:t>
            </a:r>
            <a:r>
              <a:rPr lang="en-US" sz="1600" i="1" dirty="0"/>
              <a:t>database </a:t>
            </a:r>
            <a:r>
              <a:rPr lang="en-US" sz="1600" dirty="0" err="1"/>
              <a:t>atau</a:t>
            </a:r>
            <a:r>
              <a:rPr lang="en-US" sz="1600" dirty="0"/>
              <a:t> basis data. (</a:t>
            </a:r>
            <a:r>
              <a:rPr lang="en-US" sz="1600" dirty="0" err="1"/>
              <a:t>Premis</a:t>
            </a:r>
            <a:r>
              <a:rPr lang="en-US" sz="1600" dirty="0"/>
              <a:t> minor)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n-US" sz="1600" dirty="0" err="1"/>
              <a:t>Jadi</a:t>
            </a:r>
            <a:r>
              <a:rPr lang="en-US" sz="1600" dirty="0"/>
              <a:t>, </a:t>
            </a:r>
            <a:r>
              <a:rPr lang="en-US" sz="1600" dirty="0" err="1"/>
              <a:t>Anda</a:t>
            </a:r>
            <a:r>
              <a:rPr lang="en-US" sz="1600" dirty="0"/>
              <a:t>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bekerja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admin </a:t>
            </a:r>
            <a:r>
              <a:rPr lang="en-US" sz="1600" i="1" dirty="0"/>
              <a:t>database</a:t>
            </a:r>
            <a:r>
              <a:rPr lang="en-US" sz="1600" dirty="0"/>
              <a:t>. 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Kesimpulan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  <a:p>
            <a:pPr algn="just"/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Premis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 Minor yang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Menolak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Anteseden</a:t>
            </a:r>
            <a:endParaRPr lang="en-US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600" dirty="0" err="1" smtClean="0"/>
              <a:t>Jika</a:t>
            </a:r>
            <a:r>
              <a:rPr lang="en-US" sz="1600" dirty="0" smtClean="0"/>
              <a:t> </a:t>
            </a:r>
            <a:r>
              <a:rPr lang="en-US" sz="1600" dirty="0" err="1"/>
              <a:t>Anda</a:t>
            </a:r>
            <a:r>
              <a:rPr lang="en-US" sz="1600" dirty="0"/>
              <a:t> </a:t>
            </a:r>
            <a:r>
              <a:rPr lang="en-US" sz="1600" dirty="0" err="1"/>
              <a:t>pandai</a:t>
            </a:r>
            <a:r>
              <a:rPr lang="en-US" sz="1600" dirty="0"/>
              <a:t> </a:t>
            </a:r>
            <a:r>
              <a:rPr lang="en-US" sz="1600" dirty="0" err="1"/>
              <a:t>mengembangkan</a:t>
            </a:r>
            <a:r>
              <a:rPr lang="en-US" sz="1600" dirty="0"/>
              <a:t> </a:t>
            </a:r>
            <a:r>
              <a:rPr lang="en-US" sz="1600" i="1" dirty="0"/>
              <a:t>database </a:t>
            </a:r>
            <a:r>
              <a:rPr lang="en-US" sz="1600" dirty="0" err="1"/>
              <a:t>atau</a:t>
            </a:r>
            <a:r>
              <a:rPr lang="en-US" sz="1600" dirty="0"/>
              <a:t> basis data, </a:t>
            </a:r>
            <a:r>
              <a:rPr lang="en-US" sz="1600" dirty="0" err="1"/>
              <a:t>Anda</a:t>
            </a:r>
            <a:r>
              <a:rPr lang="en-US" sz="1600" dirty="0"/>
              <a:t>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bekerja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admin </a:t>
            </a:r>
            <a:r>
              <a:rPr lang="en-US" sz="1600" i="1" dirty="0"/>
              <a:t>database</a:t>
            </a:r>
            <a:r>
              <a:rPr lang="en-US" sz="1600" dirty="0"/>
              <a:t>. (</a:t>
            </a:r>
            <a:r>
              <a:rPr lang="en-US" sz="1600" dirty="0" err="1"/>
              <a:t>Premis</a:t>
            </a:r>
            <a:r>
              <a:rPr lang="en-US" sz="1600" dirty="0"/>
              <a:t> mayor)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n-US" sz="1600" dirty="0" err="1"/>
              <a:t>Anda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pandai</a:t>
            </a:r>
            <a:r>
              <a:rPr lang="en-US" sz="1600" dirty="0"/>
              <a:t> </a:t>
            </a:r>
            <a:r>
              <a:rPr lang="en-US" sz="1600" dirty="0" err="1"/>
              <a:t>mengembangkan</a:t>
            </a:r>
            <a:r>
              <a:rPr lang="en-US" sz="1600" dirty="0"/>
              <a:t> </a:t>
            </a:r>
            <a:r>
              <a:rPr lang="en-US" sz="1600" i="1" dirty="0"/>
              <a:t>database </a:t>
            </a:r>
            <a:r>
              <a:rPr lang="en-US" sz="1600" dirty="0" err="1"/>
              <a:t>atau</a:t>
            </a:r>
            <a:r>
              <a:rPr lang="en-US" sz="1600" dirty="0"/>
              <a:t> basis data. (</a:t>
            </a:r>
            <a:r>
              <a:rPr lang="en-US" sz="1600" dirty="0" err="1"/>
              <a:t>Premis</a:t>
            </a:r>
            <a:r>
              <a:rPr lang="en-US" sz="1600" dirty="0"/>
              <a:t> minor)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600" dirty="0" err="1"/>
              <a:t>Jadi</a:t>
            </a:r>
            <a:r>
              <a:rPr lang="en-US" sz="1600" dirty="0"/>
              <a:t>, </a:t>
            </a:r>
            <a:r>
              <a:rPr lang="en-US" sz="1600" dirty="0" err="1"/>
              <a:t>Anda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bekerja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admin </a:t>
            </a:r>
            <a:r>
              <a:rPr lang="en-US" sz="1600" i="1" dirty="0"/>
              <a:t>database</a:t>
            </a:r>
            <a:r>
              <a:rPr lang="en-US" sz="1600" dirty="0"/>
              <a:t>. 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</a:rPr>
              <a:t>Kesimpulan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162862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</TotalTime>
  <Words>1320</Words>
  <Application>Microsoft Office PowerPoint</Application>
  <PresentationFormat>On-screen Show (16:9)</PresentationFormat>
  <Paragraphs>116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MK:PK43F614 – Penulisan Ilmiah</vt:lpstr>
      <vt:lpstr> 1. Mahasiswa dapat memahami dan menerapkan logika berpikir ilmiah sebagai landasan berpikir dalam menyusun karya ilmiah. 2. Mahasiswa dapat menerapkan pola pikir induktif dan deduktif dalam karya ilmiah.   (CP-KMA2)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Penulisan Ilmiah</dc:title>
  <dc:creator>Randi Ramliyana</dc:creator>
  <cp:lastModifiedBy>Randi Ramliyana</cp:lastModifiedBy>
  <cp:revision>22</cp:revision>
  <dcterms:created xsi:type="dcterms:W3CDTF">2021-02-19T07:41:03Z</dcterms:created>
  <dcterms:modified xsi:type="dcterms:W3CDTF">2021-03-02T17:57:29Z</dcterms:modified>
</cp:coreProperties>
</file>