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6" d="100"/>
          <a:sy n="106" d="100"/>
        </p:scale>
        <p:origin x="-336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0051-865B-42BD-8B4F-D1F211B66DAD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D13A-A83F-4D12-AD57-0F977217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49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D13A-A83F-4D12-AD57-0F97721775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D9E5-3233-4B20-AB86-62969E440F03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41C-2DCE-41F4-A2C8-93D86C77E4AE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696-EDD3-4F9C-9DC5-7A2781772F98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74C5-C174-4341-B7ED-B62CBDF242B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390-8238-4D37-A08F-86BEA9FF868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43B-EA17-4E01-95B0-0A9A3AE8579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ECE6-E0A8-4DCC-BDEF-D713DD097C7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DA-20F0-4E7B-A945-44BAA5A1480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569-A79C-4D47-842D-DE7B852F6ACF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5C45-B22C-468F-999A-06D058AA40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4A3-2388-442A-BF7A-FBEA6634A97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61D7-97F3-4F78-8566-8FD60B5EC7CA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pc="300" dirty="0" smtClean="0">
                <a:latin typeface="+mn-lt"/>
              </a:rPr>
              <a:t>MK:PK43F614</a:t>
            </a:r>
            <a:r>
              <a:rPr lang="en-ID" altLang="en-US" sz="3200" b="1" spc="300" dirty="0">
                <a:solidFill>
                  <a:srgbClr val="000000"/>
                </a:solidFill>
                <a:latin typeface="+mn-lt"/>
              </a:rPr>
              <a:t> – </a:t>
            </a:r>
            <a:r>
              <a:rPr lang="en-US" sz="3200" b="1" spc="300" dirty="0" err="1" smtClean="0">
                <a:latin typeface="+mn-lt"/>
              </a:rPr>
              <a:t>Penulisan</a:t>
            </a:r>
            <a:r>
              <a:rPr lang="en-US" sz="3200" b="1" spc="300" dirty="0" smtClean="0">
                <a:latin typeface="+mn-lt"/>
              </a:rPr>
              <a:t> </a:t>
            </a:r>
            <a:r>
              <a:rPr lang="en-US" sz="3200" b="1" spc="300" dirty="0" err="1" smtClean="0">
                <a:latin typeface="+mn-lt"/>
              </a:rPr>
              <a:t>Ilmiah</a:t>
            </a:r>
            <a:endParaRPr lang="en-US" sz="3200" b="1" spc="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85992"/>
          </a:xfrm>
        </p:spPr>
        <p:txBody>
          <a:bodyPr>
            <a:normAutofit fontScale="40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Dosen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Koordinator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Zetty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Karyati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S.S.,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Penyusun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Endang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Sulistyaniningsih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Noor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Komari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Pratiwi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Rahmawati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S.Pd.I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Sriyanti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Retna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Ayu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Megawati,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Damayanti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Marlia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Anggun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Citra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Puspitasari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Randi Ramliyana,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285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STUDI TEKNIK INFORMATIKA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FAKULTAS TEKNIK DAN ILMU KOMPUTER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UNIVERSITAS </a:t>
            </a: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INDRAPRASTA PGRI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SEMESTER GENAP TAHUN AJARAN 2020/ 2021</a:t>
            </a:r>
            <a:r>
              <a:rPr lang="id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0298" y="2428874"/>
            <a:ext cx="43800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Tatap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Muka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lang="en-US" altLang="en-US" sz="2000" b="1" noProof="0" dirty="0">
                <a:solidFill>
                  <a:srgbClr val="000000"/>
                </a:solidFill>
              </a:rPr>
              <a:t>2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Pola</a:t>
            </a:r>
            <a:r>
              <a:rPr lang="en-US" altLang="en-US" sz="2000" b="1" noProof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Pikir</a:t>
            </a:r>
            <a:r>
              <a:rPr lang="en-US" altLang="en-US" sz="2000" b="1" noProof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Karya</a:t>
            </a:r>
            <a:r>
              <a:rPr lang="en-US" altLang="en-US" sz="2000" b="1" noProof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noProof="0" dirty="0" err="1" smtClean="0">
                <a:solidFill>
                  <a:srgbClr val="000000"/>
                </a:solidFill>
              </a:rPr>
              <a:t>Ilmiah</a:t>
            </a:r>
            <a:endParaRPr kumimoji="0" lang="en-ID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r>
              <a:rPr lang="en-US" sz="3400" b="1" dirty="0" smtClean="0">
                <a:solidFill>
                  <a:srgbClr val="00B0F0"/>
                </a:solidFill>
              </a:rPr>
              <a:t>c. </a:t>
            </a:r>
            <a:r>
              <a:rPr lang="en-US" sz="3400" b="1" dirty="0" err="1" smtClean="0">
                <a:solidFill>
                  <a:srgbClr val="00B0F0"/>
                </a:solidFill>
              </a:rPr>
              <a:t>Silogisme</a:t>
            </a:r>
            <a:r>
              <a:rPr lang="en-US" sz="3400" b="1" dirty="0" smtClean="0">
                <a:solidFill>
                  <a:srgbClr val="00B0F0"/>
                </a:solidFill>
              </a:rPr>
              <a:t> </a:t>
            </a:r>
            <a:r>
              <a:rPr lang="en-US" sz="3400" b="1" dirty="0" err="1" smtClean="0">
                <a:solidFill>
                  <a:srgbClr val="00B0F0"/>
                </a:solidFill>
              </a:rPr>
              <a:t>Alternatif</a:t>
            </a:r>
            <a:endParaRPr lang="en-US" sz="3400" b="1" dirty="0">
              <a:solidFill>
                <a:srgbClr val="00B0F0"/>
              </a:solidFill>
            </a:endParaRPr>
          </a:p>
          <a:p>
            <a:pPr marL="0" lvl="0" indent="0" algn="just">
              <a:buNone/>
            </a:pPr>
            <a:r>
              <a:rPr lang="en-US" sz="3400" b="1" dirty="0" err="1" smtClean="0"/>
              <a:t>adalah</a:t>
            </a:r>
            <a:r>
              <a:rPr lang="en-US" sz="3400" b="1" dirty="0" smtClean="0"/>
              <a:t> </a:t>
            </a:r>
            <a:r>
              <a:rPr lang="en-US" sz="3400" b="1" dirty="0" err="1"/>
              <a:t>silogisme</a:t>
            </a:r>
            <a:r>
              <a:rPr lang="en-US" sz="3400" b="1" dirty="0"/>
              <a:t> yang </a:t>
            </a:r>
            <a:r>
              <a:rPr lang="en-US" sz="3400" b="1" dirty="0" err="1"/>
              <a:t>terdiri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</a:t>
            </a:r>
            <a:r>
              <a:rPr lang="en-US" sz="3400" b="1" dirty="0" err="1"/>
              <a:t>premis</a:t>
            </a:r>
            <a:r>
              <a:rPr lang="en-US" sz="3400" b="1" dirty="0"/>
              <a:t> mayor </a:t>
            </a:r>
            <a:r>
              <a:rPr lang="en-US" sz="3400" b="1" dirty="0" err="1"/>
              <a:t>berupa</a:t>
            </a:r>
            <a:r>
              <a:rPr lang="en-US" sz="3400" b="1" dirty="0"/>
              <a:t> </a:t>
            </a:r>
            <a:r>
              <a:rPr lang="en-US" sz="3400" b="1" dirty="0" err="1"/>
              <a:t>proposisi</a:t>
            </a:r>
            <a:r>
              <a:rPr lang="en-US" sz="3400" b="1" dirty="0"/>
              <a:t> </a:t>
            </a:r>
            <a:r>
              <a:rPr lang="en-US" sz="3400" b="1" dirty="0" err="1"/>
              <a:t>alternatif</a:t>
            </a:r>
            <a:r>
              <a:rPr lang="en-US" sz="3400" b="1" dirty="0"/>
              <a:t>. </a:t>
            </a:r>
            <a:r>
              <a:rPr lang="en-US" sz="3400" b="1" dirty="0" err="1"/>
              <a:t>Kalau</a:t>
            </a:r>
            <a:r>
              <a:rPr lang="en-US" sz="3400" b="1" dirty="0"/>
              <a:t> </a:t>
            </a:r>
            <a:r>
              <a:rPr lang="en-US" sz="3400" b="1" dirty="0" err="1"/>
              <a:t>premis</a:t>
            </a:r>
            <a:r>
              <a:rPr lang="en-US" sz="3400" b="1" dirty="0"/>
              <a:t> </a:t>
            </a:r>
            <a:r>
              <a:rPr lang="en-US" sz="3400" b="1" dirty="0" err="1"/>
              <a:t>minornya</a:t>
            </a:r>
            <a:r>
              <a:rPr lang="en-US" sz="3400" b="1" dirty="0"/>
              <a:t> </a:t>
            </a:r>
            <a:r>
              <a:rPr lang="en-US" sz="3400" b="1" dirty="0" err="1"/>
              <a:t>membenarkan</a:t>
            </a:r>
            <a:r>
              <a:rPr lang="en-US" sz="3400" b="1" dirty="0"/>
              <a:t> </a:t>
            </a:r>
            <a:r>
              <a:rPr lang="en-US" sz="3400" b="1" dirty="0" err="1"/>
              <a:t>salah</a:t>
            </a:r>
            <a:r>
              <a:rPr lang="en-US" sz="3400" b="1" dirty="0"/>
              <a:t> </a:t>
            </a:r>
            <a:r>
              <a:rPr lang="en-US" sz="3400" b="1" dirty="0" err="1"/>
              <a:t>satu</a:t>
            </a:r>
            <a:r>
              <a:rPr lang="en-US" sz="3400" b="1" dirty="0"/>
              <a:t> </a:t>
            </a:r>
            <a:r>
              <a:rPr lang="en-US" sz="3400" b="1" dirty="0" err="1"/>
              <a:t>alternatif</a:t>
            </a:r>
            <a:r>
              <a:rPr lang="en-US" sz="3400" b="1" dirty="0"/>
              <a:t>, </a:t>
            </a:r>
            <a:r>
              <a:rPr lang="en-US" sz="3400" b="1" dirty="0" err="1"/>
              <a:t>kesimpulannya</a:t>
            </a:r>
            <a:r>
              <a:rPr lang="en-US" sz="3400" b="1" dirty="0"/>
              <a:t> </a:t>
            </a:r>
            <a:r>
              <a:rPr lang="en-US" sz="3400" b="1" dirty="0" err="1"/>
              <a:t>akan</a:t>
            </a:r>
            <a:r>
              <a:rPr lang="en-US" sz="3400" b="1" dirty="0"/>
              <a:t> </a:t>
            </a:r>
            <a:r>
              <a:rPr lang="en-US" sz="3400" b="1" dirty="0" err="1"/>
              <a:t>menolak</a:t>
            </a:r>
            <a:r>
              <a:rPr lang="en-US" sz="3400" b="1" dirty="0"/>
              <a:t> </a:t>
            </a:r>
            <a:r>
              <a:rPr lang="en-US" sz="3400" b="1" dirty="0" err="1"/>
              <a:t>alternatif</a:t>
            </a:r>
            <a:r>
              <a:rPr lang="en-US" sz="3400" b="1" dirty="0"/>
              <a:t> yang </a:t>
            </a:r>
            <a:r>
              <a:rPr lang="en-US" sz="3400" b="1" dirty="0" smtClean="0"/>
              <a:t>lain.</a:t>
            </a:r>
          </a:p>
          <a:p>
            <a:pPr marL="0" lvl="0" indent="0" algn="just">
              <a:buNone/>
            </a:pPr>
            <a:r>
              <a:rPr lang="en-US" sz="3400" b="1" dirty="0" err="1" smtClean="0">
                <a:solidFill>
                  <a:srgbClr val="0070C0"/>
                </a:solidFill>
              </a:rPr>
              <a:t>Contoh</a:t>
            </a:r>
            <a:r>
              <a:rPr lang="en-US" sz="3400" b="1" dirty="0">
                <a:solidFill>
                  <a:srgbClr val="0070C0"/>
                </a:solidFill>
              </a:rPr>
              <a:t>:</a:t>
            </a:r>
          </a:p>
          <a:p>
            <a:pPr lvl="0"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 mayor)</a:t>
            </a:r>
          </a:p>
          <a:p>
            <a:pPr lvl="0"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 minor)</a:t>
            </a:r>
          </a:p>
          <a:p>
            <a:pPr lvl="0"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 </a:t>
            </a:r>
            <a:r>
              <a:rPr lang="en-US" dirty="0" err="1"/>
              <a:t>minornya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kesimpulannya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lain.</a:t>
            </a:r>
          </a:p>
          <a:p>
            <a:pPr lvl="0"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 mayor)</a:t>
            </a:r>
          </a:p>
          <a:p>
            <a:pPr lvl="0"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 minor)</a:t>
            </a:r>
          </a:p>
          <a:p>
            <a:pPr algn="just"/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427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en-US" b="1" dirty="0" smtClean="0">
                <a:solidFill>
                  <a:srgbClr val="00B0F0"/>
                </a:solidFill>
              </a:rPr>
              <a:t>d. </a:t>
            </a:r>
            <a:r>
              <a:rPr lang="en-US" b="1" dirty="0" err="1" smtClean="0">
                <a:solidFill>
                  <a:srgbClr val="00B0F0"/>
                </a:solidFill>
              </a:rPr>
              <a:t>Entimem</a:t>
            </a:r>
            <a:endParaRPr lang="en-US" b="1" dirty="0">
              <a:solidFill>
                <a:srgbClr val="00B0F0"/>
              </a:solidFill>
            </a:endParaRPr>
          </a:p>
          <a:p>
            <a:pPr marL="0" lvl="0" indent="0" algn="just">
              <a:buNone/>
            </a:pP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silogisme</a:t>
            </a:r>
            <a:r>
              <a:rPr lang="en-US" b="1" dirty="0"/>
              <a:t> yang </a:t>
            </a:r>
            <a:r>
              <a:rPr lang="en-US" b="1" dirty="0" err="1"/>
              <a:t>dipersingkat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diperpendek</a:t>
            </a:r>
            <a:r>
              <a:rPr lang="en-US" b="1" dirty="0"/>
              <a:t>.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entimem</a:t>
            </a:r>
            <a:r>
              <a:rPr lang="en-US" b="1" dirty="0"/>
              <a:t>,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disebutkan</a:t>
            </a:r>
            <a:r>
              <a:rPr lang="en-US" b="1" dirty="0"/>
              <a:t> </a:t>
            </a:r>
            <a:r>
              <a:rPr lang="en-US" b="1" dirty="0" err="1"/>
              <a:t>kesimpulan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alasannya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mengemukakan</a:t>
            </a:r>
            <a:r>
              <a:rPr lang="en-US" b="1" dirty="0"/>
              <a:t> </a:t>
            </a:r>
            <a:r>
              <a:rPr lang="en-US" b="1" dirty="0" err="1"/>
              <a:t>premis-premis</a:t>
            </a:r>
            <a:r>
              <a:rPr lang="en-US" b="1" dirty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lvl="0" indent="0"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Silogisme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en-US" dirty="0"/>
              <a:t>Orang yang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database </a:t>
            </a:r>
            <a:r>
              <a:rPr lang="en-US" dirty="0" err="1"/>
              <a:t>atau</a:t>
            </a:r>
            <a:r>
              <a:rPr lang="en-US" dirty="0"/>
              <a:t> basis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 mayor)</a:t>
            </a:r>
          </a:p>
          <a:p>
            <a:pPr lvl="0" algn="just"/>
            <a:r>
              <a:rPr lang="en-US" dirty="0" err="1"/>
              <a:t>Binar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database </a:t>
            </a:r>
            <a:r>
              <a:rPr lang="en-US" dirty="0" err="1"/>
              <a:t>atau</a:t>
            </a:r>
            <a:r>
              <a:rPr lang="en-US" dirty="0"/>
              <a:t> basis data. (</a:t>
            </a:r>
            <a:r>
              <a:rPr lang="en-US" dirty="0" err="1"/>
              <a:t>Premis</a:t>
            </a:r>
            <a:r>
              <a:rPr lang="en-US" dirty="0"/>
              <a:t> minor)</a:t>
            </a:r>
          </a:p>
          <a:p>
            <a:pPr lvl="0" algn="just"/>
            <a:r>
              <a:rPr lang="en-US" dirty="0" err="1"/>
              <a:t>Binar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admin </a:t>
            </a:r>
            <a:r>
              <a:rPr lang="en-US" i="1" dirty="0"/>
              <a:t>database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Entimem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dirty="0" err="1"/>
              <a:t>Binar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admin </a:t>
            </a:r>
            <a:r>
              <a:rPr lang="en-US" i="1" dirty="0"/>
              <a:t>database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database </a:t>
            </a:r>
            <a:r>
              <a:rPr lang="en-US" dirty="0" err="1"/>
              <a:t>atau</a:t>
            </a:r>
            <a:r>
              <a:rPr lang="en-US" dirty="0"/>
              <a:t> basis data.</a:t>
            </a:r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1873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3598"/>
            <a:ext cx="7416824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b="1" dirty="0" err="1"/>
              <a:t>P</a:t>
            </a:r>
            <a:r>
              <a:rPr lang="en-ID" sz="1800" b="1" dirty="0" err="1" smtClean="0"/>
              <a:t>ola</a:t>
            </a:r>
            <a:r>
              <a:rPr lang="en-ID" sz="1800" b="1" dirty="0" smtClean="0"/>
              <a:t> </a:t>
            </a:r>
            <a:r>
              <a:rPr lang="en-ID" sz="1800" b="1" dirty="0" err="1"/>
              <a:t>induktif</a:t>
            </a:r>
            <a:r>
              <a:rPr lang="en-ID" sz="1800" b="1" dirty="0"/>
              <a:t> </a:t>
            </a:r>
            <a:r>
              <a:rPr lang="en-ID" sz="1800" b="1" dirty="0" err="1" smtClean="0"/>
              <a:t>adalah</a:t>
            </a:r>
            <a:r>
              <a:rPr lang="en-ID" sz="1800" b="1" dirty="0" smtClean="0"/>
              <a:t> </a:t>
            </a:r>
            <a:r>
              <a:rPr lang="en-ID" sz="1800" b="1" dirty="0" err="1"/>
              <a:t>pola</a:t>
            </a:r>
            <a:r>
              <a:rPr lang="en-ID" sz="1800" b="1" dirty="0"/>
              <a:t> </a:t>
            </a:r>
            <a:r>
              <a:rPr lang="en-ID" sz="1800" b="1" dirty="0" err="1"/>
              <a:t>berpikir</a:t>
            </a:r>
            <a:r>
              <a:rPr lang="en-ID" sz="1800" b="1" dirty="0"/>
              <a:t> </a:t>
            </a:r>
            <a:r>
              <a:rPr lang="en-ID" sz="1800" b="1" dirty="0" err="1"/>
              <a:t>dengan</a:t>
            </a:r>
            <a:r>
              <a:rPr lang="en-ID" sz="1800" b="1" dirty="0"/>
              <a:t> </a:t>
            </a:r>
            <a:r>
              <a:rPr lang="en-ID" sz="1800" b="1" dirty="0" err="1"/>
              <a:t>pengambilan</a:t>
            </a:r>
            <a:r>
              <a:rPr lang="en-ID" sz="1800" b="1" dirty="0"/>
              <a:t> </a:t>
            </a:r>
            <a:r>
              <a:rPr lang="en-ID" sz="1800" b="1" dirty="0" err="1"/>
              <a:t>kesimpulan</a:t>
            </a:r>
            <a:r>
              <a:rPr lang="en-ID" sz="1800" b="1" dirty="0"/>
              <a:t> </a:t>
            </a:r>
            <a:r>
              <a:rPr lang="en-ID" sz="1800" b="1" dirty="0" err="1"/>
              <a:t>dari</a:t>
            </a:r>
            <a:r>
              <a:rPr lang="en-ID" sz="1800" b="1" dirty="0"/>
              <a:t> </a:t>
            </a:r>
            <a:r>
              <a:rPr lang="en-ID" sz="1800" b="1" dirty="0" err="1"/>
              <a:t>kasus</a:t>
            </a:r>
            <a:r>
              <a:rPr lang="en-ID" sz="1800" b="1" dirty="0"/>
              <a:t> yang </a:t>
            </a:r>
            <a:r>
              <a:rPr lang="en-ID" sz="1800" b="1" dirty="0" err="1"/>
              <a:t>bersifat</a:t>
            </a:r>
            <a:r>
              <a:rPr lang="en-ID" sz="1800" b="1" dirty="0"/>
              <a:t> </a:t>
            </a:r>
            <a:r>
              <a:rPr lang="en-ID" sz="1800" b="1" dirty="0" err="1"/>
              <a:t>khusus</a:t>
            </a:r>
            <a:r>
              <a:rPr lang="en-ID" sz="1800" b="1" dirty="0"/>
              <a:t> </a:t>
            </a:r>
            <a:r>
              <a:rPr lang="en-ID" sz="1800" b="1" dirty="0" err="1"/>
              <a:t>menjadi</a:t>
            </a:r>
            <a:r>
              <a:rPr lang="en-ID" sz="1800" b="1" dirty="0"/>
              <a:t> </a:t>
            </a:r>
            <a:r>
              <a:rPr lang="en-ID" sz="1800" b="1" dirty="0" err="1"/>
              <a:t>kesimpulan</a:t>
            </a:r>
            <a:r>
              <a:rPr lang="en-ID" sz="1800" b="1" dirty="0"/>
              <a:t> yang </a:t>
            </a:r>
            <a:r>
              <a:rPr lang="en-ID" sz="1800" b="1" dirty="0" err="1"/>
              <a:t>bersifat</a:t>
            </a:r>
            <a:r>
              <a:rPr lang="en-ID" sz="1800" b="1" dirty="0"/>
              <a:t> </a:t>
            </a:r>
            <a:r>
              <a:rPr lang="en-ID" sz="1800" b="1" dirty="0" err="1"/>
              <a:t>umum</a:t>
            </a:r>
            <a:r>
              <a:rPr lang="en-ID" sz="1800" b="1" dirty="0"/>
              <a:t> </a:t>
            </a:r>
            <a:r>
              <a:rPr lang="en-ID" sz="1800" b="1" dirty="0" err="1"/>
              <a:t>atau</a:t>
            </a:r>
            <a:r>
              <a:rPr lang="en-ID" sz="1800" b="1" dirty="0"/>
              <a:t> </a:t>
            </a:r>
            <a:r>
              <a:rPr lang="en-ID" sz="1800" b="1" dirty="0" err="1"/>
              <a:t>pola</a:t>
            </a:r>
            <a:r>
              <a:rPr lang="en-ID" sz="1800" b="1" dirty="0"/>
              <a:t> </a:t>
            </a:r>
            <a:r>
              <a:rPr lang="en-ID" sz="1800" b="1" dirty="0" err="1"/>
              <a:t>berpikir</a:t>
            </a:r>
            <a:r>
              <a:rPr lang="en-ID" sz="1800" b="1" dirty="0"/>
              <a:t> yang </a:t>
            </a:r>
            <a:r>
              <a:rPr lang="en-ID" sz="1800" b="1" dirty="0" err="1"/>
              <a:t>berlangsung</a:t>
            </a:r>
            <a:r>
              <a:rPr lang="en-ID" sz="1800" b="1" dirty="0"/>
              <a:t> </a:t>
            </a:r>
            <a:r>
              <a:rPr lang="en-ID" sz="1800" b="1" dirty="0" err="1"/>
              <a:t>dari</a:t>
            </a:r>
            <a:r>
              <a:rPr lang="en-ID" sz="1800" b="1" dirty="0"/>
              <a:t> yang </a:t>
            </a:r>
            <a:r>
              <a:rPr lang="en-ID" sz="1800" b="1" dirty="0" err="1"/>
              <a:t>khusus</a:t>
            </a:r>
            <a:r>
              <a:rPr lang="en-ID" sz="1800" b="1" dirty="0"/>
              <a:t> </a:t>
            </a:r>
            <a:r>
              <a:rPr lang="en-ID" sz="1800" b="1" dirty="0" err="1"/>
              <a:t>menuju</a:t>
            </a:r>
            <a:r>
              <a:rPr lang="en-ID" sz="1800" b="1" dirty="0"/>
              <a:t> </a:t>
            </a:r>
            <a:r>
              <a:rPr lang="en-ID" sz="1800" b="1" dirty="0" err="1"/>
              <a:t>kepada</a:t>
            </a:r>
            <a:r>
              <a:rPr lang="en-ID" sz="1800" b="1" dirty="0"/>
              <a:t> yang </a:t>
            </a:r>
            <a:r>
              <a:rPr lang="en-ID" sz="1800" b="1" dirty="0" err="1" smtClean="0"/>
              <a:t>umum</a:t>
            </a:r>
            <a:r>
              <a:rPr lang="en-ID" sz="1800" b="1" dirty="0" smtClean="0"/>
              <a:t>.</a:t>
            </a:r>
          </a:p>
          <a:p>
            <a:pPr marL="0" indent="0" algn="just">
              <a:buNone/>
            </a:pPr>
            <a:endParaRPr lang="en-ID" sz="1800" b="1" dirty="0"/>
          </a:p>
          <a:p>
            <a:pPr marL="0" indent="0" algn="just">
              <a:buNone/>
            </a:pPr>
            <a:r>
              <a:rPr lang="en-ID" sz="1600" b="1" dirty="0" err="1" smtClean="0">
                <a:solidFill>
                  <a:srgbClr val="0070C0"/>
                </a:solidFill>
              </a:rPr>
              <a:t>Contoh</a:t>
            </a:r>
            <a:r>
              <a:rPr lang="en-ID" sz="16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ID" sz="1600" b="1" dirty="0" err="1"/>
              <a:t>Seorang</a:t>
            </a:r>
            <a:r>
              <a:rPr lang="en-ID" sz="1600" b="1" dirty="0"/>
              <a:t> guru </a:t>
            </a:r>
            <a:r>
              <a:rPr lang="en-ID" sz="1600" b="1" dirty="0" err="1"/>
              <a:t>mengadakan</a:t>
            </a:r>
            <a:r>
              <a:rPr lang="en-ID" sz="1600" b="1" dirty="0"/>
              <a:t> </a:t>
            </a:r>
            <a:r>
              <a:rPr lang="en-ID" sz="1600" b="1" dirty="0" err="1"/>
              <a:t>eksperimen</a:t>
            </a:r>
            <a:r>
              <a:rPr lang="en-ID" sz="1600" b="1" dirty="0"/>
              <a:t> </a:t>
            </a:r>
            <a:r>
              <a:rPr lang="en-ID" sz="1600" b="1" dirty="0" err="1"/>
              <a:t>bersama</a:t>
            </a:r>
            <a:r>
              <a:rPr lang="en-ID" sz="1600" b="1" dirty="0"/>
              <a:t> </a:t>
            </a:r>
            <a:r>
              <a:rPr lang="en-ID" sz="1600" b="1" dirty="0" err="1"/>
              <a:t>siswanya</a:t>
            </a:r>
            <a:r>
              <a:rPr lang="en-ID" sz="1600" b="1" dirty="0"/>
              <a:t> </a:t>
            </a:r>
            <a:r>
              <a:rPr lang="en-ID" sz="1600" b="1" dirty="0" err="1"/>
              <a:t>tentang</a:t>
            </a:r>
            <a:r>
              <a:rPr lang="en-ID" sz="1600" b="1" dirty="0"/>
              <a:t> </a:t>
            </a:r>
            <a:r>
              <a:rPr lang="en-ID" sz="1600" b="1" dirty="0" err="1"/>
              <a:t>pemuaian</a:t>
            </a:r>
            <a:r>
              <a:rPr lang="en-ID" sz="1600" b="1" dirty="0"/>
              <a:t> </a:t>
            </a:r>
            <a:r>
              <a:rPr lang="en-ID" sz="1600" b="1" dirty="0" err="1"/>
              <a:t>pada</a:t>
            </a:r>
            <a:r>
              <a:rPr lang="en-ID" sz="1600" b="1" dirty="0"/>
              <a:t> </a:t>
            </a:r>
            <a:r>
              <a:rPr lang="en-ID" sz="1600" b="1" dirty="0" err="1"/>
              <a:t>logam</a:t>
            </a:r>
            <a:r>
              <a:rPr lang="en-ID" sz="1600" b="1" dirty="0"/>
              <a:t>. </a:t>
            </a:r>
            <a:r>
              <a:rPr lang="en-ID" sz="1600" b="1" dirty="0" err="1"/>
              <a:t>Besi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 </a:t>
            </a:r>
            <a:r>
              <a:rPr lang="en-ID" sz="1600" b="1" dirty="0" err="1"/>
              <a:t>setelah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. </a:t>
            </a:r>
            <a:r>
              <a:rPr lang="en-ID" sz="1600" b="1" dirty="0" err="1"/>
              <a:t>Nikel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 </a:t>
            </a:r>
            <a:r>
              <a:rPr lang="en-ID" sz="1600" b="1" dirty="0" err="1"/>
              <a:t>setelah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. </a:t>
            </a:r>
            <a:r>
              <a:rPr lang="en-ID" sz="1600" b="1" dirty="0" err="1"/>
              <a:t>Tembaga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 </a:t>
            </a:r>
            <a:r>
              <a:rPr lang="en-ID" sz="1600" b="1" dirty="0" err="1"/>
              <a:t>setelah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. </a:t>
            </a:r>
            <a:r>
              <a:rPr lang="en-ID" sz="1600" b="1" dirty="0" err="1"/>
              <a:t>Kuningan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 </a:t>
            </a:r>
            <a:r>
              <a:rPr lang="en-ID" sz="1600" b="1" dirty="0" err="1"/>
              <a:t>setelah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. Baja </a:t>
            </a:r>
            <a:r>
              <a:rPr lang="en-ID" sz="1600" b="1" dirty="0" err="1"/>
              <a:t>juga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 </a:t>
            </a:r>
            <a:r>
              <a:rPr lang="en-ID" sz="1600" b="1" dirty="0" err="1"/>
              <a:t>setelah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. </a:t>
            </a:r>
            <a:r>
              <a:rPr lang="en-ID" sz="1600" b="1" dirty="0" err="1"/>
              <a:t>Kesimpulannya</a:t>
            </a:r>
            <a:r>
              <a:rPr lang="en-ID" sz="1600" b="1" dirty="0"/>
              <a:t> </a:t>
            </a:r>
            <a:r>
              <a:rPr lang="en-ID" sz="1600" b="1" dirty="0" err="1"/>
              <a:t>adalah</a:t>
            </a:r>
            <a:r>
              <a:rPr lang="en-ID" sz="1600" b="1" dirty="0"/>
              <a:t> “</a:t>
            </a:r>
            <a:r>
              <a:rPr lang="en-ID" sz="1600" b="1" dirty="0" err="1"/>
              <a:t>semua</a:t>
            </a:r>
            <a:r>
              <a:rPr lang="en-ID" sz="1600" b="1" dirty="0"/>
              <a:t> </a:t>
            </a:r>
            <a:r>
              <a:rPr lang="en-ID" sz="1600" b="1" dirty="0" err="1"/>
              <a:t>logam</a:t>
            </a:r>
            <a:r>
              <a:rPr lang="en-ID" sz="1600" b="1" dirty="0"/>
              <a:t> </a:t>
            </a:r>
            <a:r>
              <a:rPr lang="en-ID" sz="1600" b="1" dirty="0" err="1"/>
              <a:t>bila</a:t>
            </a:r>
            <a:r>
              <a:rPr lang="en-ID" sz="1600" b="1" dirty="0"/>
              <a:t> </a:t>
            </a:r>
            <a:r>
              <a:rPr lang="en-ID" sz="1600" b="1" dirty="0" err="1"/>
              <a:t>dipanaskan</a:t>
            </a:r>
            <a:r>
              <a:rPr lang="en-ID" sz="1600" b="1" dirty="0"/>
              <a:t> </a:t>
            </a:r>
            <a:r>
              <a:rPr lang="en-ID" sz="1600" b="1" dirty="0" err="1"/>
              <a:t>akan</a:t>
            </a:r>
            <a:r>
              <a:rPr lang="en-ID" sz="1600" b="1" dirty="0"/>
              <a:t> </a:t>
            </a:r>
            <a:r>
              <a:rPr lang="en-ID" sz="1600" b="1" dirty="0" err="1"/>
              <a:t>memuai</a:t>
            </a:r>
            <a:r>
              <a:rPr lang="en-ID" sz="1600" b="1" dirty="0"/>
              <a:t>.”</a:t>
            </a:r>
            <a:endParaRPr lang="en-US" sz="1600" b="1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5736" y="483518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Pola</a:t>
            </a:r>
            <a:r>
              <a:rPr lang="en-US" sz="3600" b="1" dirty="0"/>
              <a:t> </a:t>
            </a:r>
            <a:r>
              <a:rPr lang="en-US" sz="3600" b="1" dirty="0" err="1"/>
              <a:t>Pikir</a:t>
            </a:r>
            <a:r>
              <a:rPr lang="en-US" sz="3600" b="1" dirty="0"/>
              <a:t> </a:t>
            </a:r>
            <a:r>
              <a:rPr lang="en-US" sz="3600" b="1" dirty="0" err="1" smtClean="0"/>
              <a:t>Induktif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1892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7344816" cy="30963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Generalisasi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/>
              <a:t>adalah</a:t>
            </a:r>
            <a:r>
              <a:rPr lang="en-US" sz="2900" b="1" dirty="0"/>
              <a:t> proses </a:t>
            </a:r>
            <a:r>
              <a:rPr lang="en-US" sz="2900" b="1" dirty="0" err="1"/>
              <a:t>penalaran</a:t>
            </a:r>
            <a:r>
              <a:rPr lang="en-US" sz="2900" b="1" dirty="0"/>
              <a:t> yang </a:t>
            </a:r>
            <a:r>
              <a:rPr lang="en-US" sz="2900" b="1" dirty="0" err="1"/>
              <a:t>menggunakan</a:t>
            </a:r>
            <a:r>
              <a:rPr lang="en-US" sz="2900" b="1" dirty="0"/>
              <a:t> </a:t>
            </a:r>
            <a:r>
              <a:rPr lang="en-US" sz="2900" b="1" dirty="0" err="1"/>
              <a:t>beberapa</a:t>
            </a:r>
            <a:r>
              <a:rPr lang="en-US" sz="2900" b="1" dirty="0"/>
              <a:t>  </a:t>
            </a:r>
            <a:r>
              <a:rPr lang="en-US" sz="2900" b="1" dirty="0" err="1"/>
              <a:t>pernyataan</a:t>
            </a:r>
            <a:r>
              <a:rPr lang="en-US" sz="2900" b="1" dirty="0"/>
              <a:t> yang </a:t>
            </a:r>
            <a:r>
              <a:rPr lang="en-US" sz="2900" b="1" dirty="0" err="1"/>
              <a:t>mempunyai</a:t>
            </a:r>
            <a:r>
              <a:rPr lang="en-US" sz="2900" b="1" dirty="0"/>
              <a:t> </a:t>
            </a:r>
            <a:r>
              <a:rPr lang="en-US" sz="2900" b="1" dirty="0" err="1"/>
              <a:t>ciri-ciri</a:t>
            </a:r>
            <a:r>
              <a:rPr lang="en-US" sz="2900" b="1" dirty="0"/>
              <a:t> </a:t>
            </a:r>
            <a:r>
              <a:rPr lang="en-US" sz="2900" b="1" dirty="0" err="1"/>
              <a:t>tertentu</a:t>
            </a:r>
            <a:r>
              <a:rPr lang="en-US" sz="2900" b="1" dirty="0"/>
              <a:t>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mendapatkan</a:t>
            </a:r>
            <a:r>
              <a:rPr lang="en-US" sz="2900" b="1" dirty="0"/>
              <a:t> </a:t>
            </a:r>
            <a:r>
              <a:rPr lang="en-US" sz="2900" b="1" dirty="0" err="1"/>
              <a:t>kesimpulan</a:t>
            </a:r>
            <a:r>
              <a:rPr lang="en-US" sz="2900" b="1" dirty="0"/>
              <a:t> yang </a:t>
            </a:r>
            <a:r>
              <a:rPr lang="en-US" sz="2900" b="1" dirty="0" err="1"/>
              <a:t>bersifat</a:t>
            </a:r>
            <a:r>
              <a:rPr lang="en-US" sz="2900" b="1" dirty="0"/>
              <a:t> </a:t>
            </a:r>
            <a:r>
              <a:rPr lang="en-US" sz="2900" b="1" dirty="0" err="1" smtClean="0"/>
              <a:t>umum</a:t>
            </a:r>
            <a:r>
              <a:rPr lang="en-US" sz="2900" b="1" dirty="0" smtClean="0"/>
              <a:t>.</a:t>
            </a:r>
          </a:p>
          <a:p>
            <a:pPr marL="0" indent="0" algn="just">
              <a:buNone/>
            </a:pPr>
            <a:r>
              <a:rPr lang="en-US" sz="2900" b="1" dirty="0" err="1" smtClean="0">
                <a:solidFill>
                  <a:srgbClr val="0070C0"/>
                </a:solidFill>
              </a:rPr>
              <a:t>Contoh</a:t>
            </a:r>
            <a:r>
              <a:rPr lang="en-US" sz="2900" b="1" dirty="0">
                <a:solidFill>
                  <a:srgbClr val="0070C0"/>
                </a:solidFill>
              </a:rPr>
              <a:t>:</a:t>
            </a:r>
          </a:p>
          <a:p>
            <a:pPr lvl="0" algn="just"/>
            <a:r>
              <a:rPr lang="en-US" sz="2600" dirty="0" err="1"/>
              <a:t>Bintang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analis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, </a:t>
            </a:r>
            <a:r>
              <a:rPr lang="en-US" sz="2600" dirty="0" err="1"/>
              <a:t>dia</a:t>
            </a:r>
            <a:r>
              <a:rPr lang="en-US" sz="2600" dirty="0"/>
              <a:t> </a:t>
            </a:r>
            <a:r>
              <a:rPr lang="en-US" sz="2600" dirty="0" err="1"/>
              <a:t>lulusan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informatika</a:t>
            </a:r>
            <a:r>
              <a:rPr lang="en-US" sz="2600" dirty="0"/>
              <a:t>.</a:t>
            </a:r>
          </a:p>
          <a:p>
            <a:pPr lvl="0" algn="just"/>
            <a:r>
              <a:rPr lang="en-US" sz="2600" dirty="0" err="1"/>
              <a:t>Gagah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analis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, </a:t>
            </a:r>
            <a:r>
              <a:rPr lang="en-US" sz="2600" dirty="0" err="1"/>
              <a:t>dia</a:t>
            </a:r>
            <a:r>
              <a:rPr lang="en-US" sz="2600" dirty="0"/>
              <a:t> </a:t>
            </a:r>
            <a:r>
              <a:rPr lang="en-US" sz="2600" dirty="0" err="1"/>
              <a:t>lulusan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informatika</a:t>
            </a:r>
            <a:r>
              <a:rPr lang="en-US" sz="2600" dirty="0"/>
              <a:t>.</a:t>
            </a:r>
          </a:p>
          <a:p>
            <a:pPr lvl="0" algn="just"/>
            <a:r>
              <a:rPr lang="en-US" sz="2600" dirty="0" err="1"/>
              <a:t>Kejora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analis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, </a:t>
            </a:r>
            <a:r>
              <a:rPr lang="en-US" sz="2600" dirty="0" err="1"/>
              <a:t>dia</a:t>
            </a:r>
            <a:r>
              <a:rPr lang="en-US" sz="2600" dirty="0"/>
              <a:t> </a:t>
            </a:r>
            <a:r>
              <a:rPr lang="en-US" sz="2600" dirty="0" err="1"/>
              <a:t>lulusan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informatika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2600" dirty="0"/>
              <a:t>: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analis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 </a:t>
            </a:r>
            <a:r>
              <a:rPr lang="en-US" sz="2600" dirty="0" err="1"/>
              <a:t>lulusan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informatika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8085" y="411510"/>
            <a:ext cx="2727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 smtClean="0"/>
              <a:t>Induktif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0405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306" y="267494"/>
            <a:ext cx="69847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Analogi</a:t>
            </a:r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bernalar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membandingkan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.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persamaan-persamaan</a:t>
            </a:r>
            <a:r>
              <a:rPr lang="en-US" b="1" dirty="0"/>
              <a:t> </a:t>
            </a:r>
            <a:r>
              <a:rPr lang="en-US" b="1" dirty="0" err="1"/>
              <a:t>itulah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menarik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 smtClean="0"/>
              <a:t>kesimpulan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en-US" sz="1600" dirty="0" err="1"/>
              <a:t>Alam</a:t>
            </a:r>
            <a:r>
              <a:rPr lang="en-US" sz="1600" dirty="0"/>
              <a:t> </a:t>
            </a:r>
            <a:r>
              <a:rPr lang="en-US" sz="1600" dirty="0" err="1"/>
              <a:t>semesta</a:t>
            </a:r>
            <a:r>
              <a:rPr lang="en-US" sz="1600" dirty="0"/>
              <a:t> </a:t>
            </a:r>
            <a:r>
              <a:rPr lang="en-US" sz="1600" dirty="0" err="1"/>
              <a:t>berjalan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teratur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halnya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. </a:t>
            </a:r>
            <a:r>
              <a:rPr lang="en-US" sz="1600" dirty="0" err="1"/>
              <a:t>Matahari</a:t>
            </a:r>
            <a:r>
              <a:rPr lang="en-US" sz="1600" dirty="0"/>
              <a:t>, </a:t>
            </a:r>
            <a:r>
              <a:rPr lang="en-US" sz="1600" dirty="0" err="1"/>
              <a:t>bumi</a:t>
            </a:r>
            <a:r>
              <a:rPr lang="en-US" sz="1600" dirty="0"/>
              <a:t>, </a:t>
            </a:r>
            <a:r>
              <a:rPr lang="en-US" sz="1600" dirty="0" err="1"/>
              <a:t>bulan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bintang</a:t>
            </a:r>
            <a:r>
              <a:rPr lang="en-US" sz="1600" dirty="0"/>
              <a:t> yang </a:t>
            </a:r>
            <a:r>
              <a:rPr lang="en-US" sz="1600" dirty="0" err="1"/>
              <a:t>berjuta-juta</a:t>
            </a:r>
            <a:r>
              <a:rPr lang="en-US" sz="1600" dirty="0"/>
              <a:t> </a:t>
            </a:r>
            <a:r>
              <a:rPr lang="en-US" sz="1600" dirty="0" err="1"/>
              <a:t>jumlahnya</a:t>
            </a:r>
            <a:r>
              <a:rPr lang="en-US" sz="1600" dirty="0"/>
              <a:t>, </a:t>
            </a:r>
            <a:r>
              <a:rPr lang="en-US" sz="1600" dirty="0" err="1"/>
              <a:t>beredar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teratur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teraturnya</a:t>
            </a:r>
            <a:r>
              <a:rPr lang="en-US" sz="1600" dirty="0"/>
              <a:t> </a:t>
            </a:r>
            <a:r>
              <a:rPr lang="en-US" sz="1600" dirty="0" err="1"/>
              <a:t>roda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 yang </a:t>
            </a:r>
            <a:r>
              <a:rPr lang="en-US" sz="1600" dirty="0" err="1"/>
              <a:t>rumit</a:t>
            </a:r>
            <a:r>
              <a:rPr lang="en-US" sz="1600" dirty="0"/>
              <a:t> </a:t>
            </a:r>
            <a:r>
              <a:rPr lang="en-US" sz="1600" dirty="0" err="1"/>
              <a:t>berputar</a:t>
            </a:r>
            <a:r>
              <a:rPr lang="en-US" sz="1600" dirty="0"/>
              <a:t>.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mengikuti</a:t>
            </a:r>
            <a:r>
              <a:rPr lang="en-US" sz="1600" dirty="0"/>
              <a:t> </a:t>
            </a:r>
            <a:r>
              <a:rPr lang="en-US" sz="1600" dirty="0" err="1"/>
              <a:t>irama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 </a:t>
            </a:r>
            <a:r>
              <a:rPr lang="en-US" sz="1600" dirty="0" err="1"/>
              <a:t>Mesin</a:t>
            </a:r>
            <a:r>
              <a:rPr lang="en-US" sz="1600" dirty="0"/>
              <a:t> </a:t>
            </a:r>
            <a:r>
              <a:rPr lang="en-US" sz="1600" dirty="0" err="1"/>
              <a:t>rumit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penciptanya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. </a:t>
            </a:r>
            <a:r>
              <a:rPr lang="en-US" sz="1600" dirty="0" err="1"/>
              <a:t>Tidakkah</a:t>
            </a:r>
            <a:r>
              <a:rPr lang="en-US" sz="1600" dirty="0"/>
              <a:t> </a:t>
            </a:r>
            <a:r>
              <a:rPr lang="en-US" sz="1600" dirty="0" err="1"/>
              <a:t>alam</a:t>
            </a:r>
            <a:r>
              <a:rPr lang="en-US" sz="1600" dirty="0"/>
              <a:t> yang </a:t>
            </a:r>
            <a:r>
              <a:rPr lang="en-US" sz="1600" dirty="0" err="1"/>
              <a:t>mahabesar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beredar</a:t>
            </a:r>
            <a:r>
              <a:rPr lang="en-US" sz="1600" dirty="0"/>
              <a:t> </a:t>
            </a:r>
            <a:r>
              <a:rPr lang="en-US" sz="1600" dirty="0" err="1"/>
              <a:t>rapi</a:t>
            </a:r>
            <a:r>
              <a:rPr lang="en-US" sz="1600" dirty="0"/>
              <a:t> </a:t>
            </a:r>
            <a:r>
              <a:rPr lang="en-US" sz="1600" dirty="0" err="1"/>
              <a:t>sepanjang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pula </a:t>
            </a:r>
            <a:r>
              <a:rPr lang="en-US" sz="1600" dirty="0" err="1"/>
              <a:t>penciptanya</a:t>
            </a:r>
            <a:r>
              <a:rPr lang="en-US" sz="1600" dirty="0"/>
              <a:t>? </a:t>
            </a:r>
            <a:r>
              <a:rPr lang="en-US" sz="1600" dirty="0" err="1"/>
              <a:t>Penciptaan</a:t>
            </a:r>
            <a:r>
              <a:rPr lang="en-US" sz="1600" dirty="0"/>
              <a:t> </a:t>
            </a:r>
            <a:r>
              <a:rPr lang="en-US" sz="1600" dirty="0" err="1"/>
              <a:t>alam</a:t>
            </a:r>
            <a:r>
              <a:rPr lang="en-US" sz="1600" dirty="0"/>
              <a:t> </a:t>
            </a:r>
            <a:r>
              <a:rPr lang="en-US" sz="1600" dirty="0" err="1"/>
              <a:t>tentu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zat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maha</a:t>
            </a:r>
            <a:r>
              <a:rPr lang="en-US" sz="1600" dirty="0"/>
              <a:t>. </a:t>
            </a:r>
            <a:r>
              <a:rPr lang="en-US" sz="1600" dirty="0" err="1"/>
              <a:t>Manusia</a:t>
            </a:r>
            <a:r>
              <a:rPr lang="en-US" sz="1600" dirty="0"/>
              <a:t> yang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,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sayang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ciptaannya</a:t>
            </a:r>
            <a:r>
              <a:rPr lang="en-US" sz="1600" dirty="0"/>
              <a:t>. </a:t>
            </a:r>
            <a:r>
              <a:rPr lang="en-US" sz="1600" dirty="0" err="1"/>
              <a:t>Pasti</a:t>
            </a:r>
            <a:r>
              <a:rPr lang="en-US" sz="1600" dirty="0"/>
              <a:t> </a:t>
            </a:r>
            <a:r>
              <a:rPr lang="en-US" sz="1600" dirty="0" err="1"/>
              <a:t>demikian</a:t>
            </a:r>
            <a:r>
              <a:rPr lang="en-US" sz="1600" dirty="0"/>
              <a:t> pula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Tuhan</a:t>
            </a:r>
            <a:r>
              <a:rPr lang="en-US" sz="1600" dirty="0"/>
              <a:t>, yang </a:t>
            </a:r>
            <a:r>
              <a:rPr lang="en-US" sz="1600" dirty="0" err="1"/>
              <a:t>pasti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sayang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ciptaan-ciptaan-Nya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paragraf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, </a:t>
            </a:r>
            <a:r>
              <a:rPr lang="en-US" sz="1600" dirty="0" err="1"/>
              <a:t>membandingkan</a:t>
            </a:r>
            <a:r>
              <a:rPr lang="en-US" sz="1600" dirty="0"/>
              <a:t> 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alam</a:t>
            </a:r>
            <a:r>
              <a:rPr lang="en-US" sz="1600" dirty="0"/>
              <a:t> </a:t>
            </a:r>
            <a:r>
              <a:rPr lang="en-US" sz="1600" dirty="0" err="1"/>
              <a:t>semesta</a:t>
            </a:r>
            <a:r>
              <a:rPr lang="en-US" sz="1600" dirty="0"/>
              <a:t>.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,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penciptanya</a:t>
            </a:r>
            <a:r>
              <a:rPr lang="en-US" sz="1600" dirty="0"/>
              <a:t>, </a:t>
            </a:r>
            <a:r>
              <a:rPr lang="en-US" sz="1600" dirty="0" err="1"/>
              <a:t>yakni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paragraph di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ditarik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bahwa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alam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pasti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pula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penciptanya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manusia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sangat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sayang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pada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ciptaannya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maka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tentu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demikian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pula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Tuhan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sebagai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pencipta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alam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 yang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pasti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sangat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sayang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pada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ciptaan-ciptaan-Nya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itu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1085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863590"/>
            <a:ext cx="67687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kausal</a:t>
            </a: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penalaran</a:t>
            </a:r>
            <a:r>
              <a:rPr lang="en-US" sz="2000" b="1" dirty="0"/>
              <a:t> yang </a:t>
            </a:r>
            <a:r>
              <a:rPr lang="en-US" sz="2000" b="1" dirty="0" err="1"/>
              <a:t>diperoleh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peristiwa-peristiwa</a:t>
            </a:r>
            <a:r>
              <a:rPr lang="en-US" sz="2000" b="1" dirty="0"/>
              <a:t> yang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pola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 smtClean="0"/>
              <a:t>sebab-akibat</a:t>
            </a:r>
            <a:r>
              <a:rPr lang="en-US" sz="2000" b="1" dirty="0" smtClean="0"/>
              <a:t>.</a:t>
            </a:r>
          </a:p>
          <a:p>
            <a:pPr algn="just"/>
            <a:r>
              <a:rPr lang="en-US" sz="2000" b="1" dirty="0" err="1" smtClean="0">
                <a:solidFill>
                  <a:srgbClr val="0070C0"/>
                </a:solidFill>
              </a:rPr>
              <a:t>Contoh</a:t>
            </a:r>
            <a:r>
              <a:rPr lang="en-US" sz="2000" b="1" dirty="0">
                <a:solidFill>
                  <a:srgbClr val="0070C0"/>
                </a:solidFill>
              </a:rPr>
              <a:t>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PT X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manual,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butuh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lama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diinginkan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err="1"/>
              <a:t>Karena</a:t>
            </a:r>
            <a:r>
              <a:rPr lang="en-US" sz="2000" dirty="0"/>
              <a:t> PT A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yang </a:t>
            </a:r>
            <a:r>
              <a:rPr lang="en-US" sz="2000" dirty="0" err="1"/>
              <a:t>memadai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proses </a:t>
            </a:r>
            <a:r>
              <a:rPr lang="en-US" sz="2000" dirty="0" err="1"/>
              <a:t>pencatatan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otomatis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22256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35696" y="3623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3600" b="1" dirty="0" err="1"/>
              <a:t>Alur</a:t>
            </a:r>
            <a:r>
              <a:rPr lang="en-ID" sz="3600" b="1" dirty="0"/>
              <a:t> </a:t>
            </a:r>
            <a:r>
              <a:rPr lang="en-ID" sz="3600" b="1" dirty="0" err="1"/>
              <a:t>Pikir</a:t>
            </a:r>
            <a:r>
              <a:rPr lang="en-ID" sz="3600" b="1" dirty="0"/>
              <a:t> </a:t>
            </a:r>
            <a:r>
              <a:rPr lang="en-ID" sz="3600" b="1" dirty="0" err="1"/>
              <a:t>Karya</a:t>
            </a:r>
            <a:r>
              <a:rPr lang="en-ID" sz="3600" b="1" dirty="0"/>
              <a:t> </a:t>
            </a:r>
            <a:r>
              <a:rPr lang="en-ID" sz="3600" b="1" dirty="0" err="1" smtClean="0"/>
              <a:t>Ilmiah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23528" y="127560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pikir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dipaparkan</a:t>
            </a:r>
            <a:r>
              <a:rPr lang="en-ID" dirty="0"/>
              <a:t> </a:t>
            </a:r>
            <a:r>
              <a:rPr lang="en-ID" dirty="0" err="1" smtClean="0"/>
              <a:t>tadi</a:t>
            </a:r>
            <a:r>
              <a:rPr lang="en-ID" dirty="0" smtClean="0"/>
              <a:t>,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pikir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lihat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,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, </a:t>
            </a:r>
            <a:r>
              <a:rPr lang="en-ID" dirty="0" err="1"/>
              <a:t>pengumpulan</a:t>
            </a:r>
            <a:r>
              <a:rPr lang="en-ID" dirty="0"/>
              <a:t> data,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verifikasi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 smtClean="0"/>
              <a:t>falsifikasi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dimulai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pengajuan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mengonseptualisasikan</a:t>
            </a:r>
            <a:r>
              <a:rPr lang="en-ID" dirty="0"/>
              <a:t> </a:t>
            </a:r>
            <a:r>
              <a:rPr lang="en-ID" dirty="0" err="1"/>
              <a:t>persoalan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yang </a:t>
            </a:r>
            <a:r>
              <a:rPr lang="en-ID" dirty="0" err="1"/>
              <a:t>bersumber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empirik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dicarikan</a:t>
            </a:r>
            <a:r>
              <a:rPr lang="en-ID" dirty="0"/>
              <a:t> </a:t>
            </a:r>
            <a:r>
              <a:rPr lang="en-ID" dirty="0" err="1"/>
              <a:t>jawabannya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.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dirumuskan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pertanyaan-pertanyaan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mengkaji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teoretis</a:t>
            </a:r>
            <a:r>
              <a:rPr lang="en-ID" dirty="0"/>
              <a:t> </a:t>
            </a:r>
            <a:r>
              <a:rPr lang="en-ID" dirty="0" err="1"/>
              <a:t>hakikat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.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 </a:t>
            </a:r>
            <a:r>
              <a:rPr lang="en-ID" dirty="0" err="1"/>
              <a:t>mengumpulkan</a:t>
            </a:r>
            <a:r>
              <a:rPr lang="en-ID" dirty="0"/>
              <a:t> data di </a:t>
            </a:r>
            <a:r>
              <a:rPr lang="en-ID" dirty="0" err="1"/>
              <a:t>lapangan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verifikasi</a:t>
            </a:r>
            <a:r>
              <a:rPr lang="en-ID" dirty="0"/>
              <a:t> data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/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. Data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terkumpul</a:t>
            </a:r>
            <a:r>
              <a:rPr lang="en-ID" dirty="0"/>
              <a:t> 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diolah</a:t>
            </a:r>
            <a:r>
              <a:rPr lang="en-ID" dirty="0"/>
              <a:t>, </a:t>
            </a:r>
            <a:r>
              <a:rPr lang="en-ID" dirty="0" err="1"/>
              <a:t>dianalisis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.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ditarik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, yang </a:t>
            </a:r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menolak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50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186042"/>
            <a:ext cx="5929354" cy="1681852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b="1" dirty="0" smtClean="0">
                <a:latin typeface="+mn-lt"/>
              </a:rPr>
              <a:t>1.</a:t>
            </a:r>
            <a:r>
              <a:rPr lang="en-US" sz="2000" dirty="0" smtClean="0">
                <a:latin typeface="+mn-lt"/>
              </a:rPr>
              <a:t> </a:t>
            </a:r>
            <a:r>
              <a:rPr lang="en-ID" sz="2000" dirty="0" err="1" smtClean="0"/>
              <a:t>Mahasiswa</a:t>
            </a:r>
            <a:r>
              <a:rPr lang="en-ID" sz="2000" dirty="0" smtClean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menerapkan</a:t>
            </a:r>
            <a:r>
              <a:rPr lang="en-ID" sz="2000" dirty="0"/>
              <a:t> </a:t>
            </a:r>
            <a:r>
              <a:rPr lang="en-ID" sz="2000" dirty="0" err="1"/>
              <a:t>logika</a:t>
            </a:r>
            <a:r>
              <a:rPr lang="en-ID" sz="2000" dirty="0"/>
              <a:t> </a:t>
            </a:r>
            <a:r>
              <a:rPr lang="en-ID" sz="2000" dirty="0" err="1"/>
              <a:t>berpikir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landasan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ID" sz="2000" dirty="0" err="1"/>
              <a:t>berpikir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menyusun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 smtClean="0"/>
              <a:t>.</a:t>
            </a:r>
            <a:br>
              <a:rPr lang="en-ID" sz="2000" dirty="0" smtClean="0"/>
            </a:br>
            <a:r>
              <a:rPr lang="en-ID" sz="2000" b="1" dirty="0" smtClean="0"/>
              <a:t>2.</a:t>
            </a:r>
            <a:r>
              <a:rPr lang="en-ID" sz="2000" dirty="0" smtClean="0"/>
              <a:t> </a:t>
            </a:r>
            <a:r>
              <a:rPr lang="en-ID" sz="2000" dirty="0" err="1"/>
              <a:t>Mahasiswa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menerapkan</a:t>
            </a:r>
            <a:r>
              <a:rPr lang="en-ID" sz="2000" dirty="0"/>
              <a:t> </a:t>
            </a:r>
            <a:r>
              <a:rPr lang="en-ID" sz="2000" dirty="0" err="1"/>
              <a:t>pola</a:t>
            </a:r>
            <a:r>
              <a:rPr lang="en-ID" sz="2000" dirty="0"/>
              <a:t> </a:t>
            </a:r>
            <a:r>
              <a:rPr lang="en-ID" sz="2000" dirty="0" err="1"/>
              <a:t>pikir</a:t>
            </a:r>
            <a:r>
              <a:rPr lang="en-ID" sz="2000" dirty="0"/>
              <a:t> </a:t>
            </a:r>
            <a:r>
              <a:rPr lang="en-ID" sz="2000" dirty="0" err="1"/>
              <a:t>induktif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deduktif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ilmiah</a:t>
            </a:r>
            <a:r>
              <a:rPr lang="en-ID" sz="2000" dirty="0"/>
              <a:t>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(CP-KMA2) </a:t>
            </a:r>
            <a:endParaRPr lang="en-US" sz="2000" b="1" spc="300" dirty="0">
              <a:latin typeface="+mn-lt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4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Capaian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Pembelajaran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Mingguan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Mata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Kuliah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(Sub-CPMK):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910" y="1785932"/>
            <a:ext cx="1811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Sub-CPMK ke-2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9198" y="1714494"/>
            <a:ext cx="7321300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</a:t>
            </a:r>
            <a:r>
              <a:rPr kumimoji="0" lang="en-US" sz="4400" b="1" i="0" u="none" strike="noStrike" kern="1200" cap="none" spc="-15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Tatap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Muka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</a:t>
            </a:r>
            <a:r>
              <a:rPr lang="en-US" sz="4400" b="1" spc="-15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/>
              </a:rPr>
              <a:t>dua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4400" b="1" i="0" u="none" strike="noStrike" kern="1200" cap="none" spc="-15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Pola</a:t>
            </a:r>
            <a:r>
              <a:rPr kumimoji="0" lang="en-US" sz="6000" b="1" i="0" u="none" strike="noStrike" kern="1200" cap="none" spc="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Pikir</a:t>
            </a:r>
            <a:r>
              <a:rPr kumimoji="0" lang="en-US" sz="6000" b="1" i="0" u="none" strike="noStrike" kern="1200" cap="none" spc="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Karya</a:t>
            </a:r>
            <a:r>
              <a:rPr kumimoji="0" lang="en-US" sz="6000" b="1" i="0" u="none" strike="noStrike" kern="1200" cap="none" spc="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Ilmiah</a:t>
            </a:r>
            <a:endParaRPr kumimoji="0" lang="en-US" sz="6000" b="1" i="0" u="none" strike="noStrike" kern="1200" cap="none" spc="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91680" y="48351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Pola</a:t>
            </a:r>
            <a:r>
              <a:rPr lang="en-US" sz="3600" b="1" dirty="0"/>
              <a:t> </a:t>
            </a:r>
            <a:r>
              <a:rPr lang="en-US" sz="3600" b="1" dirty="0" err="1"/>
              <a:t>Pikir</a:t>
            </a:r>
            <a:r>
              <a:rPr lang="en-US" sz="3600" b="1" dirty="0"/>
              <a:t> </a:t>
            </a:r>
            <a:r>
              <a:rPr lang="en-US" sz="3600" b="1" dirty="0" err="1"/>
              <a:t>Deduktif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899592" y="1491630"/>
            <a:ext cx="574238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deduktif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r>
              <a:rPr lang="en-US" b="1" dirty="0"/>
              <a:t> </a:t>
            </a:r>
            <a:r>
              <a:rPr lang="en-US" b="1" dirty="0" err="1"/>
              <a:t>simpulan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/>
              <a:t>berlangsung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menuju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yang </a:t>
            </a:r>
            <a:r>
              <a:rPr lang="en-US" b="1" dirty="0" err="1"/>
              <a:t>khusus</a:t>
            </a:r>
            <a:r>
              <a:rPr lang="en-US" b="1" dirty="0"/>
              <a:t>.</a:t>
            </a:r>
          </a:p>
          <a:p>
            <a:pPr algn="just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b="1" dirty="0">
              <a:solidFill>
                <a:srgbClr val="0070C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b="1" dirty="0" err="1"/>
              <a:t>Semua</a:t>
            </a:r>
            <a:r>
              <a:rPr lang="en-US" sz="1600" b="1" dirty="0"/>
              <a:t> </a:t>
            </a:r>
            <a:r>
              <a:rPr lang="en-US" sz="1600" b="1" dirty="0" err="1"/>
              <a:t>mahasiswa</a:t>
            </a:r>
            <a:r>
              <a:rPr lang="en-US" sz="1600" b="1" dirty="0"/>
              <a:t> </a:t>
            </a:r>
            <a:r>
              <a:rPr lang="en-US" sz="1600" b="1" dirty="0" err="1"/>
              <a:t>Teknik</a:t>
            </a:r>
            <a:r>
              <a:rPr lang="en-US" sz="1600" b="1" dirty="0"/>
              <a:t> </a:t>
            </a:r>
            <a:r>
              <a:rPr lang="en-US" sz="1600" b="1" dirty="0" err="1"/>
              <a:t>Informatika</a:t>
            </a:r>
            <a:r>
              <a:rPr lang="en-US" sz="1600" b="1" dirty="0"/>
              <a:t> </a:t>
            </a:r>
            <a:r>
              <a:rPr lang="en-US" sz="1600" b="1" dirty="0" err="1"/>
              <a:t>pandai</a:t>
            </a:r>
            <a:r>
              <a:rPr lang="en-US" sz="1600" b="1" dirty="0"/>
              <a:t> </a:t>
            </a:r>
            <a:r>
              <a:rPr lang="en-US" sz="1600" b="1" dirty="0" err="1"/>
              <a:t>mengoperasikan</a:t>
            </a:r>
            <a:r>
              <a:rPr lang="en-US" sz="1600" b="1" dirty="0"/>
              <a:t> </a:t>
            </a:r>
            <a:r>
              <a:rPr lang="en-US" sz="1600" b="1" dirty="0" err="1"/>
              <a:t>komputer</a:t>
            </a:r>
            <a:r>
              <a:rPr lang="en-US" sz="1600" b="1" dirty="0"/>
              <a:t> (</a:t>
            </a:r>
            <a:r>
              <a:rPr lang="en-US" sz="1600" b="1" dirty="0" err="1"/>
              <a:t>simpulan</a:t>
            </a:r>
            <a:r>
              <a:rPr lang="en-US" sz="1600" b="1" dirty="0"/>
              <a:t> </a:t>
            </a:r>
            <a:r>
              <a:rPr lang="en-US" sz="1600" b="1" dirty="0" err="1"/>
              <a:t>umum</a:t>
            </a:r>
            <a:r>
              <a:rPr lang="en-US" sz="1600" b="1" dirty="0"/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b="1" dirty="0"/>
              <a:t>Budi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mahasiswa</a:t>
            </a:r>
            <a:r>
              <a:rPr lang="en-US" sz="1600" b="1" dirty="0"/>
              <a:t> </a:t>
            </a:r>
            <a:r>
              <a:rPr lang="en-US" sz="1600" b="1" dirty="0" err="1"/>
              <a:t>Teknik</a:t>
            </a:r>
            <a:r>
              <a:rPr lang="en-US" sz="1600" b="1" dirty="0"/>
              <a:t> </a:t>
            </a:r>
            <a:r>
              <a:rPr lang="en-US" sz="1600" b="1" dirty="0" err="1"/>
              <a:t>Informatika</a:t>
            </a:r>
            <a:r>
              <a:rPr lang="en-US" sz="1600" b="1" dirty="0"/>
              <a:t> (</a:t>
            </a:r>
            <a:r>
              <a:rPr lang="en-US" sz="1600" b="1" dirty="0" err="1"/>
              <a:t>simpulan</a:t>
            </a:r>
            <a:r>
              <a:rPr lang="en-US" sz="1600" b="1" dirty="0"/>
              <a:t> </a:t>
            </a:r>
            <a:r>
              <a:rPr lang="en-US" sz="1600" b="1" dirty="0" err="1"/>
              <a:t>khusus</a:t>
            </a:r>
            <a:r>
              <a:rPr lang="en-US" sz="1600" b="1" dirty="0"/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b="1" dirty="0"/>
              <a:t>Budi </a:t>
            </a:r>
            <a:r>
              <a:rPr lang="en-US" sz="1600" b="1" dirty="0" err="1"/>
              <a:t>pandai</a:t>
            </a:r>
            <a:r>
              <a:rPr lang="en-US" sz="1600" b="1" dirty="0"/>
              <a:t> </a:t>
            </a:r>
            <a:r>
              <a:rPr lang="en-US" sz="1600" b="1" dirty="0" err="1"/>
              <a:t>mengoperasikan</a:t>
            </a:r>
            <a:r>
              <a:rPr lang="en-US" sz="1600" b="1" dirty="0"/>
              <a:t> </a:t>
            </a:r>
            <a:r>
              <a:rPr lang="en-US" sz="1600" b="1" dirty="0" err="1"/>
              <a:t>komputer</a:t>
            </a:r>
            <a:r>
              <a:rPr lang="en-US" sz="1600" b="1" dirty="0"/>
              <a:t> (</a:t>
            </a:r>
            <a:r>
              <a:rPr lang="en-US" sz="1600" b="1" dirty="0" err="1"/>
              <a:t>simpulan</a:t>
            </a:r>
            <a:r>
              <a:rPr lang="en-US" sz="1600" b="1" dirty="0"/>
              <a:t> </a:t>
            </a:r>
            <a:r>
              <a:rPr lang="en-US" sz="1600" b="1" dirty="0" err="1"/>
              <a:t>deduksi</a:t>
            </a:r>
            <a:r>
              <a:rPr lang="en-US" sz="1600" b="1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9752" y="62753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/>
              <a:t>Deduktif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67544" y="1491630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Menarik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Simpulan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endParaRPr lang="en-US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1600" b="1" dirty="0" err="1" smtClean="0"/>
              <a:t>Simpulan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 err="1"/>
              <a:t>konklusi</a:t>
            </a:r>
            <a:r>
              <a:rPr lang="en-US" sz="1600" b="1" dirty="0"/>
              <a:t>) </a:t>
            </a:r>
            <a:r>
              <a:rPr lang="en-US" sz="1600" b="1" dirty="0" err="1"/>
              <a:t>secara</a:t>
            </a:r>
            <a:r>
              <a:rPr lang="en-US" sz="1600" b="1" dirty="0"/>
              <a:t> </a:t>
            </a:r>
            <a:r>
              <a:rPr lang="en-US" sz="1600" b="1" dirty="0" err="1"/>
              <a:t>langsung</a:t>
            </a:r>
            <a:r>
              <a:rPr lang="en-US" sz="1600" b="1" dirty="0"/>
              <a:t> </a:t>
            </a:r>
            <a:r>
              <a:rPr lang="en-US" sz="1600" b="1" dirty="0" err="1"/>
              <a:t>ditarik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satu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, yang </a:t>
            </a:r>
            <a:r>
              <a:rPr lang="sv-SE" sz="1600" b="1" dirty="0"/>
              <a:t>termasuk ke dalam bentuk penalaran ini adalah sebagai berikut.</a:t>
            </a:r>
          </a:p>
          <a:p>
            <a:pPr algn="just">
              <a:buNone/>
            </a:pPr>
            <a:r>
              <a:rPr lang="en-US" sz="1600" b="1" dirty="0" smtClean="0">
                <a:solidFill>
                  <a:srgbClr val="00B0F0"/>
                </a:solidFill>
              </a:rPr>
              <a:t>a. </a:t>
            </a:r>
            <a:r>
              <a:rPr lang="en-US" sz="1600" b="1" dirty="0" err="1">
                <a:solidFill>
                  <a:srgbClr val="00B0F0"/>
                </a:solidFill>
              </a:rPr>
              <a:t>Konversi</a:t>
            </a:r>
            <a:endParaRPr lang="en-US" sz="1600" b="1" dirty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US" sz="1600" b="1" dirty="0" err="1"/>
              <a:t>a</a:t>
            </a:r>
            <a:r>
              <a:rPr lang="en-US" sz="1600" b="1" dirty="0" err="1" smtClean="0"/>
              <a:t>dalah</a:t>
            </a:r>
            <a:r>
              <a:rPr lang="en-US" sz="1600" b="1" dirty="0" smtClean="0"/>
              <a:t> </a:t>
            </a:r>
            <a:r>
              <a:rPr lang="en-US" sz="1600" b="1" dirty="0" err="1"/>
              <a:t>sejenis</a:t>
            </a:r>
            <a:r>
              <a:rPr lang="en-US" sz="1600" b="1" dirty="0"/>
              <a:t> </a:t>
            </a:r>
            <a:r>
              <a:rPr lang="en-US" sz="1600" b="1" dirty="0" err="1"/>
              <a:t>penarikan</a:t>
            </a:r>
            <a:r>
              <a:rPr lang="en-US" sz="1600" b="1" dirty="0"/>
              <a:t> </a:t>
            </a:r>
            <a:r>
              <a:rPr lang="en-US" sz="1600" b="1" dirty="0" err="1"/>
              <a:t>kesimpulan</a:t>
            </a:r>
            <a:r>
              <a:rPr lang="en-US" sz="1600" b="1" dirty="0"/>
              <a:t> </a:t>
            </a:r>
            <a:r>
              <a:rPr lang="en-US" sz="1600" b="1" dirty="0" err="1"/>
              <a:t>secara</a:t>
            </a:r>
            <a:r>
              <a:rPr lang="en-US" sz="1600" b="1" dirty="0"/>
              <a:t> </a:t>
            </a:r>
            <a:r>
              <a:rPr lang="en-US" sz="1600" b="1" dirty="0" err="1"/>
              <a:t>langsung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 </a:t>
            </a:r>
            <a:r>
              <a:rPr lang="en-US" sz="1600" b="1" dirty="0" err="1"/>
              <a:t>mempertukarkan</a:t>
            </a:r>
            <a:r>
              <a:rPr lang="en-US" sz="1600" b="1" dirty="0"/>
              <a:t> term-term </a:t>
            </a:r>
            <a:r>
              <a:rPr lang="en-US" sz="1600" b="1" dirty="0" err="1"/>
              <a:t>sebuah</a:t>
            </a:r>
            <a:r>
              <a:rPr lang="en-US" sz="1600" b="1" dirty="0"/>
              <a:t> </a:t>
            </a:r>
            <a:r>
              <a:rPr lang="en-US" sz="1600" b="1" dirty="0" err="1" smtClean="0"/>
              <a:t>proposisi</a:t>
            </a:r>
            <a:r>
              <a:rPr lang="en-US" sz="1600" b="1" dirty="0" smtClean="0"/>
              <a:t>.</a:t>
            </a:r>
          </a:p>
          <a:p>
            <a:pPr algn="just">
              <a:buNone/>
            </a:pPr>
            <a:r>
              <a:rPr lang="en-US" sz="1600" b="1" dirty="0" err="1" smtClean="0">
                <a:solidFill>
                  <a:srgbClr val="0070C0"/>
                </a:solidFill>
              </a:rPr>
              <a:t>Contoh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informatika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orang-orang yang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mengoperasikan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. (</a:t>
            </a:r>
            <a:r>
              <a:rPr lang="en-US" sz="1600" dirty="0" err="1"/>
              <a:t>Premis</a:t>
            </a:r>
            <a:r>
              <a:rPr lang="en-US" sz="1600" dirty="0"/>
              <a:t>)</a:t>
            </a:r>
          </a:p>
          <a:p>
            <a:pPr algn="just"/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1600" dirty="0"/>
              <a:t>: </a:t>
            </a:r>
            <a:r>
              <a:rPr lang="en-US" sz="1600" dirty="0" err="1"/>
              <a:t>Beberapa</a:t>
            </a:r>
            <a:r>
              <a:rPr lang="en-US" sz="1600" dirty="0"/>
              <a:t> orang yang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mengoperasikan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informatika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8955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2100" y="915566"/>
            <a:ext cx="67465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B0F0"/>
                </a:solidFill>
              </a:rPr>
              <a:t>b. </a:t>
            </a:r>
            <a:r>
              <a:rPr lang="en-US" b="1" dirty="0" err="1">
                <a:solidFill>
                  <a:srgbClr val="00B0F0"/>
                </a:solidFill>
              </a:rPr>
              <a:t>Observasi</a:t>
            </a:r>
            <a:endParaRPr lang="en-US" b="1" dirty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US" b="1" dirty="0" err="1"/>
              <a:t>a</a:t>
            </a:r>
            <a:r>
              <a:rPr lang="en-US" b="1" dirty="0" err="1" smtClean="0"/>
              <a:t>dalah</a:t>
            </a:r>
            <a:r>
              <a:rPr lang="en-US" b="1" dirty="0" smtClean="0"/>
              <a:t> </a:t>
            </a:r>
            <a:r>
              <a:rPr lang="en-US" b="1" dirty="0" err="1"/>
              <a:t>sejenis</a:t>
            </a:r>
            <a:r>
              <a:rPr lang="en-US" b="1" dirty="0"/>
              <a:t> </a:t>
            </a:r>
            <a:r>
              <a:rPr lang="en-US" b="1" dirty="0" err="1"/>
              <a:t>penarikan</a:t>
            </a:r>
            <a:r>
              <a:rPr lang="en-US" b="1" dirty="0"/>
              <a:t> </a:t>
            </a:r>
            <a:r>
              <a:rPr lang="en-US" b="1" dirty="0" err="1"/>
              <a:t>kesimpulan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menyangkal</a:t>
            </a:r>
            <a:r>
              <a:rPr lang="en-US" b="1" dirty="0"/>
              <a:t> </a:t>
            </a:r>
            <a:r>
              <a:rPr lang="en-US" b="1" dirty="0" err="1"/>
              <a:t>lawan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proposisi</a:t>
            </a:r>
            <a:r>
              <a:rPr lang="en-US" b="1" dirty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</a:p>
          <a:p>
            <a:pPr algn="just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)</a:t>
            </a:r>
          </a:p>
          <a:p>
            <a:pPr algn="just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dirty="0"/>
              <a:t>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5727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843558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c. </a:t>
            </a:r>
            <a:r>
              <a:rPr lang="en-US" b="1" dirty="0" err="1">
                <a:solidFill>
                  <a:srgbClr val="00B0F0"/>
                </a:solidFill>
              </a:rPr>
              <a:t>Kontraposisi</a:t>
            </a:r>
            <a:endParaRPr lang="en-US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b="1" dirty="0" err="1"/>
              <a:t>a</a:t>
            </a:r>
            <a:r>
              <a:rPr lang="en-US" b="1" dirty="0" err="1" smtClean="0"/>
              <a:t>dalah</a:t>
            </a:r>
            <a:r>
              <a:rPr lang="en-US" b="1" dirty="0" smtClean="0"/>
              <a:t> </a:t>
            </a:r>
            <a:r>
              <a:rPr lang="en-US" b="1" dirty="0" err="1" smtClean="0"/>
              <a:t>penarikan</a:t>
            </a:r>
            <a:r>
              <a:rPr lang="en-US" b="1" dirty="0" smtClean="0"/>
              <a:t> </a:t>
            </a:r>
            <a:r>
              <a:rPr lang="en-US" b="1" dirty="0" err="1"/>
              <a:t>simpulan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proses </a:t>
            </a:r>
            <a:r>
              <a:rPr lang="en-US" b="1" dirty="0" err="1"/>
              <a:t>observasi</a:t>
            </a:r>
            <a:r>
              <a:rPr lang="en-US" b="1" dirty="0"/>
              <a:t>, </a:t>
            </a:r>
            <a:r>
              <a:rPr lang="en-US" b="1" dirty="0" err="1"/>
              <a:t>konversi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b="1" dirty="0"/>
              <a:t> </a:t>
            </a:r>
            <a:r>
              <a:rPr lang="en-US" b="1" dirty="0" err="1"/>
              <a:t>lagi</a:t>
            </a:r>
            <a:r>
              <a:rPr lang="en-US" b="1" dirty="0"/>
              <a:t> </a:t>
            </a:r>
            <a:r>
              <a:rPr lang="en-US" b="1" dirty="0" err="1"/>
              <a:t>observasi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(</a:t>
            </a:r>
            <a:r>
              <a:rPr lang="en-US" dirty="0" err="1"/>
              <a:t>Premis</a:t>
            </a:r>
            <a:r>
              <a:rPr lang="en-US" dirty="0"/>
              <a:t>)</a:t>
            </a:r>
          </a:p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(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. (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Semua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. (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)</a:t>
            </a:r>
            <a:endParaRPr lang="en-US" b="1" dirty="0"/>
          </a:p>
          <a:p>
            <a:pPr>
              <a:buNone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67577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1001248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Menarik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Simpulan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endPara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1600" b="1" dirty="0" err="1"/>
              <a:t>Penarikan</a:t>
            </a:r>
            <a:r>
              <a:rPr lang="en-US" sz="1600" b="1" dirty="0"/>
              <a:t> </a:t>
            </a:r>
            <a:r>
              <a:rPr lang="en-US" sz="1600" b="1" dirty="0" err="1"/>
              <a:t>simpulan</a:t>
            </a:r>
            <a:r>
              <a:rPr lang="en-US" sz="1600" b="1" dirty="0"/>
              <a:t> </a:t>
            </a:r>
            <a:r>
              <a:rPr lang="en-US" sz="1600" b="1" dirty="0" err="1"/>
              <a:t>secara</a:t>
            </a:r>
            <a:r>
              <a:rPr lang="en-US" sz="1600" b="1" dirty="0"/>
              <a:t> </a:t>
            </a:r>
            <a:r>
              <a:rPr lang="en-US" sz="1600" b="1" dirty="0" err="1"/>
              <a:t>tidak</a:t>
            </a:r>
            <a:r>
              <a:rPr lang="en-US" sz="1600" b="1" dirty="0"/>
              <a:t> </a:t>
            </a:r>
            <a:r>
              <a:rPr lang="en-US" sz="1600" b="1" dirty="0" err="1"/>
              <a:t>langsung</a:t>
            </a:r>
            <a:r>
              <a:rPr lang="en-US" sz="1600" b="1" dirty="0"/>
              <a:t> </a:t>
            </a:r>
            <a:r>
              <a:rPr lang="en-US" sz="1600" b="1" dirty="0" err="1"/>
              <a:t>memerlukan</a:t>
            </a:r>
            <a:r>
              <a:rPr lang="en-US" sz="1600" b="1" dirty="0"/>
              <a:t> </a:t>
            </a:r>
            <a:r>
              <a:rPr lang="en-US" sz="1600" b="1" dirty="0" err="1"/>
              <a:t>dua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data. </a:t>
            </a:r>
            <a:r>
              <a:rPr lang="en-US" sz="1600" b="1" dirty="0" err="1" smtClean="0"/>
              <a:t>Premis</a:t>
            </a:r>
            <a:r>
              <a:rPr lang="en-US" sz="1600" b="1" dirty="0" smtClean="0"/>
              <a:t> </a:t>
            </a:r>
            <a:r>
              <a:rPr lang="en-US" sz="1600" b="1" dirty="0"/>
              <a:t>yang </a:t>
            </a:r>
            <a:r>
              <a:rPr lang="en-US" sz="1600" b="1" dirty="0" err="1"/>
              <a:t>pertama</a:t>
            </a:r>
            <a:r>
              <a:rPr lang="en-US" sz="1600" b="1" dirty="0"/>
              <a:t>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yang </a:t>
            </a:r>
            <a:r>
              <a:rPr lang="en-US" sz="1600" b="1" dirty="0" err="1"/>
              <a:t>bersifat</a:t>
            </a:r>
            <a:r>
              <a:rPr lang="en-US" sz="1600" b="1" dirty="0"/>
              <a:t> </a:t>
            </a:r>
            <a:r>
              <a:rPr lang="en-US" sz="1600" b="1" dirty="0" err="1" smtClean="0"/>
              <a:t>umum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semua</a:t>
            </a:r>
            <a:r>
              <a:rPr lang="en-US" sz="1600" b="1" dirty="0" smtClean="0"/>
              <a:t> </a:t>
            </a:r>
            <a:r>
              <a:rPr lang="en-US" sz="1600" b="1" dirty="0"/>
              <a:t>orang </a:t>
            </a:r>
            <a:r>
              <a:rPr lang="en-US" sz="1600" b="1" dirty="0" err="1"/>
              <a:t>sudah</a:t>
            </a:r>
            <a:r>
              <a:rPr lang="en-US" sz="1600" b="1" dirty="0"/>
              <a:t> </a:t>
            </a:r>
            <a:r>
              <a:rPr lang="en-US" sz="1600" b="1" dirty="0" err="1" smtClean="0"/>
              <a:t>mengetahuinya</a:t>
            </a:r>
            <a:r>
              <a:rPr lang="en-US" sz="1600" b="1" dirty="0" smtClean="0"/>
              <a:t>)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yang </a:t>
            </a:r>
            <a:r>
              <a:rPr lang="en-US" sz="1600" b="1" dirty="0" err="1"/>
              <a:t>kedua</a:t>
            </a:r>
            <a:r>
              <a:rPr lang="en-US" sz="1600" b="1" dirty="0"/>
              <a:t>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yang </a:t>
            </a:r>
            <a:r>
              <a:rPr lang="en-US" sz="1600" b="1" dirty="0" err="1"/>
              <a:t>bersifat</a:t>
            </a:r>
            <a:r>
              <a:rPr lang="en-US" sz="1600" b="1" dirty="0"/>
              <a:t> </a:t>
            </a:r>
            <a:r>
              <a:rPr lang="en-US" sz="1600" b="1" dirty="0" err="1" smtClean="0"/>
              <a:t>khusus</a:t>
            </a:r>
            <a:r>
              <a:rPr lang="en-US" sz="1600" b="1" dirty="0" smtClean="0"/>
              <a:t>, </a:t>
            </a:r>
            <a:r>
              <a:rPr lang="en-US" sz="1600" b="1" dirty="0"/>
              <a:t>yang </a:t>
            </a:r>
            <a:r>
              <a:rPr lang="sv-SE" sz="1600" b="1" dirty="0"/>
              <a:t>termasuk ke dalam bentuk penalaran ini adalah sebagai berikut</a:t>
            </a:r>
            <a:r>
              <a:rPr lang="sv-SE" sz="1600" b="1" dirty="0" smtClean="0"/>
              <a:t>.</a:t>
            </a:r>
          </a:p>
          <a:p>
            <a:pPr marL="342900" indent="-342900" algn="just">
              <a:buAutoNum type="alphaLcPeriod"/>
            </a:pPr>
            <a:r>
              <a:rPr lang="en-US" sz="1600" b="1" dirty="0" err="1" smtClean="0">
                <a:solidFill>
                  <a:srgbClr val="00B0F0"/>
                </a:solidFill>
              </a:rPr>
              <a:t>Silogisme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Kategorial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endParaRPr lang="en-US" sz="1600" b="1" dirty="0" smtClean="0">
              <a:solidFill>
                <a:srgbClr val="00B0F0"/>
              </a:solidFill>
            </a:endParaRPr>
          </a:p>
          <a:p>
            <a:pPr algn="just"/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silogisme</a:t>
            </a:r>
            <a:r>
              <a:rPr lang="en-US" sz="1600" b="1" dirty="0"/>
              <a:t> yang </a:t>
            </a:r>
            <a:r>
              <a:rPr lang="en-US" sz="1600" b="1" dirty="0" err="1"/>
              <a:t>terjadi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tiga</a:t>
            </a:r>
            <a:r>
              <a:rPr lang="en-US" sz="1600" b="1" dirty="0"/>
              <a:t> </a:t>
            </a:r>
            <a:r>
              <a:rPr lang="en-US" sz="1600" b="1" dirty="0" err="1"/>
              <a:t>proposisi</a:t>
            </a:r>
            <a:r>
              <a:rPr lang="en-US" sz="1600" b="1" dirty="0"/>
              <a:t>. </a:t>
            </a:r>
            <a:r>
              <a:rPr lang="en-US" sz="1600" b="1" dirty="0" err="1"/>
              <a:t>Dua</a:t>
            </a:r>
            <a:r>
              <a:rPr lang="en-US" sz="1600" b="1" dirty="0"/>
              <a:t> </a:t>
            </a:r>
            <a:r>
              <a:rPr lang="en-US" sz="1600" b="1" dirty="0" err="1"/>
              <a:t>proposisi</a:t>
            </a:r>
            <a:r>
              <a:rPr lang="en-US" sz="1600" b="1" dirty="0"/>
              <a:t>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satu</a:t>
            </a:r>
            <a:r>
              <a:rPr lang="en-US" sz="1600" b="1" dirty="0"/>
              <a:t> </a:t>
            </a:r>
            <a:r>
              <a:rPr lang="en-US" sz="1600" b="1" dirty="0" err="1"/>
              <a:t>proposisi</a:t>
            </a:r>
            <a:r>
              <a:rPr lang="en-US" sz="1600" b="1" dirty="0"/>
              <a:t> </a:t>
            </a:r>
            <a:r>
              <a:rPr lang="en-US" sz="1600" b="1" dirty="0" err="1"/>
              <a:t>lagi</a:t>
            </a:r>
            <a:r>
              <a:rPr lang="en-US" sz="1600" b="1" dirty="0"/>
              <a:t>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/>
              <a:t>kesimpulan</a:t>
            </a:r>
            <a:r>
              <a:rPr lang="en-US" sz="1600" b="1" dirty="0"/>
              <a:t>.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menghasilkan</a:t>
            </a:r>
            <a:r>
              <a:rPr lang="en-US" sz="1600" b="1" dirty="0"/>
              <a:t> </a:t>
            </a:r>
            <a:r>
              <a:rPr lang="en-US" sz="1600" b="1" dirty="0" err="1"/>
              <a:t>kesimpulan</a:t>
            </a:r>
            <a:r>
              <a:rPr lang="en-US" sz="1600" b="1" dirty="0"/>
              <a:t>, </a:t>
            </a:r>
            <a:r>
              <a:rPr lang="en-US" sz="1600" b="1" dirty="0" err="1"/>
              <a:t>diperlukan</a:t>
            </a:r>
            <a:r>
              <a:rPr lang="en-US" sz="1600" b="1" dirty="0"/>
              <a:t> </a:t>
            </a:r>
            <a:r>
              <a:rPr lang="en-US" sz="1600" b="1" dirty="0" err="1"/>
              <a:t>adanya</a:t>
            </a:r>
            <a:r>
              <a:rPr lang="en-US" sz="1600" b="1" dirty="0"/>
              <a:t> term </a:t>
            </a:r>
            <a:r>
              <a:rPr lang="en-US" sz="1600" b="1" dirty="0" err="1"/>
              <a:t>penengah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</a:t>
            </a:r>
            <a:r>
              <a:rPr lang="en-US" sz="1600" b="1" dirty="0" err="1"/>
              <a:t>penghubung</a:t>
            </a:r>
            <a:r>
              <a:rPr lang="en-US" sz="1600" b="1" dirty="0"/>
              <a:t> </a:t>
            </a:r>
            <a:r>
              <a:rPr lang="en-US" sz="1600" b="1" dirty="0" err="1"/>
              <a:t>antara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mayor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minor.</a:t>
            </a:r>
            <a:endParaRPr lang="en-US" sz="1600" b="1" dirty="0" smtClean="0"/>
          </a:p>
          <a:p>
            <a:pPr algn="just"/>
            <a:r>
              <a:rPr lang="sv-SE" sz="1600" b="1" dirty="0" smtClean="0">
                <a:solidFill>
                  <a:srgbClr val="0070C0"/>
                </a:solidFill>
              </a:rPr>
              <a:t>Contoh: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analis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lulusan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informatika</a:t>
            </a:r>
            <a:r>
              <a:rPr lang="en-US" sz="1600" dirty="0"/>
              <a:t>. (</a:t>
            </a:r>
            <a:r>
              <a:rPr lang="en-US" sz="1600" dirty="0" err="1"/>
              <a:t>Premis</a:t>
            </a:r>
            <a:r>
              <a:rPr lang="en-US" sz="1600" dirty="0"/>
              <a:t> mayor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Bintang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analis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. (</a:t>
            </a:r>
            <a:r>
              <a:rPr lang="en-US" sz="1600" dirty="0" err="1"/>
              <a:t>Premis</a:t>
            </a:r>
            <a:r>
              <a:rPr lang="en-US" sz="1600" dirty="0"/>
              <a:t> minor)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Bintang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lulusan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informatika</a:t>
            </a:r>
            <a:r>
              <a:rPr lang="en-US" sz="1600" dirty="0"/>
              <a:t>.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sv-SE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9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1298" y="627534"/>
            <a:ext cx="72950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b="1" dirty="0" smtClean="0">
                <a:solidFill>
                  <a:srgbClr val="00B0F0"/>
                </a:solidFill>
              </a:rPr>
              <a:t>b. </a:t>
            </a:r>
            <a:r>
              <a:rPr lang="en-US" sz="1600" b="1" dirty="0" err="1" smtClean="0">
                <a:solidFill>
                  <a:srgbClr val="00B0F0"/>
                </a:solidFill>
              </a:rPr>
              <a:t>Silogisme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Hipotesis</a:t>
            </a:r>
            <a:endParaRPr lang="en-US" sz="1600" b="1" dirty="0">
              <a:solidFill>
                <a:srgbClr val="00B0F0"/>
              </a:solidFill>
            </a:endParaRPr>
          </a:p>
          <a:p>
            <a:pPr lvl="0" algn="just"/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/>
              <a:t>silogisme</a:t>
            </a:r>
            <a:r>
              <a:rPr lang="en-US" sz="1600" b="1" dirty="0"/>
              <a:t> yang </a:t>
            </a:r>
            <a:r>
              <a:rPr lang="en-US" sz="1600" b="1" dirty="0" err="1"/>
              <a:t>terdiri</a:t>
            </a:r>
            <a:r>
              <a:rPr lang="en-US" sz="1600" b="1" dirty="0"/>
              <a:t> </a:t>
            </a:r>
            <a:r>
              <a:rPr lang="en-US" sz="1600" b="1" dirty="0" err="1"/>
              <a:t>atas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mayor yang </a:t>
            </a:r>
            <a:r>
              <a:rPr lang="en-US" sz="1600" b="1" dirty="0" err="1"/>
              <a:t>berproposisi</a:t>
            </a:r>
            <a:r>
              <a:rPr lang="en-US" sz="1600" b="1" dirty="0"/>
              <a:t> </a:t>
            </a:r>
            <a:r>
              <a:rPr lang="en-US" sz="1600" b="1" dirty="0" err="1"/>
              <a:t>kondisional</a:t>
            </a:r>
            <a:r>
              <a:rPr lang="en-US" sz="1600" b="1" dirty="0"/>
              <a:t> </a:t>
            </a:r>
            <a:r>
              <a:rPr lang="en-US" sz="1600" b="1" dirty="0" err="1"/>
              <a:t>hipotesis</a:t>
            </a:r>
            <a:r>
              <a:rPr lang="en-US" sz="1600" b="1" dirty="0"/>
              <a:t>. </a:t>
            </a:r>
            <a:r>
              <a:rPr lang="en-US" sz="1600" b="1" dirty="0" err="1"/>
              <a:t>Kalau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</a:t>
            </a:r>
            <a:r>
              <a:rPr lang="en-US" sz="1600" b="1" dirty="0" err="1"/>
              <a:t>minornya</a:t>
            </a:r>
            <a:r>
              <a:rPr lang="en-US" sz="1600" b="1" dirty="0"/>
              <a:t> </a:t>
            </a:r>
            <a:r>
              <a:rPr lang="en-US" sz="1600" b="1" dirty="0" err="1"/>
              <a:t>membenarkan</a:t>
            </a:r>
            <a:r>
              <a:rPr lang="en-US" sz="1600" b="1" dirty="0"/>
              <a:t> </a:t>
            </a:r>
            <a:r>
              <a:rPr lang="en-US" sz="1600" b="1" dirty="0" err="1"/>
              <a:t>anteseden</a:t>
            </a:r>
            <a:r>
              <a:rPr lang="en-US" sz="1600" b="1" dirty="0"/>
              <a:t>, </a:t>
            </a:r>
            <a:r>
              <a:rPr lang="en-US" sz="1600" b="1" dirty="0" err="1"/>
              <a:t>kesimpulannya</a:t>
            </a:r>
            <a:r>
              <a:rPr lang="en-US" sz="1600" b="1" dirty="0"/>
              <a:t> </a:t>
            </a:r>
            <a:r>
              <a:rPr lang="en-US" sz="1600" b="1" dirty="0" err="1"/>
              <a:t>membenarkan</a:t>
            </a:r>
            <a:r>
              <a:rPr lang="en-US" sz="1600" b="1" dirty="0"/>
              <a:t> </a:t>
            </a:r>
            <a:r>
              <a:rPr lang="en-US" sz="1600" b="1" dirty="0" err="1"/>
              <a:t>konsekuen</a:t>
            </a:r>
            <a:r>
              <a:rPr lang="en-US" sz="1600" b="1" dirty="0"/>
              <a:t>. </a:t>
            </a:r>
            <a:r>
              <a:rPr lang="en-US" sz="1600" b="1" dirty="0" err="1"/>
              <a:t>Sebaliknya</a:t>
            </a:r>
            <a:r>
              <a:rPr lang="en-US" sz="1600" b="1" dirty="0"/>
              <a:t> </a:t>
            </a:r>
            <a:r>
              <a:rPr lang="en-US" sz="1600" b="1" dirty="0" err="1"/>
              <a:t>kalau</a:t>
            </a:r>
            <a:r>
              <a:rPr lang="en-US" sz="1600" b="1" dirty="0"/>
              <a:t> </a:t>
            </a:r>
            <a:r>
              <a:rPr lang="en-US" sz="1600" b="1" dirty="0" err="1"/>
              <a:t>premis</a:t>
            </a:r>
            <a:r>
              <a:rPr lang="en-US" sz="1600" b="1" dirty="0"/>
              <a:t> </a:t>
            </a:r>
            <a:r>
              <a:rPr lang="en-US" sz="1600" b="1" dirty="0" err="1"/>
              <a:t>minornya</a:t>
            </a:r>
            <a:r>
              <a:rPr lang="en-US" sz="1600" b="1" dirty="0"/>
              <a:t> </a:t>
            </a:r>
            <a:r>
              <a:rPr lang="en-US" sz="1600" b="1" dirty="0" err="1"/>
              <a:t>menolak</a:t>
            </a:r>
            <a:r>
              <a:rPr lang="en-US" sz="1600" b="1" dirty="0"/>
              <a:t> </a:t>
            </a:r>
            <a:r>
              <a:rPr lang="en-US" sz="1600" b="1" dirty="0" err="1"/>
              <a:t>anteseden</a:t>
            </a:r>
            <a:r>
              <a:rPr lang="en-US" sz="1600" b="1" dirty="0"/>
              <a:t> , </a:t>
            </a:r>
            <a:r>
              <a:rPr lang="en-US" sz="1600" b="1" dirty="0" err="1"/>
              <a:t>kesimpulannya</a:t>
            </a:r>
            <a:r>
              <a:rPr lang="en-US" sz="1600" b="1" dirty="0"/>
              <a:t> </a:t>
            </a:r>
            <a:r>
              <a:rPr lang="en-US" sz="1600" b="1" dirty="0" err="1"/>
              <a:t>juga</a:t>
            </a:r>
            <a:r>
              <a:rPr lang="en-US" sz="1600" b="1" dirty="0"/>
              <a:t> </a:t>
            </a:r>
            <a:r>
              <a:rPr lang="en-US" sz="1600" b="1" dirty="0" err="1"/>
              <a:t>menolak</a:t>
            </a:r>
            <a:r>
              <a:rPr lang="en-US" sz="1600" b="1" dirty="0"/>
              <a:t> </a:t>
            </a:r>
            <a:r>
              <a:rPr lang="en-US" sz="1600" b="1" dirty="0" err="1" smtClean="0"/>
              <a:t>konsekuen</a:t>
            </a:r>
            <a:r>
              <a:rPr lang="en-US" sz="1600" b="1" dirty="0" smtClean="0"/>
              <a:t>.</a:t>
            </a:r>
          </a:p>
          <a:p>
            <a:pPr lvl="0" algn="just"/>
            <a:r>
              <a:rPr lang="en-US" sz="1600" b="1" dirty="0" err="1" smtClean="0">
                <a:solidFill>
                  <a:srgbClr val="0070C0"/>
                </a:solidFill>
              </a:rPr>
              <a:t>Contoh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Premis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Minor yang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Membenarkan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Anteseden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i="1" dirty="0"/>
              <a:t>database </a:t>
            </a:r>
            <a:r>
              <a:rPr lang="en-US" sz="1600" dirty="0" err="1"/>
              <a:t>atau</a:t>
            </a:r>
            <a:r>
              <a:rPr lang="en-US" sz="1600" dirty="0"/>
              <a:t> basis data,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admin </a:t>
            </a:r>
            <a:r>
              <a:rPr lang="en-US" sz="1600" i="1" dirty="0"/>
              <a:t>database</a:t>
            </a:r>
            <a:r>
              <a:rPr lang="en-US" sz="1600" dirty="0"/>
              <a:t>. (</a:t>
            </a:r>
            <a:r>
              <a:rPr lang="en-US" sz="1600" dirty="0" err="1"/>
              <a:t>Premis</a:t>
            </a:r>
            <a:r>
              <a:rPr lang="en-US" sz="1600" dirty="0"/>
              <a:t> mayor)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i="1" dirty="0"/>
              <a:t>database </a:t>
            </a:r>
            <a:r>
              <a:rPr lang="en-US" sz="1600" dirty="0" err="1"/>
              <a:t>atau</a:t>
            </a:r>
            <a:r>
              <a:rPr lang="en-US" sz="1600" dirty="0"/>
              <a:t> basis data. (</a:t>
            </a:r>
            <a:r>
              <a:rPr lang="en-US" sz="1600" dirty="0" err="1"/>
              <a:t>Premis</a:t>
            </a:r>
            <a:r>
              <a:rPr lang="en-US" sz="1600" dirty="0"/>
              <a:t> minor)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admin </a:t>
            </a:r>
            <a:r>
              <a:rPr lang="en-US" sz="1600" i="1" dirty="0"/>
              <a:t>database</a:t>
            </a:r>
            <a:r>
              <a:rPr lang="en-US" sz="1600" dirty="0"/>
              <a:t>.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Premis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Minor yang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Menolak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Anteseden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i="1" dirty="0"/>
              <a:t>database </a:t>
            </a:r>
            <a:r>
              <a:rPr lang="en-US" sz="1600" dirty="0" err="1"/>
              <a:t>atau</a:t>
            </a:r>
            <a:r>
              <a:rPr lang="en-US" sz="1600" dirty="0"/>
              <a:t> basis data,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admin </a:t>
            </a:r>
            <a:r>
              <a:rPr lang="en-US" sz="1600" i="1" dirty="0"/>
              <a:t>database</a:t>
            </a:r>
            <a:r>
              <a:rPr lang="en-US" sz="1600" dirty="0"/>
              <a:t>. (</a:t>
            </a:r>
            <a:r>
              <a:rPr lang="en-US" sz="1600" dirty="0" err="1"/>
              <a:t>Premis</a:t>
            </a:r>
            <a:r>
              <a:rPr lang="en-US" sz="1600" dirty="0"/>
              <a:t> mayor)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pandai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i="1" dirty="0"/>
              <a:t>database </a:t>
            </a:r>
            <a:r>
              <a:rPr lang="en-US" sz="1600" dirty="0" err="1"/>
              <a:t>atau</a:t>
            </a:r>
            <a:r>
              <a:rPr lang="en-US" sz="1600" dirty="0"/>
              <a:t> basis data. (</a:t>
            </a:r>
            <a:r>
              <a:rPr lang="en-US" sz="1600" dirty="0" err="1"/>
              <a:t>Premis</a:t>
            </a:r>
            <a:r>
              <a:rPr lang="en-US" sz="1600" dirty="0"/>
              <a:t> minor)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admin </a:t>
            </a:r>
            <a:r>
              <a:rPr lang="en-US" sz="1600" i="1" dirty="0"/>
              <a:t>database</a:t>
            </a:r>
            <a:r>
              <a:rPr lang="en-US" sz="1600" dirty="0"/>
              <a:t>.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Kesimpulan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286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1320</Words>
  <Application>Microsoft Office PowerPoint</Application>
  <PresentationFormat>On-screen Show (16:9)</PresentationFormat>
  <Paragraphs>116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MK:PK43F614 – Penulisan Ilmiah</vt:lpstr>
      <vt:lpstr> 1. Mahasiswa dapat memahami dan menerapkan logika berpikir ilmiah sebagai landasan berpikir dalam menyusun karya ilmiah. 2. Mahasiswa dapat menerapkan pola pikir induktif dan deduktif dalam karya ilmiah.   (CP-KMA2)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Ilmiah</dc:title>
  <dc:creator>Randi Ramliyana</dc:creator>
  <cp:lastModifiedBy>Randi Ramliyana</cp:lastModifiedBy>
  <cp:revision>22</cp:revision>
  <dcterms:created xsi:type="dcterms:W3CDTF">2021-02-19T07:41:03Z</dcterms:created>
  <dcterms:modified xsi:type="dcterms:W3CDTF">2021-03-02T17:57:29Z</dcterms:modified>
</cp:coreProperties>
</file>