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0051-865B-42BD-8B4F-D1F211B66DAD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D13A-A83F-4D12-AD57-0F977217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55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D13A-A83F-4D12-AD57-0F97721775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81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D9E5-3233-4B20-AB86-62969E440F03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741C-2DCE-41F4-A2C8-93D86C77E4AE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696-EDD3-4F9C-9DC5-7A2781772F98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74C5-C174-4341-B7ED-B62CBDF242B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C390-8238-4D37-A08F-86BEA9FF868B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343B-EA17-4E01-95B0-0A9A3AE8579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ECE6-E0A8-4DCC-BDEF-D713DD097C70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3FDA-20F0-4E7B-A945-44BAA5A1480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A569-A79C-4D47-842D-DE7B852F6AC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5C45-B22C-468F-999A-06D058AA4039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4A3-2388-442A-BF7A-FBEA6634A976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461D7-97F3-4F78-8566-8FD60B5EC7CA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pc="300" dirty="0" smtClean="0">
                <a:latin typeface="+mn-lt"/>
              </a:rPr>
              <a:t>MK:PK43F614</a:t>
            </a:r>
            <a:r>
              <a:rPr lang="en-ID" altLang="en-US" sz="3200" b="1" spc="300" dirty="0">
                <a:solidFill>
                  <a:srgbClr val="000000"/>
                </a:solidFill>
                <a:latin typeface="+mn-lt"/>
              </a:rPr>
              <a:t> – </a:t>
            </a:r>
            <a:r>
              <a:rPr lang="en-US" sz="3200" b="1" spc="300" dirty="0" err="1" smtClean="0">
                <a:latin typeface="+mn-lt"/>
              </a:rPr>
              <a:t>Penulisan</a:t>
            </a:r>
            <a:r>
              <a:rPr lang="en-US" sz="3200" b="1" spc="300" dirty="0" smtClean="0">
                <a:latin typeface="+mn-lt"/>
              </a:rPr>
              <a:t> </a:t>
            </a:r>
            <a:r>
              <a:rPr lang="en-US" sz="3200" b="1" spc="300" dirty="0" err="1" smtClean="0">
                <a:latin typeface="+mn-lt"/>
              </a:rPr>
              <a:t>Ilmiah</a:t>
            </a:r>
            <a:endParaRPr lang="en-US" sz="3200" b="1" spc="3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085992"/>
          </a:xfrm>
        </p:spPr>
        <p:txBody>
          <a:bodyPr>
            <a:normAutofit fontScale="40000" lnSpcReduction="2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Dosen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Koordinator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Zetty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Karyati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S.S.,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Tim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Penyusun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Endang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Sulistyaniningsih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Noor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Komari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Pratiwi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Rahmawati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S.Pd.I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Sriyanti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Retna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Ayu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Megawati,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Damayanti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Marlia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Anggun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Citra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Puspitasari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Randi Ramliyana,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14285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STUDI TEKNIK INFORMATIKA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FAKULTAS TEKNIK DAN ILMU KOMPUTER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UNIVERSITAS </a:t>
            </a: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INDRAPRASTA PGRI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SEMESTER GENAP TAHUN AJARAN 2020/ 2021</a:t>
            </a:r>
            <a:r>
              <a:rPr lang="id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500298" y="2428874"/>
            <a:ext cx="42308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Tatap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Muka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ke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lang="en-US" altLang="en-US" sz="2000" b="1" noProof="0" dirty="0">
                <a:solidFill>
                  <a:srgbClr val="000000"/>
                </a:solidFill>
              </a:rPr>
              <a:t>3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Metode</a:t>
            </a:r>
            <a:r>
              <a:rPr lang="en-US" altLang="en-US" sz="2000" b="1" noProof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Karya</a:t>
            </a:r>
            <a:r>
              <a:rPr lang="en-US" altLang="en-US" sz="2000" b="1" noProof="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noProof="0" dirty="0" err="1" smtClean="0">
                <a:solidFill>
                  <a:srgbClr val="000000"/>
                </a:solidFill>
              </a:rPr>
              <a:t>Ilmiah</a:t>
            </a:r>
            <a:endParaRPr kumimoji="0" lang="en-ID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00034" y="2112173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ID" sz="2400" dirty="0" smtClean="0"/>
              <a:t>5. </a:t>
            </a:r>
            <a:r>
              <a:rPr lang="en-ID" sz="2400" b="1" dirty="0" err="1" smtClean="0"/>
              <a:t>Metode</a:t>
            </a:r>
            <a:r>
              <a:rPr lang="en-ID" sz="2400" b="1" dirty="0" smtClean="0"/>
              <a:t> </a:t>
            </a:r>
            <a:r>
              <a:rPr lang="en-ID" sz="2400" b="1" dirty="0" err="1"/>
              <a:t>Penelitian</a:t>
            </a:r>
            <a:r>
              <a:rPr lang="en-ID" sz="2400" b="1" dirty="0"/>
              <a:t> </a:t>
            </a:r>
            <a:r>
              <a:rPr lang="en-ID" sz="2400" b="1" dirty="0" err="1" smtClean="0"/>
              <a:t>Pengembangan</a:t>
            </a:r>
            <a:endParaRPr lang="en-ID" sz="2400" b="1" dirty="0" smtClean="0"/>
          </a:p>
          <a:p>
            <a:pPr marL="282575" lvl="0" algn="just">
              <a:spcBef>
                <a:spcPct val="0"/>
              </a:spcBef>
            </a:pPr>
            <a:r>
              <a:rPr lang="en-ID" sz="2400" dirty="0" err="1" smtClean="0"/>
              <a:t>Pengertian</a:t>
            </a:r>
            <a:r>
              <a:rPr lang="en-ID" sz="2400" dirty="0"/>
              <a:t> </a:t>
            </a:r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 </a:t>
            </a:r>
            <a:r>
              <a:rPr lang="en-ID" sz="2400" dirty="0" err="1"/>
              <a:t>pengembangan</a:t>
            </a:r>
            <a:r>
              <a:rPr lang="en-ID" sz="2400" dirty="0"/>
              <a:t> (</a:t>
            </a:r>
            <a:r>
              <a:rPr lang="en-ID" sz="2400" dirty="0" err="1"/>
              <a:t>Litbang</a:t>
            </a:r>
            <a:r>
              <a:rPr lang="en-ID" sz="2400" dirty="0"/>
              <a:t>) </a:t>
            </a:r>
            <a:r>
              <a:rPr lang="en-ID" sz="2400" dirty="0" err="1" smtClean="0"/>
              <a:t>atau</a:t>
            </a:r>
            <a:r>
              <a:rPr lang="en-ID" sz="2400" dirty="0" smtClean="0"/>
              <a:t> </a:t>
            </a:r>
            <a:r>
              <a:rPr lang="en-ID" sz="2400" dirty="0" err="1"/>
              <a:t>sering</a:t>
            </a:r>
            <a:r>
              <a:rPr lang="en-ID" sz="2400" dirty="0"/>
              <a:t> juga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istilah</a:t>
            </a:r>
            <a:r>
              <a:rPr lang="en-ID" sz="2400" dirty="0"/>
              <a:t> </a:t>
            </a:r>
            <a:r>
              <a:rPr lang="en-ID" sz="2400" i="1" dirty="0"/>
              <a:t>Research &amp; Development (R&amp;D), 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jenis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yang </a:t>
            </a:r>
            <a:r>
              <a:rPr lang="en-ID" sz="2400" dirty="0" err="1"/>
              <a:t>umumnya</a:t>
            </a:r>
            <a:r>
              <a:rPr lang="en-ID" sz="2400" dirty="0"/>
              <a:t> </a:t>
            </a:r>
            <a:r>
              <a:rPr lang="en-ID" sz="2400" dirty="0" err="1"/>
              <a:t>banyak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dunia</a:t>
            </a:r>
            <a:r>
              <a:rPr lang="en-ID" sz="2400" dirty="0"/>
              <a:t> </a:t>
            </a:r>
            <a:r>
              <a:rPr lang="en-ID" sz="2400" dirty="0" err="1"/>
              <a:t>pendidikan</a:t>
            </a:r>
            <a:r>
              <a:rPr lang="en-ID" sz="2400" dirty="0"/>
              <a:t>.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umum</a:t>
            </a:r>
            <a:r>
              <a:rPr lang="en-ID" sz="2400" dirty="0"/>
              <a:t> </a:t>
            </a:r>
            <a:r>
              <a:rPr lang="en-ID" sz="2400" dirty="0" err="1"/>
              <a:t>pengertian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diartikan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cara</a:t>
            </a:r>
            <a:r>
              <a:rPr lang="en-ID" sz="2400" dirty="0"/>
              <a:t> </a:t>
            </a:r>
            <a:r>
              <a:rPr lang="en-ID" sz="2400" dirty="0" err="1"/>
              <a:t>ilmiah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memperoleh</a:t>
            </a:r>
            <a:r>
              <a:rPr lang="en-ID" sz="2400" dirty="0"/>
              <a:t> data </a:t>
            </a:r>
            <a:r>
              <a:rPr lang="en-ID" sz="2400" dirty="0" err="1"/>
              <a:t>sehingga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dipergunakan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menghasilkan</a:t>
            </a:r>
            <a:r>
              <a:rPr lang="en-ID" sz="2400" dirty="0"/>
              <a:t>, </a:t>
            </a:r>
            <a:r>
              <a:rPr lang="en-ID" sz="2400" dirty="0" err="1"/>
              <a:t>mengembangkan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memvalidasi</a:t>
            </a:r>
            <a:r>
              <a:rPr lang="en-ID" sz="2400" dirty="0"/>
              <a:t> </a:t>
            </a:r>
            <a:r>
              <a:rPr lang="en-ID" sz="2400" dirty="0" err="1"/>
              <a:t>produk</a:t>
            </a:r>
            <a:r>
              <a:rPr lang="en-ID" sz="2400" dirty="0"/>
              <a:t>.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2071684"/>
            <a:ext cx="6309914" cy="1102519"/>
          </a:xfrm>
        </p:spPr>
        <p:txBody>
          <a:bodyPr>
            <a:noAutofit/>
          </a:bodyPr>
          <a:lstStyle/>
          <a:p>
            <a:pPr algn="just"/>
            <a:r>
              <a:rPr lang="en-US" sz="2000" smtClean="0">
                <a:latin typeface="+mn-lt"/>
              </a:rPr>
              <a:t/>
            </a:r>
            <a:br>
              <a:rPr lang="en-US" sz="2000" smtClean="0">
                <a:latin typeface="+mn-lt"/>
              </a:rPr>
            </a:br>
            <a:r>
              <a:rPr lang="en-US" sz="3600" b="1" smtClean="0">
                <a:latin typeface="+mn-lt"/>
              </a:rPr>
              <a:t>M</a:t>
            </a:r>
            <a:r>
              <a:rPr lang="en-US" sz="2000" smtClean="0">
                <a:latin typeface="+mn-lt"/>
              </a:rPr>
              <a:t>ahasiswa </a:t>
            </a:r>
            <a:r>
              <a:rPr lang="it-IT" sz="2000" smtClean="0"/>
              <a:t>dapat</a:t>
            </a:r>
            <a:r>
              <a:rPr lang="en-US" sz="2000" smtClean="0"/>
              <a:t> </a:t>
            </a:r>
            <a:r>
              <a:rPr lang="en-US" sz="2000"/>
              <a:t>memahami pengertian metode </a:t>
            </a:r>
            <a:r>
              <a:rPr lang="en-US" sz="2000" smtClean="0"/>
              <a:t>penelitian </a:t>
            </a:r>
            <a:r>
              <a:rPr lang="en-US" sz="2000"/>
              <a:t>dan jenis-jenis metode penelitian (CP-KKB3</a:t>
            </a:r>
            <a:r>
              <a:rPr lang="en-US" sz="2000" smtClean="0"/>
              <a:t>)</a:t>
            </a:r>
            <a:endParaRPr lang="en-US" sz="2000" b="1" spc="300" dirty="0">
              <a:latin typeface="+mn-lt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4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Capaian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Pembelajaran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Mingguan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Mata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Kuliah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(Sub-CPMK):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910" y="1785932"/>
            <a:ext cx="18111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Sub-CPMK ke-3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21460" y="1714494"/>
            <a:ext cx="5756769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</a:t>
            </a:r>
            <a:r>
              <a:rPr kumimoji="0" lang="en-US" sz="4400" b="1" i="0" u="none" strike="noStrike" kern="1200" cap="none" spc="-15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Tatap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Muka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</a:t>
            </a:r>
            <a:r>
              <a:rPr lang="en-US" sz="4400" b="1" spc="-150" noProof="0" dirty="0" err="1">
                <a:ln w="0"/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t</a:t>
            </a:r>
            <a:r>
              <a:rPr lang="en-US" sz="4400" b="1" spc="-15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/>
              </a:rPr>
              <a:t>iga</a:t>
            </a:r>
            <a:endParaRPr lang="en-US" sz="4400" b="1" spc="-150" dirty="0" smtClean="0">
              <a:ln w="0"/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Metode</a:t>
            </a:r>
            <a:r>
              <a:rPr kumimoji="0" lang="en-US" sz="4400" b="1" i="0" u="none" strike="noStrike" kern="1200" cap="none" spc="-15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Karya</a:t>
            </a:r>
            <a:r>
              <a:rPr kumimoji="0" lang="en-US" sz="4400" b="1" i="0" u="none" strike="noStrike" kern="1200" cap="none" spc="-15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Ilmiah</a:t>
            </a:r>
            <a:endParaRPr kumimoji="0" lang="en-US" sz="4400" b="1" i="0" u="none" strike="noStrike" kern="1200" cap="none" spc="-15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64280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Metode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Penelitian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78695" y="915566"/>
            <a:ext cx="592935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penelitian</a:t>
            </a:r>
            <a:r>
              <a:rPr lang="en-ID" sz="2000" dirty="0"/>
              <a:t>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perlu</a:t>
            </a:r>
            <a:r>
              <a:rPr lang="en-ID" sz="2000" dirty="0"/>
              <a:t> </a:t>
            </a:r>
            <a:r>
              <a:rPr lang="en-ID" sz="2000" dirty="0" err="1"/>
              <a:t>mengikuti</a:t>
            </a:r>
            <a:r>
              <a:rPr lang="en-ID" sz="2000" dirty="0"/>
              <a:t> </a:t>
            </a:r>
            <a:r>
              <a:rPr lang="en-ID" sz="2000" dirty="0" err="1"/>
              <a:t>aturan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kaidah</a:t>
            </a:r>
            <a:r>
              <a:rPr lang="en-ID" sz="2000" dirty="0"/>
              <a:t> yang </a:t>
            </a:r>
            <a:r>
              <a:rPr lang="en-ID" sz="2000" dirty="0" err="1"/>
              <a:t>berlaku</a:t>
            </a:r>
            <a:r>
              <a:rPr lang="en-ID" sz="2000" dirty="0"/>
              <a:t>, agar </a:t>
            </a:r>
            <a:r>
              <a:rPr lang="en-ID" sz="2000" dirty="0" err="1"/>
              <a:t>hasil</a:t>
            </a:r>
            <a:r>
              <a:rPr lang="en-ID" sz="2000" dirty="0"/>
              <a:t> </a:t>
            </a:r>
            <a:r>
              <a:rPr lang="en-ID" sz="2000" dirty="0" err="1"/>
              <a:t>penelitian</a:t>
            </a:r>
            <a:r>
              <a:rPr lang="en-ID" sz="2000" dirty="0"/>
              <a:t> yang </a:t>
            </a:r>
            <a:r>
              <a:rPr lang="en-ID" sz="2000" dirty="0" err="1"/>
              <a:t>diperoleh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dikatakan</a:t>
            </a:r>
            <a:r>
              <a:rPr lang="en-ID" sz="2000" dirty="0"/>
              <a:t> valid. </a:t>
            </a:r>
            <a:endParaRPr kumimoji="0" lang="en-US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5852" y="2427734"/>
            <a:ext cx="57150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D" sz="2000" dirty="0" err="1"/>
              <a:t>Maksud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kegiatan</a:t>
            </a:r>
            <a:r>
              <a:rPr lang="en-ID" sz="2000" dirty="0"/>
              <a:t> </a:t>
            </a:r>
            <a:r>
              <a:rPr lang="en-ID" sz="2000" dirty="0" err="1"/>
              <a:t>penelitian</a:t>
            </a:r>
            <a:r>
              <a:rPr lang="en-ID" sz="2000" dirty="0"/>
              <a:t> </a:t>
            </a:r>
            <a:r>
              <a:rPr lang="en-ID" sz="2000" dirty="0" err="1"/>
              <a:t>bersandar</a:t>
            </a:r>
            <a:r>
              <a:rPr lang="en-ID" sz="2000" dirty="0"/>
              <a:t> </a:t>
            </a:r>
            <a:r>
              <a:rPr lang="en-ID" sz="2000" dirty="0" err="1"/>
              <a:t>pada</a:t>
            </a:r>
            <a:r>
              <a:rPr lang="en-ID" sz="2000" dirty="0"/>
              <a:t> </a:t>
            </a:r>
            <a:r>
              <a:rPr lang="en-ID" sz="2000" dirty="0" err="1"/>
              <a:t>ciri-ciri</a:t>
            </a:r>
            <a:r>
              <a:rPr lang="en-ID" sz="2000" dirty="0"/>
              <a:t> </a:t>
            </a:r>
            <a:r>
              <a:rPr lang="en-ID" sz="2000" dirty="0" err="1"/>
              <a:t>keilmuan</a:t>
            </a:r>
            <a:r>
              <a:rPr lang="en-ID" sz="2000" dirty="0"/>
              <a:t>, </a:t>
            </a:r>
            <a:r>
              <a:rPr lang="en-ID" sz="2000" dirty="0" err="1"/>
              <a:t>yakni</a:t>
            </a:r>
            <a:r>
              <a:rPr lang="en-ID" sz="2000" dirty="0"/>
              <a:t> </a:t>
            </a:r>
            <a:r>
              <a:rPr lang="en-ID" sz="2000" i="1" dirty="0" err="1"/>
              <a:t>rasional</a:t>
            </a:r>
            <a:r>
              <a:rPr lang="en-ID" sz="2000" i="1" dirty="0"/>
              <a:t>, </a:t>
            </a:r>
            <a:r>
              <a:rPr lang="en-ID" sz="2000" i="1" dirty="0" err="1"/>
              <a:t>sistematis</a:t>
            </a:r>
            <a:r>
              <a:rPr lang="en-ID" sz="2000" i="1" dirty="0"/>
              <a:t> </a:t>
            </a:r>
            <a:r>
              <a:rPr lang="en-ID" sz="2000" i="1" dirty="0" err="1"/>
              <a:t>dan</a:t>
            </a:r>
            <a:r>
              <a:rPr lang="en-ID" sz="2000" dirty="0"/>
              <a:t> </a:t>
            </a:r>
            <a:r>
              <a:rPr lang="en-ID" sz="2000" i="1" dirty="0" err="1"/>
              <a:t>empiris</a:t>
            </a:r>
            <a:r>
              <a:rPr lang="en-ID" sz="2000" i="1" dirty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1560" y="1313364"/>
            <a:ext cx="747153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Penelitian</a:t>
            </a:r>
            <a:r>
              <a:rPr lang="en-US" b="1" dirty="0"/>
              <a:t> </a:t>
            </a:r>
            <a:r>
              <a:rPr lang="en-US" b="1" dirty="0" err="1"/>
              <a:t>Menurut</a:t>
            </a:r>
            <a:r>
              <a:rPr lang="en-US" b="1" dirty="0"/>
              <a:t> para Ahli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43608" y="2013997"/>
            <a:ext cx="5929354" cy="22139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ID" sz="2000" dirty="0" err="1"/>
              <a:t>Menurut</a:t>
            </a:r>
            <a:r>
              <a:rPr lang="en-ID" sz="2000" dirty="0"/>
              <a:t> </a:t>
            </a:r>
            <a:r>
              <a:rPr lang="en-ID" sz="2000" dirty="0" err="1"/>
              <a:t>Sugiyono</a:t>
            </a:r>
            <a:r>
              <a:rPr lang="en-ID" sz="2000" dirty="0"/>
              <a:t> </a:t>
            </a:r>
            <a:r>
              <a:rPr lang="en-ID" sz="2000" b="1" dirty="0" err="1"/>
              <a:t>Pengertian</a:t>
            </a:r>
            <a:r>
              <a:rPr lang="en-ID" sz="2000" b="1" dirty="0"/>
              <a:t> </a:t>
            </a:r>
            <a:r>
              <a:rPr lang="en-ID" sz="2000" b="1" dirty="0" err="1"/>
              <a:t>metode</a:t>
            </a:r>
            <a:r>
              <a:rPr lang="en-ID" sz="2000" b="1" dirty="0"/>
              <a:t> </a:t>
            </a:r>
            <a:r>
              <a:rPr lang="en-ID" sz="2000" b="1" dirty="0" err="1"/>
              <a:t>penelitian</a:t>
            </a:r>
            <a:r>
              <a:rPr lang="en-ID" sz="2000" b="1" dirty="0"/>
              <a:t> </a:t>
            </a:r>
            <a:r>
              <a:rPr lang="en-ID" sz="2000" b="1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ilmiah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mendapatkan</a:t>
            </a:r>
            <a:r>
              <a:rPr lang="en-ID" sz="2000" dirty="0"/>
              <a:t> data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tujuan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dideskripsikan</a:t>
            </a:r>
            <a:r>
              <a:rPr lang="en-ID" sz="2000" dirty="0"/>
              <a:t>, </a:t>
            </a:r>
            <a:r>
              <a:rPr lang="en-ID" sz="2000" dirty="0" err="1"/>
              <a:t>dibuktikan</a:t>
            </a:r>
            <a:r>
              <a:rPr lang="en-ID" sz="2000" dirty="0"/>
              <a:t>, </a:t>
            </a:r>
            <a:r>
              <a:rPr lang="en-ID" sz="2000" dirty="0" err="1"/>
              <a:t>dikembangkan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ditemukan</a:t>
            </a:r>
            <a:r>
              <a:rPr lang="en-ID" sz="2000" dirty="0"/>
              <a:t> </a:t>
            </a:r>
            <a:r>
              <a:rPr lang="en-ID" sz="2000" dirty="0" err="1"/>
              <a:t>pengetahuan</a:t>
            </a:r>
            <a:r>
              <a:rPr lang="en-ID" sz="2000" dirty="0"/>
              <a:t>, </a:t>
            </a:r>
            <a:r>
              <a:rPr lang="en-ID" sz="2000" dirty="0" err="1"/>
              <a:t>teori</a:t>
            </a:r>
            <a:r>
              <a:rPr lang="en-ID" sz="2000" dirty="0"/>
              <a:t>,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, </a:t>
            </a:r>
            <a:r>
              <a:rPr lang="en-ID" sz="2000" dirty="0" err="1"/>
              <a:t>memecahkan</a:t>
            </a:r>
            <a:r>
              <a:rPr lang="en-ID" sz="2000" dirty="0"/>
              <a:t>,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mengantisipasi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kehidupan</a:t>
            </a:r>
            <a:r>
              <a:rPr lang="en-ID" sz="2000" dirty="0"/>
              <a:t> </a:t>
            </a:r>
            <a:r>
              <a:rPr lang="en-ID" sz="2000" dirty="0" err="1" smtClean="0"/>
              <a:t>manusia</a:t>
            </a:r>
            <a:r>
              <a:rPr lang="en-ID" sz="2000" dirty="0"/>
              <a:t>.</a:t>
            </a:r>
            <a:endParaRPr kumimoji="0" lang="en-US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86883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Jenis</a:t>
            </a:r>
            <a:r>
              <a:rPr lang="en-ID" altLang="en-US" sz="3000" b="1" smtClean="0">
                <a:solidFill>
                  <a:srgbClr val="000000"/>
                </a:solidFill>
              </a:rPr>
              <a:t>-Jenis </a:t>
            </a:r>
            <a:r>
              <a:rPr lang="en-ID" altLang="en-US" sz="3000" b="1" dirty="0" err="1" smtClean="0">
                <a:solidFill>
                  <a:srgbClr val="000000"/>
                </a:solidFill>
              </a:rPr>
              <a:t>Metode</a:t>
            </a:r>
            <a:r>
              <a:rPr lang="en-ID" altLang="en-US" sz="3000" b="1" dirty="0" smtClean="0">
                <a:solidFill>
                  <a:srgbClr val="000000"/>
                </a:solidFill>
              </a:rPr>
              <a:t> </a:t>
            </a:r>
            <a:r>
              <a:rPr lang="en-ID" altLang="en-US" sz="3000" b="1" dirty="0" err="1" smtClean="0">
                <a:solidFill>
                  <a:srgbClr val="000000"/>
                </a:solidFill>
              </a:rPr>
              <a:t>Penelitian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3528" y="1563638"/>
            <a:ext cx="7500990" cy="308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ID" sz="2300" dirty="0" err="1"/>
              <a:t>Ketiga</a:t>
            </a:r>
            <a:r>
              <a:rPr lang="en-ID" sz="2300" dirty="0"/>
              <a:t> </a:t>
            </a:r>
            <a:r>
              <a:rPr lang="en-ID" sz="2300" dirty="0" err="1"/>
              <a:t>metode</a:t>
            </a:r>
            <a:r>
              <a:rPr lang="en-ID" sz="2300" dirty="0"/>
              <a:t> </a:t>
            </a:r>
            <a:r>
              <a:rPr lang="en-ID" sz="2300" dirty="0" err="1"/>
              <a:t>penelitian</a:t>
            </a:r>
            <a:r>
              <a:rPr lang="en-ID" sz="2300" dirty="0"/>
              <a:t> </a:t>
            </a:r>
            <a:r>
              <a:rPr lang="en-ID" sz="2300" dirty="0" err="1"/>
              <a:t>itu</a:t>
            </a:r>
            <a:r>
              <a:rPr lang="en-ID" sz="2300" dirty="0"/>
              <a:t> </a:t>
            </a:r>
            <a:r>
              <a:rPr lang="en-ID" sz="2300" dirty="0" err="1"/>
              <a:t>terdiri</a:t>
            </a:r>
            <a:r>
              <a:rPr lang="en-ID" sz="2300" dirty="0"/>
              <a:t> </a:t>
            </a:r>
            <a:r>
              <a:rPr lang="en-ID" sz="2300" dirty="0" err="1"/>
              <a:t>dari</a:t>
            </a:r>
            <a:r>
              <a:rPr lang="en-ID" sz="2300" dirty="0"/>
              <a:t>, </a:t>
            </a:r>
            <a:r>
              <a:rPr lang="en-ID" sz="2300" dirty="0" err="1"/>
              <a:t>metode</a:t>
            </a:r>
            <a:r>
              <a:rPr lang="en-ID" sz="2300" dirty="0"/>
              <a:t> </a:t>
            </a:r>
            <a:r>
              <a:rPr lang="en-ID" sz="2300" dirty="0" err="1"/>
              <a:t>penelitian</a:t>
            </a:r>
            <a:r>
              <a:rPr lang="en-ID" sz="2300" dirty="0"/>
              <a:t> </a:t>
            </a:r>
            <a:r>
              <a:rPr lang="en-ID" sz="2300" dirty="0" err="1"/>
              <a:t>kuantitatif</a:t>
            </a:r>
            <a:r>
              <a:rPr lang="en-ID" sz="2300" dirty="0"/>
              <a:t>, </a:t>
            </a:r>
            <a:r>
              <a:rPr lang="en-ID" sz="2300" dirty="0" err="1"/>
              <a:t>metode</a:t>
            </a:r>
            <a:r>
              <a:rPr lang="en-ID" sz="2300" dirty="0"/>
              <a:t> </a:t>
            </a:r>
            <a:r>
              <a:rPr lang="en-ID" sz="2300" dirty="0" err="1"/>
              <a:t>penelitian</a:t>
            </a:r>
            <a:r>
              <a:rPr lang="en-ID" sz="2300" dirty="0"/>
              <a:t> </a:t>
            </a:r>
            <a:r>
              <a:rPr lang="en-ID" sz="2300" dirty="0" err="1"/>
              <a:t>kualitatif</a:t>
            </a:r>
            <a:r>
              <a:rPr lang="en-ID" sz="2300" dirty="0"/>
              <a:t>, </a:t>
            </a:r>
            <a:r>
              <a:rPr lang="en-ID" sz="2300" dirty="0" err="1"/>
              <a:t>dan</a:t>
            </a:r>
            <a:r>
              <a:rPr lang="en-ID" sz="2300" dirty="0"/>
              <a:t> </a:t>
            </a:r>
            <a:r>
              <a:rPr lang="en-ID" sz="2300" dirty="0" err="1"/>
              <a:t>metode</a:t>
            </a:r>
            <a:r>
              <a:rPr lang="en-ID" sz="2300" dirty="0"/>
              <a:t> </a:t>
            </a:r>
            <a:r>
              <a:rPr lang="en-ID" sz="2300" dirty="0" err="1"/>
              <a:t>penelitian</a:t>
            </a:r>
            <a:r>
              <a:rPr lang="en-ID" sz="2300" dirty="0"/>
              <a:t> </a:t>
            </a:r>
            <a:r>
              <a:rPr lang="en-ID" sz="2300" dirty="0" err="1"/>
              <a:t>kombinasi</a:t>
            </a:r>
            <a:r>
              <a:rPr lang="en-ID" sz="2300" dirty="0"/>
              <a:t> (</a:t>
            </a:r>
            <a:r>
              <a:rPr lang="en-ID" sz="2300" i="1" dirty="0"/>
              <a:t>mixed methods</a:t>
            </a:r>
            <a:r>
              <a:rPr lang="en-ID" sz="2300" dirty="0" smtClean="0"/>
              <a:t>):</a:t>
            </a:r>
          </a:p>
          <a:p>
            <a:pPr marL="282575" lvl="0" indent="-282575" algn="just">
              <a:spcBef>
                <a:spcPct val="0"/>
              </a:spcBef>
              <a:buAutoNum type="arabicPeriod"/>
            </a:pPr>
            <a:r>
              <a:rPr kumimoji="0" lang="en-ID" sz="2300" b="1" i="0" u="none" strike="noStrike" kern="1200" cap="none" spc="30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Metode</a:t>
            </a:r>
            <a:r>
              <a:rPr kumimoji="0" lang="en-ID" sz="23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ID" sz="2300" b="1" i="0" u="none" strike="noStrike" kern="1200" cap="none" spc="30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Penelitian</a:t>
            </a:r>
            <a:r>
              <a:rPr kumimoji="0" lang="en-ID" sz="23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ID" sz="2300" b="1" i="0" u="none" strike="noStrike" kern="1200" cap="none" spc="30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Kuantitatif</a:t>
            </a:r>
            <a:endParaRPr kumimoji="0" lang="en-ID" sz="23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282575" algn="just">
              <a:spcBef>
                <a:spcPct val="0"/>
              </a:spcBef>
            </a:pP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/>
              <a:t>penelitian</a:t>
            </a:r>
            <a:r>
              <a:rPr lang="en-US" sz="2300" dirty="0"/>
              <a:t> </a:t>
            </a:r>
            <a:r>
              <a:rPr lang="en-US" sz="2300" dirty="0" err="1"/>
              <a:t>kuantitatif</a:t>
            </a:r>
            <a:r>
              <a:rPr lang="en-US" sz="2300" dirty="0"/>
              <a:t> </a:t>
            </a:r>
            <a:r>
              <a:rPr lang="en-US" sz="2300" dirty="0" err="1"/>
              <a:t>berlandaskan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filsafat</a:t>
            </a:r>
            <a:r>
              <a:rPr lang="en-US" sz="2300" dirty="0"/>
              <a:t> </a:t>
            </a:r>
            <a:r>
              <a:rPr lang="en-US" sz="2300" dirty="0" err="1"/>
              <a:t>positivisme</a:t>
            </a:r>
            <a:r>
              <a:rPr lang="en-US" sz="2300" dirty="0"/>
              <a:t>, </a:t>
            </a:r>
            <a:r>
              <a:rPr lang="en-US" sz="2300" dirty="0" err="1"/>
              <a:t>dipakai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meneliti</a:t>
            </a:r>
            <a:r>
              <a:rPr lang="en-US" sz="2300" dirty="0"/>
              <a:t> </a:t>
            </a:r>
            <a:r>
              <a:rPr lang="en-US" sz="2300" dirty="0" err="1"/>
              <a:t>pada</a:t>
            </a:r>
            <a:r>
              <a:rPr lang="en-US" sz="2300" dirty="0"/>
              <a:t> </a:t>
            </a:r>
            <a:r>
              <a:rPr lang="en-US" sz="2300" dirty="0" err="1"/>
              <a:t>populasi</a:t>
            </a:r>
            <a:r>
              <a:rPr lang="en-US" sz="2300" dirty="0"/>
              <a:t> </a:t>
            </a:r>
            <a:r>
              <a:rPr lang="en-US" sz="2300" dirty="0" err="1"/>
              <a:t>ataupun</a:t>
            </a:r>
            <a:r>
              <a:rPr lang="en-US" sz="2300" dirty="0"/>
              <a:t> </a:t>
            </a:r>
            <a:r>
              <a:rPr lang="en-US" sz="2300" dirty="0" err="1"/>
              <a:t>sampel</a:t>
            </a:r>
            <a:r>
              <a:rPr lang="en-US" sz="2300" dirty="0"/>
              <a:t> </a:t>
            </a:r>
            <a:r>
              <a:rPr lang="en-US" sz="2300" dirty="0" err="1"/>
              <a:t>tertentu</a:t>
            </a:r>
            <a:r>
              <a:rPr lang="en-US" sz="2300" dirty="0"/>
              <a:t>, </a:t>
            </a:r>
            <a:r>
              <a:rPr lang="en-US" sz="2300" dirty="0" err="1"/>
              <a:t>pengumpulan</a:t>
            </a:r>
            <a:r>
              <a:rPr lang="en-US" sz="2300" dirty="0"/>
              <a:t> data </a:t>
            </a:r>
            <a:r>
              <a:rPr lang="en-US" sz="2300" dirty="0" err="1"/>
              <a:t>menggunakan</a:t>
            </a:r>
            <a:r>
              <a:rPr lang="en-US" sz="2300" dirty="0"/>
              <a:t> </a:t>
            </a:r>
            <a:r>
              <a:rPr lang="en-US" sz="2300" dirty="0" err="1"/>
              <a:t>alat</a:t>
            </a:r>
            <a:r>
              <a:rPr lang="en-US" sz="2300" dirty="0"/>
              <a:t> </a:t>
            </a:r>
            <a:r>
              <a:rPr lang="en-US" sz="2300" dirty="0" err="1"/>
              <a:t>ukur</a:t>
            </a:r>
            <a:r>
              <a:rPr lang="en-US" sz="2300" dirty="0"/>
              <a:t> (</a:t>
            </a:r>
            <a:r>
              <a:rPr lang="en-US" sz="2300" dirty="0" err="1"/>
              <a:t>instrumen</a:t>
            </a:r>
            <a:r>
              <a:rPr lang="en-US" sz="2300" dirty="0"/>
              <a:t>) </a:t>
            </a:r>
            <a:r>
              <a:rPr lang="en-US" sz="2300" dirty="0" err="1"/>
              <a:t>penelitian</a:t>
            </a:r>
            <a:r>
              <a:rPr lang="en-US" sz="2300" dirty="0"/>
              <a:t>, </a:t>
            </a:r>
            <a:r>
              <a:rPr lang="en-US" sz="2300" dirty="0" err="1" smtClean="0"/>
              <a:t>analisis</a:t>
            </a:r>
            <a:r>
              <a:rPr lang="en-US" sz="2300" dirty="0" smtClean="0"/>
              <a:t> </a:t>
            </a:r>
            <a:r>
              <a:rPr lang="en-US" sz="2300" dirty="0"/>
              <a:t>data </a:t>
            </a:r>
            <a:r>
              <a:rPr lang="en-US" sz="2300" dirty="0" err="1"/>
              <a:t>bersifat</a:t>
            </a:r>
            <a:r>
              <a:rPr lang="en-US" sz="2300" dirty="0"/>
              <a:t> </a:t>
            </a:r>
            <a:r>
              <a:rPr lang="en-US" sz="2300" dirty="0" err="1"/>
              <a:t>kuantitatif</a:t>
            </a:r>
            <a:r>
              <a:rPr lang="en-US" sz="2300" dirty="0"/>
              <a:t>/</a:t>
            </a:r>
            <a:r>
              <a:rPr lang="en-US" sz="2300" dirty="0" err="1"/>
              <a:t>statistik</a:t>
            </a:r>
            <a:r>
              <a:rPr lang="en-US" sz="2300" dirty="0"/>
              <a:t>, </a:t>
            </a:r>
            <a:r>
              <a:rPr lang="en-US" sz="2300" dirty="0" err="1"/>
              <a:t>dengan</a:t>
            </a:r>
            <a:r>
              <a:rPr lang="en-US" sz="2300" dirty="0"/>
              <a:t> </a:t>
            </a:r>
            <a:r>
              <a:rPr lang="en-US" sz="2300" dirty="0" err="1"/>
              <a:t>tujuan</a:t>
            </a:r>
            <a:r>
              <a:rPr lang="en-US" sz="2300" dirty="0"/>
              <a:t> </a:t>
            </a:r>
            <a:r>
              <a:rPr lang="en-US" sz="2300" dirty="0" err="1"/>
              <a:t>untuk</a:t>
            </a:r>
            <a:r>
              <a:rPr lang="en-US" sz="2300" dirty="0"/>
              <a:t> </a:t>
            </a:r>
            <a:r>
              <a:rPr lang="en-US" sz="2300" dirty="0" err="1"/>
              <a:t>menguji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membuktikan</a:t>
            </a:r>
            <a:r>
              <a:rPr lang="en-US" sz="2300" dirty="0"/>
              <a:t> </a:t>
            </a:r>
            <a:r>
              <a:rPr lang="en-US" sz="2300" dirty="0" err="1"/>
              <a:t>hipotesis</a:t>
            </a:r>
            <a:r>
              <a:rPr lang="en-US" sz="2300" dirty="0"/>
              <a:t> yang </a:t>
            </a:r>
            <a:r>
              <a:rPr lang="en-US" sz="2300" dirty="0" err="1"/>
              <a:t>telah</a:t>
            </a:r>
            <a:r>
              <a:rPr lang="en-US" sz="2300" dirty="0"/>
              <a:t> </a:t>
            </a:r>
            <a:r>
              <a:rPr lang="en-US" sz="2300" dirty="0" err="1"/>
              <a:t>dibuat</a:t>
            </a:r>
            <a:r>
              <a:rPr lang="en-US" sz="2300" dirty="0"/>
              <a:t>/</a:t>
            </a:r>
            <a:r>
              <a:rPr lang="en-US" sz="2300" dirty="0" err="1"/>
              <a:t>ditetapkan</a:t>
            </a:r>
            <a:r>
              <a:rPr lang="en-US" sz="2300" dirty="0"/>
              <a:t>.</a:t>
            </a:r>
          </a:p>
          <a:p>
            <a:pPr marL="282575" algn="just">
              <a:spcBef>
                <a:spcPct val="0"/>
              </a:spcBef>
            </a:pPr>
            <a:r>
              <a:rPr lang="en-US" sz="2300" dirty="0" err="1" smtClean="0"/>
              <a:t>Metode</a:t>
            </a:r>
            <a:r>
              <a:rPr lang="en-US" sz="2300" dirty="0" smtClean="0"/>
              <a:t> </a:t>
            </a:r>
            <a:r>
              <a:rPr lang="en-US" sz="2300" dirty="0" err="1"/>
              <a:t>kuantitatif</a:t>
            </a:r>
            <a:r>
              <a:rPr lang="en-US" sz="2300" dirty="0"/>
              <a:t> </a:t>
            </a:r>
            <a:r>
              <a:rPr lang="en-US" sz="2300" dirty="0" err="1"/>
              <a:t>terdiri</a:t>
            </a:r>
            <a:r>
              <a:rPr lang="en-US" sz="2300" dirty="0"/>
              <a:t> </a:t>
            </a:r>
            <a:r>
              <a:rPr lang="en-US" sz="2300" dirty="0" err="1"/>
              <a:t>atas</a:t>
            </a:r>
            <a:r>
              <a:rPr lang="en-US" sz="2300" dirty="0"/>
              <a:t> </a:t>
            </a: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 smtClean="0"/>
              <a:t>survei</a:t>
            </a:r>
            <a:r>
              <a:rPr lang="en-US" sz="2300" dirty="0" smtClean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metode</a:t>
            </a:r>
            <a:r>
              <a:rPr lang="en-US" sz="2300" dirty="0"/>
              <a:t> </a:t>
            </a:r>
            <a:r>
              <a:rPr lang="en-US" sz="2300" dirty="0" err="1"/>
              <a:t>eksperimen</a:t>
            </a:r>
            <a:r>
              <a:rPr lang="en-US" sz="2300" dirty="0"/>
              <a:t>.</a:t>
            </a:r>
          </a:p>
          <a:p>
            <a:pPr lvl="0" algn="just">
              <a:spcBef>
                <a:spcPct val="0"/>
              </a:spcBef>
            </a:pPr>
            <a:endParaRPr kumimoji="0" lang="en-ID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5576" y="1491630"/>
            <a:ext cx="727280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</a:pPr>
            <a:r>
              <a:rPr lang="en-ID" sz="3200" b="1" dirty="0" smtClean="0"/>
              <a:t>2. </a:t>
            </a:r>
            <a:r>
              <a:rPr lang="en-ID" sz="3200" b="1" dirty="0" err="1" smtClean="0"/>
              <a:t>Metode</a:t>
            </a:r>
            <a:r>
              <a:rPr lang="en-ID" sz="3200" b="1" dirty="0" smtClean="0"/>
              <a:t> </a:t>
            </a:r>
            <a:r>
              <a:rPr lang="en-ID" sz="3200" b="1" dirty="0" err="1"/>
              <a:t>Penelitian</a:t>
            </a:r>
            <a:r>
              <a:rPr lang="en-ID" sz="3200" b="1" dirty="0"/>
              <a:t> </a:t>
            </a:r>
            <a:r>
              <a:rPr lang="en-ID" sz="3200" b="1" dirty="0" err="1" smtClean="0"/>
              <a:t>Kualitatif</a:t>
            </a:r>
            <a:endParaRPr lang="en-ID" sz="3200" b="1" dirty="0" smtClean="0"/>
          </a:p>
          <a:p>
            <a:pPr marL="403225" algn="just">
              <a:spcBef>
                <a:spcPct val="0"/>
              </a:spcBef>
            </a:pPr>
            <a:r>
              <a:rPr lang="en-ID" sz="3200" dirty="0" err="1"/>
              <a:t>Digunakan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meneliti</a:t>
            </a:r>
            <a:r>
              <a:rPr lang="en-ID" sz="3200" dirty="0"/>
              <a:t> </a:t>
            </a:r>
            <a:r>
              <a:rPr lang="en-ID" sz="3200" dirty="0" err="1"/>
              <a:t>pada</a:t>
            </a:r>
            <a:r>
              <a:rPr lang="en-ID" sz="3200" dirty="0"/>
              <a:t> </a:t>
            </a:r>
            <a:r>
              <a:rPr lang="en-ID" sz="3200" dirty="0" err="1"/>
              <a:t>kondisi</a:t>
            </a:r>
            <a:r>
              <a:rPr lang="en-ID" sz="3200" dirty="0"/>
              <a:t> </a:t>
            </a:r>
            <a:r>
              <a:rPr lang="en-ID" sz="3200" dirty="0" err="1"/>
              <a:t>obyek</a:t>
            </a:r>
            <a:r>
              <a:rPr lang="en-ID" sz="3200" dirty="0"/>
              <a:t> yang </a:t>
            </a:r>
            <a:r>
              <a:rPr lang="en-ID" sz="3200" dirty="0" err="1"/>
              <a:t>alamiah</a:t>
            </a:r>
            <a:r>
              <a:rPr lang="en-ID" sz="3200" dirty="0"/>
              <a:t> (</a:t>
            </a:r>
            <a:r>
              <a:rPr lang="en-ID" sz="3200" dirty="0" err="1"/>
              <a:t>lawan</a:t>
            </a:r>
            <a:r>
              <a:rPr lang="en-ID" sz="3200" dirty="0"/>
              <a:t> </a:t>
            </a:r>
            <a:r>
              <a:rPr lang="en-ID" sz="3200" dirty="0" err="1"/>
              <a:t>eksperimen</a:t>
            </a:r>
            <a:r>
              <a:rPr lang="en-ID" sz="3200" dirty="0" smtClean="0"/>
              <a:t>), </a:t>
            </a:r>
            <a:r>
              <a:rPr lang="en-ID" sz="3200" dirty="0" err="1" smtClean="0"/>
              <a:t>peneliti</a:t>
            </a:r>
            <a:r>
              <a:rPr lang="en-ID" sz="3200" dirty="0" smtClean="0"/>
              <a:t> </a:t>
            </a:r>
            <a:r>
              <a:rPr lang="en-ID" sz="3200" dirty="0" err="1"/>
              <a:t>sebagai</a:t>
            </a:r>
            <a:r>
              <a:rPr lang="en-ID" sz="3200" dirty="0"/>
              <a:t> </a:t>
            </a:r>
            <a:r>
              <a:rPr lang="en-ID" sz="3200" dirty="0" err="1" smtClean="0"/>
              <a:t>instrumen</a:t>
            </a:r>
            <a:r>
              <a:rPr lang="en-ID" sz="3200" dirty="0" smtClean="0"/>
              <a:t> </a:t>
            </a:r>
            <a:r>
              <a:rPr lang="en-ID" sz="3200" dirty="0" err="1"/>
              <a:t>kunci</a:t>
            </a:r>
            <a:r>
              <a:rPr lang="en-ID" sz="3200" dirty="0" smtClean="0"/>
              <a:t>.</a:t>
            </a:r>
            <a:endParaRPr lang="en-US" sz="3200" b="1" dirty="0"/>
          </a:p>
          <a:p>
            <a:pPr lvl="0" algn="just">
              <a:spcBef>
                <a:spcPct val="0"/>
              </a:spcBef>
            </a:pPr>
            <a:endParaRPr kumimoji="0" lang="en-US" sz="1600" i="1" u="none" strike="noStrike" kern="1200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9552" y="1779662"/>
            <a:ext cx="7572428" cy="2184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400" dirty="0" smtClean="0"/>
              <a:t>3. </a:t>
            </a:r>
            <a:r>
              <a:rPr lang="en-ID" sz="2400" b="1" dirty="0" err="1"/>
              <a:t>Metode</a:t>
            </a:r>
            <a:r>
              <a:rPr lang="en-ID" sz="2400" b="1" dirty="0"/>
              <a:t> </a:t>
            </a:r>
            <a:r>
              <a:rPr lang="en-ID" sz="2400" b="1" dirty="0" err="1"/>
              <a:t>Penelitian</a:t>
            </a:r>
            <a:r>
              <a:rPr lang="en-ID" sz="2400" b="1" dirty="0"/>
              <a:t> </a:t>
            </a:r>
            <a:r>
              <a:rPr lang="en-ID" sz="2400" b="1" dirty="0" err="1" smtClean="0"/>
              <a:t>Kombinasi</a:t>
            </a:r>
            <a:endParaRPr lang="en-ID" sz="2400" b="1" dirty="0" smtClean="0"/>
          </a:p>
          <a:p>
            <a:pPr marL="282575" lvl="0" algn="just">
              <a:spcBef>
                <a:spcPct val="0"/>
              </a:spcBef>
            </a:pPr>
            <a:r>
              <a:rPr lang="en-ID" sz="2400" dirty="0" err="1" smtClean="0"/>
              <a:t>Metode</a:t>
            </a:r>
            <a:r>
              <a:rPr lang="en-ID" sz="2400" dirty="0" smtClean="0"/>
              <a:t> </a:t>
            </a:r>
            <a:r>
              <a:rPr lang="en-ID" sz="2400" dirty="0" err="1" smtClean="0"/>
              <a:t>penelitian</a:t>
            </a:r>
            <a:r>
              <a:rPr lang="en-ID" sz="2400" dirty="0" smtClean="0"/>
              <a:t> </a:t>
            </a:r>
            <a:r>
              <a:rPr lang="en-ID" sz="2400" dirty="0" err="1"/>
              <a:t>kombinasi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yang </a:t>
            </a:r>
            <a:r>
              <a:rPr lang="en-ID" sz="2400" dirty="0" err="1"/>
              <a:t>berlandaskan</a:t>
            </a:r>
            <a:r>
              <a:rPr lang="en-ID" sz="2400" dirty="0"/>
              <a:t>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fisafat</a:t>
            </a:r>
            <a:r>
              <a:rPr lang="en-ID" sz="2400" dirty="0"/>
              <a:t> </a:t>
            </a:r>
            <a:r>
              <a:rPr lang="en-ID" sz="2400" dirty="0" err="1"/>
              <a:t>pragmatisme</a:t>
            </a:r>
            <a:r>
              <a:rPr lang="en-ID" sz="2400" dirty="0"/>
              <a:t> (</a:t>
            </a:r>
            <a:r>
              <a:rPr lang="en-ID" sz="2400" dirty="0" err="1"/>
              <a:t>kombinasai</a:t>
            </a:r>
            <a:r>
              <a:rPr lang="en-ID" sz="2400" dirty="0"/>
              <a:t> </a:t>
            </a:r>
            <a:r>
              <a:rPr lang="en-ID" sz="2400" dirty="0" err="1"/>
              <a:t>positivisme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postpositivisme</a:t>
            </a:r>
            <a:r>
              <a:rPr lang="en-ID" sz="2400" dirty="0"/>
              <a:t>). </a:t>
            </a:r>
            <a:endParaRPr lang="en-ID" sz="2400" dirty="0" smtClean="0"/>
          </a:p>
          <a:p>
            <a:pPr marL="347663" lvl="0" algn="just">
              <a:spcBef>
                <a:spcPct val="0"/>
              </a:spcBef>
            </a:pP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meneliti</a:t>
            </a:r>
            <a:r>
              <a:rPr lang="en-ID" sz="2400" dirty="0"/>
              <a:t> </a:t>
            </a:r>
            <a:r>
              <a:rPr lang="en-ID" sz="2400" dirty="0" err="1"/>
              <a:t>pada</a:t>
            </a:r>
            <a:r>
              <a:rPr lang="en-ID" sz="2400" dirty="0"/>
              <a:t> </a:t>
            </a:r>
            <a:r>
              <a:rPr lang="en-ID" sz="2400" dirty="0" err="1"/>
              <a:t>kondisi</a:t>
            </a:r>
            <a:r>
              <a:rPr lang="en-ID" sz="2400" dirty="0"/>
              <a:t> </a:t>
            </a:r>
            <a:r>
              <a:rPr lang="en-ID" sz="2400" dirty="0" err="1" smtClean="0"/>
              <a:t>objek</a:t>
            </a:r>
            <a:r>
              <a:rPr lang="en-ID" sz="2400" dirty="0" smtClean="0"/>
              <a:t> </a:t>
            </a:r>
            <a:r>
              <a:rPr lang="en-ID" sz="2400" dirty="0" err="1" smtClean="0"/>
              <a:t>baik</a:t>
            </a:r>
            <a:r>
              <a:rPr lang="en-ID" sz="2400" dirty="0" smtClean="0"/>
              <a:t> yang </a:t>
            </a:r>
            <a:r>
              <a:rPr lang="en-ID" sz="2400" dirty="0" err="1"/>
              <a:t>alamiah</a:t>
            </a:r>
            <a:r>
              <a:rPr lang="en-ID" sz="2400" dirty="0"/>
              <a:t>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buatan</a:t>
            </a:r>
            <a:r>
              <a:rPr lang="en-ID" sz="2400" dirty="0"/>
              <a:t> (</a:t>
            </a:r>
            <a:r>
              <a:rPr lang="en-ID" sz="2400" dirty="0" err="1"/>
              <a:t>labratorium</a:t>
            </a:r>
            <a:r>
              <a:rPr lang="en-ID" sz="2400" dirty="0"/>
              <a:t>), </a:t>
            </a:r>
            <a:r>
              <a:rPr lang="en-ID" sz="2400" dirty="0" err="1" smtClean="0"/>
              <a:t>peneliti</a:t>
            </a:r>
            <a:r>
              <a:rPr lang="en-ID" sz="2400" dirty="0" smtClean="0"/>
              <a:t> </a:t>
            </a:r>
            <a:r>
              <a:rPr lang="en-ID" sz="2400" dirty="0" err="1"/>
              <a:t>bisa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instrumen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menggunakan</a:t>
            </a:r>
            <a:r>
              <a:rPr lang="en-ID" sz="2400" dirty="0"/>
              <a:t> </a:t>
            </a:r>
            <a:r>
              <a:rPr lang="en-ID" sz="2400" dirty="0" err="1"/>
              <a:t>instrumen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pengukuran</a:t>
            </a:r>
            <a:r>
              <a:rPr lang="en-ID" sz="2400" dirty="0"/>
              <a:t>, </a:t>
            </a:r>
            <a:r>
              <a:rPr lang="en-ID" sz="2400" dirty="0" err="1"/>
              <a:t>teknik</a:t>
            </a:r>
            <a:r>
              <a:rPr lang="en-ID" sz="2400" dirty="0"/>
              <a:t> </a:t>
            </a:r>
            <a:r>
              <a:rPr lang="en-ID" sz="2400" dirty="0" err="1"/>
              <a:t>pengumpulan</a:t>
            </a:r>
            <a:r>
              <a:rPr lang="en-ID" sz="2400" dirty="0"/>
              <a:t> data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menggunakan</a:t>
            </a:r>
            <a:r>
              <a:rPr lang="en-ID" sz="2400" dirty="0"/>
              <a:t> </a:t>
            </a:r>
            <a:r>
              <a:rPr lang="en-ID" sz="2400" dirty="0" err="1"/>
              <a:t>tes</a:t>
            </a:r>
            <a:r>
              <a:rPr lang="en-ID" sz="2400" dirty="0"/>
              <a:t>, </a:t>
            </a:r>
            <a:r>
              <a:rPr lang="en-ID" sz="2400" dirty="0" err="1"/>
              <a:t>kuisioner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gabungan</a:t>
            </a:r>
            <a:r>
              <a:rPr lang="en-ID" sz="2400" dirty="0"/>
              <a:t> (</a:t>
            </a:r>
            <a:r>
              <a:rPr lang="en-ID" sz="2400" dirty="0" err="1"/>
              <a:t>triangulasi</a:t>
            </a:r>
            <a:r>
              <a:rPr lang="en-ID" sz="2400" dirty="0"/>
              <a:t>), </a:t>
            </a:r>
            <a:r>
              <a:rPr lang="en-ID" sz="2400" dirty="0" err="1"/>
              <a:t>analisis</a:t>
            </a:r>
            <a:r>
              <a:rPr lang="en-ID" sz="2400" dirty="0"/>
              <a:t> data </a:t>
            </a:r>
            <a:r>
              <a:rPr lang="en-ID" sz="2400" dirty="0" err="1"/>
              <a:t>bersifat</a:t>
            </a:r>
            <a:r>
              <a:rPr lang="en-ID" sz="2400" dirty="0"/>
              <a:t> </a:t>
            </a:r>
            <a:r>
              <a:rPr lang="en-ID" sz="2400" dirty="0" err="1"/>
              <a:t>deduktif</a:t>
            </a:r>
            <a:r>
              <a:rPr lang="en-ID" sz="2400" dirty="0"/>
              <a:t> (</a:t>
            </a:r>
            <a:r>
              <a:rPr lang="en-ID" sz="2400" dirty="0" err="1"/>
              <a:t>kuantitatif</a:t>
            </a:r>
            <a:r>
              <a:rPr lang="en-ID" sz="2400" dirty="0"/>
              <a:t>) </a:t>
            </a:r>
            <a:r>
              <a:rPr lang="en-ID" sz="2400" dirty="0" err="1"/>
              <a:t>dan</a:t>
            </a:r>
            <a:r>
              <a:rPr lang="en-ID" sz="2400" dirty="0"/>
              <a:t> </a:t>
            </a:r>
            <a:r>
              <a:rPr lang="en-ID" sz="2400" dirty="0" err="1"/>
              <a:t>induktif</a:t>
            </a:r>
            <a:r>
              <a:rPr lang="en-ID" sz="2400" dirty="0"/>
              <a:t> (</a:t>
            </a:r>
            <a:r>
              <a:rPr lang="en-ID" sz="2400" dirty="0" err="1"/>
              <a:t>kualitatif</a:t>
            </a:r>
            <a:r>
              <a:rPr lang="en-ID" sz="2400" dirty="0"/>
              <a:t>). 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00034" y="1357304"/>
            <a:ext cx="7572428" cy="25825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ID" sz="2400" b="1" dirty="0" smtClean="0"/>
              <a:t>4. </a:t>
            </a:r>
            <a:r>
              <a:rPr lang="en-ID" sz="2400" b="1" dirty="0" err="1" smtClean="0"/>
              <a:t>Metode</a:t>
            </a:r>
            <a:r>
              <a:rPr lang="en-ID" sz="2400" b="1" dirty="0" smtClean="0"/>
              <a:t> </a:t>
            </a:r>
            <a:r>
              <a:rPr lang="en-ID" sz="2400" b="1" dirty="0" err="1"/>
              <a:t>Penelitian</a:t>
            </a:r>
            <a:r>
              <a:rPr lang="en-ID" sz="2400" b="1" dirty="0"/>
              <a:t> </a:t>
            </a:r>
            <a:r>
              <a:rPr lang="en-ID" sz="2400" b="1" dirty="0" err="1" smtClean="0"/>
              <a:t>Deskriptif</a:t>
            </a:r>
            <a:endParaRPr lang="en-ID" sz="2400" b="1" dirty="0" smtClean="0"/>
          </a:p>
          <a:p>
            <a:pPr marL="282575" algn="just"/>
            <a:r>
              <a:rPr lang="en-ID" sz="2400" dirty="0" err="1"/>
              <a:t>Pengertian</a:t>
            </a:r>
            <a:r>
              <a:rPr lang="en-ID" sz="2400" dirty="0"/>
              <a:t> </a:t>
            </a:r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deskriptif</a:t>
            </a:r>
            <a:r>
              <a:rPr lang="en-ID" sz="2400" dirty="0"/>
              <a:t>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prosedur</a:t>
            </a:r>
            <a:r>
              <a:rPr lang="en-ID" sz="2400" dirty="0"/>
              <a:t> </a:t>
            </a:r>
            <a:r>
              <a:rPr lang="en-ID" sz="2400" dirty="0" err="1"/>
              <a:t>penelitian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pemecahan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yang </a:t>
            </a:r>
            <a:r>
              <a:rPr lang="en-ID" sz="2400" dirty="0" err="1"/>
              <a:t>diselidiki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gambaran</a:t>
            </a:r>
            <a:r>
              <a:rPr lang="en-ID" sz="2400" dirty="0"/>
              <a:t> </a:t>
            </a:r>
            <a:r>
              <a:rPr lang="en-ID" sz="2400" dirty="0" err="1"/>
              <a:t>subjek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objek</a:t>
            </a:r>
            <a:r>
              <a:rPr lang="en-ID" sz="2400" dirty="0"/>
              <a:t> yang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berupa</a:t>
            </a:r>
            <a:r>
              <a:rPr lang="en-ID" sz="2400" dirty="0"/>
              <a:t> orang, </a:t>
            </a:r>
            <a:r>
              <a:rPr lang="en-ID" sz="2400" dirty="0" err="1"/>
              <a:t>lembaga</a:t>
            </a:r>
            <a:r>
              <a:rPr lang="en-ID" sz="2400" dirty="0"/>
              <a:t>, </a:t>
            </a:r>
            <a:r>
              <a:rPr lang="en-ID" sz="2400" dirty="0" err="1"/>
              <a:t>masyarakat</a:t>
            </a:r>
            <a:r>
              <a:rPr lang="en-ID" sz="2400" dirty="0"/>
              <a:t> </a:t>
            </a:r>
            <a:r>
              <a:rPr lang="en-ID" sz="2400" dirty="0" err="1"/>
              <a:t>dan</a:t>
            </a:r>
            <a:r>
              <a:rPr lang="en-ID" sz="2400" dirty="0"/>
              <a:t> yang </a:t>
            </a:r>
            <a:r>
              <a:rPr lang="en-ID" sz="2400" dirty="0" err="1"/>
              <a:t>lainnya</a:t>
            </a:r>
            <a:r>
              <a:rPr lang="en-ID" sz="2400" dirty="0"/>
              <a:t>.</a:t>
            </a:r>
            <a:endParaRPr lang="en-US" sz="2400" dirty="0"/>
          </a:p>
          <a:p>
            <a:pPr algn="just"/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354</Words>
  <Application>Microsoft Office PowerPoint</Application>
  <PresentationFormat>On-screen Show (16:9)</PresentationFormat>
  <Paragraphs>42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MK:PK43F614 – Penulisan Ilmiah</vt:lpstr>
      <vt:lpstr> Mahasiswa dapat memahami pengertian metode penelitian dan jenis-jenis metode penelitian (CP-KKB3)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Ilmiah</dc:title>
  <dc:creator>Randi Ramliyana</dc:creator>
  <cp:lastModifiedBy>Randi Ramliyana</cp:lastModifiedBy>
  <cp:revision>85</cp:revision>
  <dcterms:created xsi:type="dcterms:W3CDTF">2021-02-19T07:41:03Z</dcterms:created>
  <dcterms:modified xsi:type="dcterms:W3CDTF">2021-03-02T17:59:21Z</dcterms:modified>
</cp:coreProperties>
</file>