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59" r:id="rId6"/>
    <p:sldId id="263" r:id="rId7"/>
    <p:sldId id="26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92" d="100"/>
          <a:sy n="92" d="100"/>
        </p:scale>
        <p:origin x="-756"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pPr/>
              <a:t>‹#›</a:t>
            </a:fld>
            <a:endParaRPr lang="en-US"/>
          </a:p>
        </p:txBody>
      </p:sp>
    </p:spTree>
    <p:extLst>
      <p:ext uri="{BB962C8B-B14F-4D97-AF65-F5344CB8AC3E}">
        <p14:creationId xmlns:p14="http://schemas.microsoft.com/office/powerpoint/2010/main" xmlns="" val="350398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pPr/>
              <a:t>1</a:t>
            </a:fld>
            <a:endParaRPr lang="en-US"/>
          </a:p>
        </p:txBody>
      </p:sp>
    </p:spTree>
    <p:extLst>
      <p:ext uri="{BB962C8B-B14F-4D97-AF65-F5344CB8AC3E}">
        <p14:creationId xmlns:p14="http://schemas.microsoft.com/office/powerpoint/2010/main" xmlns="" val="4158023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pPr/>
              <a:t>3/3/2021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pPr/>
              <a:t>3/3/2021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pPr/>
              <a:t>3/3/2021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 </a:t>
            </a:r>
            <a:r>
              <a:rPr lang="en-US" sz="3200" b="1" spc="300" dirty="0" err="1" smtClean="0">
                <a:latin typeface="+mn-lt"/>
              </a:rPr>
              <a:t>Penulisan</a:t>
            </a:r>
            <a:r>
              <a:rPr lang="en-US" sz="3200" b="1" spc="300" dirty="0" smtClean="0">
                <a:latin typeface="+mn-lt"/>
              </a:rPr>
              <a:t> </a:t>
            </a:r>
            <a:r>
              <a:rPr lang="en-US" sz="3200" b="1" spc="300" dirty="0" err="1" smtClean="0">
                <a:latin typeface="+mn-lt"/>
              </a:rPr>
              <a:t>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4068614"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ke</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a:t>
            </a:r>
            <a:r>
              <a:rPr lang="en-US" altLang="en-US" sz="2000" b="1" noProof="0" dirty="0" smtClean="0">
                <a:solidFill>
                  <a:srgbClr val="000000"/>
                </a:solidFill>
              </a:rPr>
              <a:t>4 </a:t>
            </a:r>
            <a:r>
              <a:rPr lang="en-US" altLang="en-US" sz="2000" b="1" noProof="0" dirty="0" err="1" smtClean="0">
                <a:solidFill>
                  <a:srgbClr val="000000"/>
                </a:solidFill>
              </a:rPr>
              <a:t>Teknik</a:t>
            </a:r>
            <a:r>
              <a:rPr lang="en-US" altLang="en-US" sz="2000" b="1" noProof="0" dirty="0" smtClean="0">
                <a:solidFill>
                  <a:srgbClr val="000000"/>
                </a:solidFill>
              </a:rPr>
              <a:t> </a:t>
            </a:r>
            <a:r>
              <a:rPr lang="en-US" altLang="en-US" sz="2000" b="1" noProof="0" dirty="0" err="1" smtClean="0">
                <a:solidFill>
                  <a:srgbClr val="000000"/>
                </a:solidFill>
              </a:rPr>
              <a:t>Karya</a:t>
            </a:r>
            <a:r>
              <a:rPr lang="en-US" altLang="en-US" sz="2000" b="1" noProof="0" dirty="0" smtClean="0">
                <a:solidFill>
                  <a:srgbClr val="000000"/>
                </a:solidFill>
              </a:rPr>
              <a:t> </a:t>
            </a:r>
            <a:r>
              <a:rPr lang="en-US" altLang="en-US" sz="2000" b="1" noProof="0" dirty="0" err="1" smtClean="0">
                <a:solidFill>
                  <a:srgbClr val="000000"/>
                </a:solidFill>
              </a:rPr>
              <a:t>Ilmiah</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071684"/>
            <a:ext cx="5929354" cy="1102519"/>
          </a:xfrm>
        </p:spPr>
        <p:txBody>
          <a:bodyPr>
            <a:noAutofit/>
          </a:bodyPr>
          <a:lstStyle/>
          <a:p>
            <a:pPr lvl="0" algn="just"/>
            <a:r>
              <a:rPr lang="en-US" sz="2000" dirty="0" smtClean="0">
                <a:latin typeface="+mn-lt"/>
              </a:rPr>
              <a:t/>
            </a:r>
            <a:br>
              <a:rPr lang="en-US" sz="2000" dirty="0" smtClean="0">
                <a:latin typeface="+mn-lt"/>
              </a:rPr>
            </a:br>
            <a:r>
              <a:rPr lang="en-US" sz="3600" b="1" dirty="0" err="1" smtClean="0">
                <a:latin typeface="+mn-lt"/>
              </a:rPr>
              <a:t>M</a:t>
            </a:r>
            <a:r>
              <a:rPr lang="en-US" sz="2000" dirty="0" err="1" smtClean="0">
                <a:latin typeface="+mn-lt"/>
              </a:rPr>
              <a:t>ahasiswa</a:t>
            </a:r>
            <a:r>
              <a:rPr lang="en-US" sz="2000" dirty="0" smtClean="0">
                <a:latin typeface="+mn-lt"/>
              </a:rPr>
              <a:t> </a:t>
            </a:r>
            <a:r>
              <a:rPr lang="en-US" sz="2000" err="1">
                <a:latin typeface="+mn-lt"/>
              </a:rPr>
              <a:t>dapat</a:t>
            </a:r>
            <a:r>
              <a:rPr lang="en-US" sz="2000">
                <a:latin typeface="+mn-lt"/>
              </a:rPr>
              <a:t> </a:t>
            </a:r>
            <a:r>
              <a:rPr lang="en-ID" sz="2000" smtClean="0"/>
              <a:t>memahami </a:t>
            </a:r>
            <a:r>
              <a:rPr lang="en-ID" sz="2000" err="1"/>
              <a:t>dan</a:t>
            </a:r>
            <a:r>
              <a:rPr lang="en-ID" sz="2000"/>
              <a:t> m</a:t>
            </a:r>
            <a:r>
              <a:rPr lang="en-ID" sz="2000" smtClean="0"/>
              <a:t>embuat </a:t>
            </a:r>
            <a:r>
              <a:rPr lang="en-ID" sz="2000" err="1"/>
              <a:t>Kelengkapan</a:t>
            </a:r>
            <a:r>
              <a:rPr lang="en-ID" sz="2000"/>
              <a:t> </a:t>
            </a:r>
            <a:r>
              <a:rPr lang="en-ID" sz="2000" smtClean="0"/>
              <a:t>awal</a:t>
            </a:r>
            <a:r>
              <a:rPr lang="en-ID" sz="2000"/>
              <a:t>, </a:t>
            </a:r>
            <a:r>
              <a:rPr lang="en-ID" sz="2000" smtClean="0"/>
              <a:t>isi</a:t>
            </a:r>
            <a:r>
              <a:rPr lang="en-ID" sz="2000" dirty="0"/>
              <a:t>, </a:t>
            </a:r>
            <a:r>
              <a:rPr lang="en-ID" sz="2000" err="1"/>
              <a:t>serta</a:t>
            </a:r>
            <a:r>
              <a:rPr lang="en-ID" sz="2000"/>
              <a:t> </a:t>
            </a:r>
            <a:r>
              <a:rPr lang="en-ID" sz="2000" smtClean="0"/>
              <a:t>akhir karangan </a:t>
            </a:r>
            <a:r>
              <a:rPr lang="en-ID" sz="2000" dirty="0" err="1"/>
              <a:t>dalam</a:t>
            </a:r>
            <a:r>
              <a:rPr lang="en-ID" sz="2000" dirty="0"/>
              <a:t> </a:t>
            </a:r>
            <a:r>
              <a:rPr lang="en-ID" sz="2000" err="1"/>
              <a:t>Penulisan</a:t>
            </a:r>
            <a:r>
              <a:rPr lang="en-ID" sz="2000"/>
              <a:t> </a:t>
            </a:r>
            <a:r>
              <a:rPr lang="en-ID" sz="2000" smtClean="0"/>
              <a:t>Karya </a:t>
            </a:r>
            <a:r>
              <a:rPr lang="en-ID" sz="2000" err="1"/>
              <a:t>Ilmiah</a:t>
            </a:r>
            <a:r>
              <a:rPr lang="en-ID" sz="2000"/>
              <a:t> </a:t>
            </a:r>
            <a:r>
              <a:rPr lang="en-US" sz="2000" smtClean="0">
                <a:latin typeface="+mn-lt"/>
              </a:rPr>
              <a:t>(</a:t>
            </a:r>
            <a:r>
              <a:rPr lang="en-ID" sz="2000" dirty="0"/>
              <a:t>CP-KMA7</a:t>
            </a:r>
            <a:r>
              <a:rPr lang="en-US" sz="2000" dirty="0" smtClean="0">
                <a:latin typeface="+mn-lt"/>
              </a:rPr>
              <a:t>) </a:t>
            </a: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2556534" cy="400110"/>
          </a:xfrm>
          <a:prstGeom prst="rect">
            <a:avLst/>
          </a:prstGeom>
        </p:spPr>
        <p:txBody>
          <a:bodyPr wrap="none">
            <a:spAutoFit/>
          </a:bodyPr>
          <a:lstStyle/>
          <a:p>
            <a:r>
              <a:rPr lang="en-US" sz="2000" b="1" dirty="0" smtClean="0"/>
              <a:t>Sub-CPMK ke-4, 5, &amp; 6</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7177" y="1714494"/>
            <a:ext cx="6385338" cy="1446550"/>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a:ln w="0"/>
                <a:solidFill>
                  <a:schemeClr val="tx2">
                    <a:lumMod val="60000"/>
                    <a:lumOff val="40000"/>
                  </a:schemeClr>
                </a:solidFill>
                <a:effectLst/>
                <a:uLnTx/>
                <a:uFillTx/>
                <a:latin typeface="Calibri" panose="020F0502020204030204"/>
                <a:ea typeface="+mn-ea"/>
                <a:cs typeface="+mn-cs"/>
              </a:rPr>
              <a:t>Materi</a:t>
            </a:r>
            <a:r>
              <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Tatap</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Muka</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Ke</a:t>
            </a:r>
            <a:r>
              <a:rPr lang="en-US" sz="4400" b="1" spc="-150" dirty="0" err="1" smtClean="0">
                <a:ln w="0"/>
                <a:solidFill>
                  <a:schemeClr val="tx2">
                    <a:lumMod val="60000"/>
                    <a:lumOff val="40000"/>
                  </a:schemeClr>
                </a:solidFill>
                <a:latin typeface="Calibri" panose="020F0502020204030204"/>
              </a:rPr>
              <a:t>empat</a:t>
            </a:r>
            <a:endParaRPr lang="en-US" sz="4400" b="1" spc="-150" dirty="0" smtClean="0">
              <a:ln w="0"/>
              <a:solidFill>
                <a:schemeClr val="tx2">
                  <a:lumMod val="60000"/>
                  <a:lumOff val="40000"/>
                </a:schemeClr>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Teknik</a:t>
            </a:r>
            <a:r>
              <a:rPr kumimoji="0" lang="en-US" sz="4400" b="1" i="0" u="none" strike="noStrike" kern="1200" cap="none" spc="-150" normalizeH="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noProof="0" dirty="0" err="1" smtClean="0">
                <a:ln w="0"/>
                <a:solidFill>
                  <a:schemeClr val="tx2">
                    <a:lumMod val="60000"/>
                    <a:lumOff val="40000"/>
                  </a:schemeClr>
                </a:solidFill>
                <a:effectLst/>
                <a:uLnTx/>
                <a:uFillTx/>
                <a:latin typeface="Calibri" panose="020F0502020204030204"/>
                <a:ea typeface="+mn-ea"/>
                <a:cs typeface="+mn-cs"/>
              </a:rPr>
              <a:t>Karya</a:t>
            </a:r>
            <a:r>
              <a:rPr kumimoji="0" lang="en-US" sz="4400" b="1" i="0" u="none" strike="noStrike" kern="1200" cap="none" spc="-150" normalizeH="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noProof="0" dirty="0" err="1" smtClean="0">
                <a:ln w="0"/>
                <a:solidFill>
                  <a:schemeClr val="tx2">
                    <a:lumMod val="60000"/>
                    <a:lumOff val="40000"/>
                  </a:schemeClr>
                </a:solidFill>
                <a:effectLst/>
                <a:uLnTx/>
                <a:uFillTx/>
                <a:latin typeface="Calibri" panose="020F0502020204030204"/>
                <a:ea typeface="+mn-ea"/>
                <a:cs typeface="+mn-cs"/>
              </a:rPr>
              <a:t>Ilmiah</a:t>
            </a:r>
            <a:endPar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8" name="Rectangle 7"/>
          <p:cNvSpPr/>
          <p:nvPr/>
        </p:nvSpPr>
        <p:spPr>
          <a:xfrm>
            <a:off x="1187624" y="1851670"/>
            <a:ext cx="6912768" cy="2554545"/>
          </a:xfrm>
          <a:prstGeom prst="rect">
            <a:avLst/>
          </a:prstGeom>
        </p:spPr>
        <p:txBody>
          <a:bodyPr wrap="square">
            <a:spAutoFit/>
          </a:bodyPr>
          <a:lstStyle/>
          <a:p>
            <a:pPr algn="just"/>
            <a:r>
              <a:rPr lang="id-ID" sz="2000" dirty="0"/>
              <a:t>Insan ilmiah sudah seharusnya mampu menyajikan karya ilmiah dalam bentuk tulisan. Oleh sebab itu, setiap mahasiswa perlu berlatih menuliskan hasil kegiatan ilmiahnya sehingga aslinya dapat memberikan informasi yang baik bagi pembaca. Pedoman ini ditujukan baik bagi mahasiswa maupun dosen Indraprasta PGRI akan diuraikan teknik penyusun laporan praktik lapangan praktik akhir dan penelitian dengan format yang berlaku di Universitas Indraprasta PGRI.</a:t>
            </a:r>
          </a:p>
        </p:txBody>
      </p:sp>
      <p:sp>
        <p:nvSpPr>
          <p:cNvPr id="10" name="Title 1"/>
          <p:cNvSpPr txBox="1">
            <a:spLocks/>
          </p:cNvSpPr>
          <p:nvPr/>
        </p:nvSpPr>
        <p:spPr>
          <a:xfrm>
            <a:off x="1187624" y="843558"/>
            <a:ext cx="6408712" cy="936104"/>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id-ID" dirty="0" smtClean="0"/>
              <a:t/>
            </a:r>
            <a:br>
              <a:rPr lang="id-ID" dirty="0" smtClean="0"/>
            </a:br>
            <a:r>
              <a:rPr lang="id-ID" b="1" dirty="0" smtClean="0"/>
              <a:t>TEKNIK PENULISAN KARYA ILMIAH</a:t>
            </a:r>
            <a:r>
              <a:rPr lang="id-ID" dirty="0" smtClean="0"/>
              <a:t/>
            </a:r>
            <a:br>
              <a:rPr lang="id-ID" dirty="0" smtClean="0"/>
            </a:b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6" name="TextBox 5"/>
          <p:cNvSpPr txBox="1">
            <a:spLocks noChangeArrowheads="1"/>
          </p:cNvSpPr>
          <p:nvPr/>
        </p:nvSpPr>
        <p:spPr bwMode="auto">
          <a:xfrm>
            <a:off x="827584" y="706795"/>
            <a:ext cx="341356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fontAlgn="base">
              <a:lnSpc>
                <a:spcPct val="100000"/>
              </a:lnSpc>
              <a:spcBef>
                <a:spcPct val="0"/>
              </a:spcBef>
              <a:spcAft>
                <a:spcPct val="0"/>
              </a:spcAft>
              <a:buNone/>
              <a:defRPr/>
            </a:pPr>
            <a:r>
              <a:rPr lang="en-US" sz="3200" b="1" dirty="0" smtClean="0"/>
              <a:t>A. </a:t>
            </a:r>
            <a:r>
              <a:rPr lang="id-ID" sz="3200" b="1" dirty="0" smtClean="0"/>
              <a:t>Tahap </a:t>
            </a:r>
            <a:r>
              <a:rPr lang="id-ID" sz="3200" b="1" dirty="0"/>
              <a:t>Persiapan</a:t>
            </a:r>
            <a:endParaRPr kumimoji="0" lang="en-ID" altLang="en-US" sz="3000" b="1" i="0" u="none" strike="noStrike" kern="1200" cap="none" spc="0" normalizeH="0" baseline="0" noProof="0" dirty="0" smtClean="0">
              <a:ln>
                <a:noFill/>
              </a:ln>
              <a:solidFill>
                <a:srgbClr val="000000"/>
              </a:solidFill>
              <a:effectLst/>
              <a:uLnTx/>
              <a:uFillTx/>
            </a:endParaRPr>
          </a:p>
        </p:txBody>
      </p:sp>
      <p:sp>
        <p:nvSpPr>
          <p:cNvPr id="7" name="Title 1"/>
          <p:cNvSpPr txBox="1">
            <a:spLocks/>
          </p:cNvSpPr>
          <p:nvPr/>
        </p:nvSpPr>
        <p:spPr>
          <a:xfrm>
            <a:off x="1187624" y="1347614"/>
            <a:ext cx="6336704" cy="2438582"/>
          </a:xfrm>
          <a:prstGeom prst="rect">
            <a:avLst/>
          </a:prstGeom>
        </p:spPr>
        <p:txBody>
          <a:bodyPr vert="horz" lIns="91440" tIns="45720" rIns="91440" bIns="45720" rtlCol="0" anchor="ctr">
            <a:noAutofit/>
          </a:bodyPr>
          <a:lstStyle/>
          <a:p>
            <a:pPr>
              <a:buNone/>
            </a:pPr>
            <a:r>
              <a:rPr lang="id-ID" sz="2300" dirty="0"/>
              <a:t>Dalam tahap persiapan penulisan karya ilmiah biasanya dilakukan tiga kegiatan, </a:t>
            </a:r>
            <a:r>
              <a:rPr lang="id-ID" sz="2300" dirty="0" smtClean="0"/>
              <a:t>yaitu</a:t>
            </a:r>
            <a:endParaRPr lang="id-ID" sz="2300" dirty="0"/>
          </a:p>
          <a:p>
            <a:pPr marL="457200" lvl="0" indent="-457200">
              <a:buAutoNum type="arabicPeriod"/>
            </a:pPr>
            <a:r>
              <a:rPr lang="en-US" sz="2300" dirty="0" smtClean="0"/>
              <a:t>p</a:t>
            </a:r>
            <a:r>
              <a:rPr lang="id-ID" sz="2300" dirty="0" smtClean="0"/>
              <a:t>emilihan topik</a:t>
            </a:r>
            <a:r>
              <a:rPr lang="en-US" sz="2300" dirty="0" smtClean="0"/>
              <a:t>,</a:t>
            </a:r>
            <a:endParaRPr lang="en-US" sz="2300" dirty="0" smtClean="0"/>
          </a:p>
          <a:p>
            <a:pPr marL="457200" lvl="0" indent="-457200">
              <a:buAutoNum type="arabicPeriod"/>
            </a:pPr>
            <a:r>
              <a:rPr lang="en-US" sz="2300" dirty="0" smtClean="0"/>
              <a:t>p</a:t>
            </a:r>
            <a:r>
              <a:rPr lang="id-ID" sz="2300" dirty="0" smtClean="0"/>
              <a:t>enentuan </a:t>
            </a:r>
            <a:r>
              <a:rPr lang="id-ID" sz="2300" dirty="0"/>
              <a:t>judul, dan </a:t>
            </a:r>
            <a:endParaRPr lang="en-US" sz="2300" dirty="0" smtClean="0"/>
          </a:p>
          <a:p>
            <a:pPr marL="457200" lvl="0" indent="-457200">
              <a:buAutoNum type="arabicPeriod"/>
            </a:pPr>
            <a:r>
              <a:rPr lang="en-US" sz="2300" dirty="0" smtClean="0"/>
              <a:t>p</a:t>
            </a:r>
            <a:r>
              <a:rPr lang="id-ID" sz="2300" dirty="0" smtClean="0"/>
              <a:t>embuatan </a:t>
            </a:r>
            <a:r>
              <a:rPr lang="id-ID" sz="2300" dirty="0"/>
              <a:t>kerangka karya </a:t>
            </a:r>
            <a:r>
              <a:rPr lang="id-ID" sz="2300" dirty="0" smtClean="0"/>
              <a:t>ilmia</a:t>
            </a:r>
            <a:r>
              <a:rPr lang="en-US" sz="2300" dirty="0" smtClean="0"/>
              <a:t>h</a:t>
            </a:r>
            <a:r>
              <a:rPr lang="id-ID" sz="2300" dirty="0" smtClean="0"/>
              <a:t> </a:t>
            </a:r>
            <a:r>
              <a:rPr lang="id-ID" sz="2300" dirty="0"/>
              <a:t>(</a:t>
            </a:r>
            <a:r>
              <a:rPr lang="id-ID" sz="2300" i="1" dirty="0"/>
              <a:t>online</a:t>
            </a:r>
            <a:r>
              <a:rPr lang="id-ID" sz="23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6" name="TextBox 5"/>
          <p:cNvSpPr txBox="1">
            <a:spLocks noChangeArrowheads="1"/>
          </p:cNvSpPr>
          <p:nvPr/>
        </p:nvSpPr>
        <p:spPr bwMode="auto">
          <a:xfrm>
            <a:off x="142844" y="214296"/>
            <a:ext cx="5384231"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fontAlgn="base">
              <a:lnSpc>
                <a:spcPct val="100000"/>
              </a:lnSpc>
              <a:spcBef>
                <a:spcPct val="0"/>
              </a:spcBef>
              <a:spcAft>
                <a:spcPct val="0"/>
              </a:spcAft>
              <a:buNone/>
              <a:defRPr/>
            </a:pPr>
            <a:r>
              <a:rPr lang="en-US" sz="3200" b="1" dirty="0" smtClean="0"/>
              <a:t>B. </a:t>
            </a:r>
            <a:r>
              <a:rPr lang="id-ID" sz="3200" b="1" dirty="0" smtClean="0"/>
              <a:t>Tahapan </a:t>
            </a:r>
            <a:r>
              <a:rPr lang="id-ID" sz="3200" b="1" dirty="0"/>
              <a:t>Pengumpulan Data</a:t>
            </a:r>
            <a:endParaRPr kumimoji="0" lang="en-ID" altLang="en-US" sz="3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
        <p:nvSpPr>
          <p:cNvPr id="8" name="Rectangle 7"/>
          <p:cNvSpPr/>
          <p:nvPr/>
        </p:nvSpPr>
        <p:spPr>
          <a:xfrm>
            <a:off x="675958" y="1491630"/>
            <a:ext cx="7643866" cy="2246769"/>
          </a:xfrm>
          <a:prstGeom prst="rect">
            <a:avLst/>
          </a:prstGeom>
        </p:spPr>
        <p:txBody>
          <a:bodyPr wrap="square">
            <a:spAutoFit/>
          </a:bodyPr>
          <a:lstStyle/>
          <a:p>
            <a:pPr algn="just">
              <a:buNone/>
            </a:pPr>
            <a:r>
              <a:rPr lang="id-ID" sz="2000" dirty="0"/>
              <a:t>Langkah yang harus ditempuh  dalam pengumpulan data adalah mencari informasi dan kepustakaan  (buku, internet, dan lain-lain) mengenai hal-hal yang ada relevansinya dengan judul garapan. Informasi yang relevan diambil sarinya dan dicatat pada kartu hasil studi. Di samping pencarian informasi dari kepustakaan, penyusun juga dapat terjun ke lapangan. Data di lapangan dapat dikumpulkan melalui pengamatan, wawancara atau eksperimen.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6" name="TextBox 5"/>
          <p:cNvSpPr txBox="1">
            <a:spLocks noChangeArrowheads="1"/>
          </p:cNvSpPr>
          <p:nvPr/>
        </p:nvSpPr>
        <p:spPr bwMode="auto">
          <a:xfrm>
            <a:off x="142844" y="214296"/>
            <a:ext cx="5509276" cy="10464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0" fontAlgn="base">
              <a:lnSpc>
                <a:spcPct val="100000"/>
              </a:lnSpc>
              <a:spcBef>
                <a:spcPct val="0"/>
              </a:spcBef>
              <a:spcAft>
                <a:spcPct val="0"/>
              </a:spcAft>
              <a:buNone/>
              <a:defRPr/>
            </a:pPr>
            <a:r>
              <a:rPr lang="en-US" sz="3200" b="1" dirty="0" smtClean="0"/>
              <a:t>C. </a:t>
            </a:r>
            <a:r>
              <a:rPr lang="id-ID" sz="3200" b="1" dirty="0" smtClean="0"/>
              <a:t>Konvensi </a:t>
            </a:r>
            <a:r>
              <a:rPr lang="id-ID" sz="3200" b="1" dirty="0"/>
              <a:t>Karya Ilmiah</a:t>
            </a:r>
            <a:r>
              <a:rPr lang="id-ID" sz="3200" dirty="0"/>
              <a:t/>
            </a:r>
            <a:br>
              <a:rPr lang="id-ID" sz="3200" dirty="0"/>
            </a:br>
            <a:endParaRPr kumimoji="0" lang="en-ID" altLang="en-US" sz="3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
        <p:nvSpPr>
          <p:cNvPr id="7" name="Title 1"/>
          <p:cNvSpPr txBox="1">
            <a:spLocks/>
          </p:cNvSpPr>
          <p:nvPr/>
        </p:nvSpPr>
        <p:spPr>
          <a:xfrm>
            <a:off x="395536" y="987574"/>
            <a:ext cx="7488832" cy="3744416"/>
          </a:xfrm>
          <a:prstGeom prst="rect">
            <a:avLst/>
          </a:prstGeom>
        </p:spPr>
        <p:txBody>
          <a:bodyPr vert="horz" lIns="91440" tIns="45720" rIns="91440" bIns="45720" rtlCol="0" anchor="ctr">
            <a:noAutofit/>
          </a:bodyPr>
          <a:lstStyle/>
          <a:p>
            <a:pPr marL="514350" indent="-514350" algn="just">
              <a:buAutoNum type="arabicPeriod"/>
            </a:pPr>
            <a:r>
              <a:rPr lang="id-ID" sz="2000" dirty="0"/>
              <a:t>Bahan dan Jumlah Halaman</a:t>
            </a:r>
          </a:p>
          <a:p>
            <a:pPr marL="514350" indent="-514350" algn="just">
              <a:buNone/>
            </a:pPr>
            <a:r>
              <a:rPr lang="id-ID" sz="2000" dirty="0"/>
              <a:t>	Jumlah halaman makalah (karya ilmiah sederhana) untuk melengkapi ujian akhir semester dalam mata kuliah tertentu, misalnya berkisar antara 90-150 halaman A4, diluar prakata dan daftar isi. Jumlah halaman skripsi atau tugas akhir untuk memenuhi syarat ujian diploma atau ujian sarjana tidak kurang dari 100 halaman.</a:t>
            </a:r>
          </a:p>
          <a:p>
            <a:pPr marL="514350" indent="-514350" algn="just">
              <a:buFont typeface="+mj-lt"/>
              <a:buAutoNum type="arabicPeriod" startAt="2"/>
            </a:pPr>
            <a:r>
              <a:rPr lang="id-ID" sz="2000" dirty="0"/>
              <a:t>Perwajahan</a:t>
            </a:r>
          </a:p>
          <a:p>
            <a:pPr marL="514350" indent="-514350" algn="just">
              <a:buNone/>
            </a:pPr>
            <a:r>
              <a:rPr lang="id-ID" sz="2000" dirty="0"/>
              <a:t>	Yang dimaksud dengan perjawahan adalah tata letak unsur-unsur karya ilmiah serta aturan penulis unsur-unsur tersebut, yang dikaitkan dengan segi keindahan dan estetika naskah. Pembicaraan tentang perwajahan tersebut akan dibahas a). pola ukur kertas dan b) cara penomoran.</a:t>
            </a:r>
          </a:p>
          <a:p>
            <a:pPr lvl="0" algn="just">
              <a:spcBef>
                <a:spcPct val="0"/>
              </a:spcBef>
            </a:pPr>
            <a:endParaRPr kumimoji="0" lang="en-US" sz="1600" i="1" u="none" strike="noStrike" kern="1200" cap="none" normalizeH="0" baseline="0" noProof="0" dirty="0" smtClean="0">
              <a:ln>
                <a:noFill/>
              </a:ln>
              <a:solidFill>
                <a:schemeClr val="tx1"/>
              </a:solidFill>
              <a:effectLst/>
              <a:uLnTx/>
              <a:uFillTx/>
              <a:latin typeface="+mn-lt"/>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234</Words>
  <Application>Microsoft Office PowerPoint</Application>
  <PresentationFormat>On-screen Show (16:9)</PresentationFormat>
  <Paragraphs>37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MK:PK43F614 – Penulisan Ilmiah</vt:lpstr>
      <vt:lpstr> Mahasiswa dapat memahami dan membuat Kelengkapan awal, isi, serta akhir karangan dalam Penulisan Karya Ilmiah (CP-KMA7) </vt:lpstr>
      <vt:lpstr>Slide 3</vt:lpstr>
      <vt:lpstr>Slide 4</vt:lpstr>
      <vt:lpstr>Slide 5</vt:lpstr>
      <vt:lpstr>Slide 6</vt:lpstr>
      <vt:lpstr>Slide 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Randi Ramliyana</cp:lastModifiedBy>
  <cp:revision>80</cp:revision>
  <dcterms:created xsi:type="dcterms:W3CDTF">2021-02-19T07:41:03Z</dcterms:created>
  <dcterms:modified xsi:type="dcterms:W3CDTF">2021-03-02T18:00:35Z</dcterms:modified>
</cp:coreProperties>
</file>