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92" d="100"/>
          <a:sy n="92" d="100"/>
        </p:scale>
        <p:origin x="-756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A0051-865B-42BD-8B4F-D1F211B66DAD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9D13A-A83F-4D12-AD57-0F97721775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571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9D13A-A83F-4D12-AD57-0F97721775D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71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D9E5-3233-4B20-AB86-62969E440F03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741C-2DCE-41F4-A2C8-93D86C77E4AE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9696-EDD3-4F9C-9DC5-7A2781772F98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74C5-C174-4341-B7ED-B62CBDF242BF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C390-8238-4D37-A08F-86BEA9FF868B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343B-EA17-4E01-95B0-0A9A3AE85794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ECE6-E0A8-4DCC-BDEF-D713DD097C70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3FDA-20F0-4E7B-A945-44BAA5A14804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A569-A79C-4D47-842D-DE7B852F6ACF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5C45-B22C-468F-999A-06D058AA4039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4A3-2388-442A-BF7A-FBEA6634A976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461D7-97F3-4F78-8566-8FD60B5EC7CA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spc="300" dirty="0" smtClean="0">
                <a:latin typeface="+mn-lt"/>
              </a:rPr>
              <a:t>MK:PK43F614</a:t>
            </a:r>
            <a:r>
              <a:rPr lang="en-ID" altLang="en-US" sz="3200" b="1" spc="300" dirty="0">
                <a:solidFill>
                  <a:srgbClr val="000000"/>
                </a:solidFill>
                <a:latin typeface="+mn-lt"/>
              </a:rPr>
              <a:t> – </a:t>
            </a:r>
            <a:r>
              <a:rPr lang="en-US" sz="3200" b="1" spc="300" dirty="0" err="1" smtClean="0">
                <a:latin typeface="+mn-lt"/>
              </a:rPr>
              <a:t>Penulisan</a:t>
            </a:r>
            <a:r>
              <a:rPr lang="en-US" sz="3200" b="1" spc="300" dirty="0" smtClean="0">
                <a:latin typeface="+mn-lt"/>
              </a:rPr>
              <a:t> </a:t>
            </a:r>
            <a:r>
              <a:rPr lang="en-US" sz="3200" b="1" spc="300" dirty="0" err="1" smtClean="0">
                <a:latin typeface="+mn-lt"/>
              </a:rPr>
              <a:t>Ilmiah</a:t>
            </a:r>
            <a:endParaRPr lang="en-US" sz="3200" b="1" spc="3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2085992"/>
          </a:xfrm>
        </p:spPr>
        <p:txBody>
          <a:bodyPr>
            <a:normAutofit fontScale="40000" lnSpcReduction="20000"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Dosen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Koordinator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: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Zetty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Karyati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S.S.,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Tim </a:t>
            </a: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Penyusun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	: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Endang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Sulistyaniningsih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Noor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Komari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Pratiwi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Rahmawati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S.Pd.I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Rini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Sriyanti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Retna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Ningsih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Ayu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Megawati,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</a:rPr>
              <a:t>	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Nia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Damayanti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Rina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Marlia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Anggun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Citra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Dini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Dwi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Puspitasari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		   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Randi Ramliyana,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 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14546" y="142858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PROGRAM STUDI TEKNIK INFORMATIKA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FAKULTAS TEKNIK DAN ILMU KOMPUTER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UNIVERSITAS </a:t>
            </a: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INDRAPRASTA PGRI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SEMESTER GENAP TAHUN AJARAN 2020/ 2021</a:t>
            </a:r>
            <a:r>
              <a:rPr lang="id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 descr="3cc3b5ce652a8cbbb09c13abef27852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427853" y="2428874"/>
            <a:ext cx="57038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Tatap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Muka</a:t>
            </a:r>
            <a:r>
              <a:rPr kumimoji="0" lang="en-ID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ke-</a:t>
            </a:r>
            <a:r>
              <a:rPr lang="en-US" altLang="en-US" sz="2000" b="1" noProof="0" smtClean="0">
                <a:solidFill>
                  <a:srgbClr val="000000"/>
                </a:solidFill>
              </a:rPr>
              <a:t>5</a:t>
            </a:r>
            <a:r>
              <a:rPr kumimoji="0" lang="en-ID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d-ID" altLang="en-US" sz="2000" b="1" dirty="0" smtClean="0">
                <a:solidFill>
                  <a:srgbClr val="000000"/>
                </a:solidFill>
              </a:rPr>
              <a:t>Sistematika Penulisan </a:t>
            </a:r>
            <a:r>
              <a:rPr lang="id-ID" altLang="en-US" sz="2000" b="1" smtClean="0">
                <a:solidFill>
                  <a:srgbClr val="000000"/>
                </a:solidFill>
              </a:rPr>
              <a:t>Karya Ilmiah</a:t>
            </a:r>
            <a:endParaRPr kumimoji="0" lang="en-ID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414" y="2071684"/>
            <a:ext cx="5929354" cy="1102519"/>
          </a:xfrm>
        </p:spPr>
        <p:txBody>
          <a:bodyPr>
            <a:noAutofit/>
          </a:bodyPr>
          <a:lstStyle/>
          <a:p>
            <a:pPr lvl="0" algn="just"/>
            <a:r>
              <a:rPr lang="en-US" sz="2000" dirty="0" smtClean="0">
                <a:latin typeface="+mn-lt"/>
              </a:rPr>
              <a:t/>
            </a:r>
            <a:br>
              <a:rPr lang="en-US" sz="2000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>M</a:t>
            </a:r>
            <a:r>
              <a:rPr lang="en-ID" sz="2000" dirty="0" err="1" smtClean="0"/>
              <a:t>ahasiswa</a:t>
            </a:r>
            <a:r>
              <a:rPr lang="en-ID" sz="2000" dirty="0" smtClean="0"/>
              <a:t>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memahami</a:t>
            </a:r>
            <a:r>
              <a:rPr lang="en-ID" sz="2000" dirty="0"/>
              <a:t>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membuat</a:t>
            </a:r>
            <a:r>
              <a:rPr lang="en-ID" sz="2000" dirty="0"/>
              <a:t> </a:t>
            </a:r>
            <a:r>
              <a:rPr lang="en-ID" sz="2000" dirty="0" err="1"/>
              <a:t>kelengkapan</a:t>
            </a:r>
            <a:r>
              <a:rPr lang="en-ID" sz="2000" dirty="0"/>
              <a:t> </a:t>
            </a:r>
            <a:r>
              <a:rPr lang="en-ID" sz="2000" dirty="0" err="1"/>
              <a:t>awal</a:t>
            </a:r>
            <a:r>
              <a:rPr lang="en-ID" sz="2000" dirty="0"/>
              <a:t>, </a:t>
            </a:r>
            <a:r>
              <a:rPr lang="en-ID" sz="2000" dirty="0" err="1"/>
              <a:t>isi</a:t>
            </a:r>
            <a:r>
              <a:rPr lang="en-ID" sz="2000" dirty="0"/>
              <a:t>, </a:t>
            </a:r>
            <a:r>
              <a:rPr lang="en-ID" sz="2000" dirty="0" err="1"/>
              <a:t>serta</a:t>
            </a:r>
            <a:r>
              <a:rPr lang="en-ID" sz="2000" dirty="0"/>
              <a:t> </a:t>
            </a:r>
            <a:r>
              <a:rPr lang="en-ID" sz="2000" dirty="0" err="1"/>
              <a:t>akhir</a:t>
            </a:r>
            <a:r>
              <a:rPr lang="en-ID" sz="2000" dirty="0"/>
              <a:t> </a:t>
            </a:r>
            <a:r>
              <a:rPr lang="en-ID" sz="2000" dirty="0" err="1"/>
              <a:t>karangan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penulisan</a:t>
            </a:r>
            <a:r>
              <a:rPr lang="en-ID" sz="2000" dirty="0"/>
              <a:t> </a:t>
            </a:r>
            <a:r>
              <a:rPr lang="en-ID" sz="2000" dirty="0" err="1"/>
              <a:t>karya</a:t>
            </a:r>
            <a:r>
              <a:rPr lang="en-ID" sz="2000" dirty="0"/>
              <a:t> </a:t>
            </a:r>
            <a:r>
              <a:rPr lang="en-ID" sz="2000" dirty="0" err="1"/>
              <a:t>ilmiah</a:t>
            </a:r>
            <a:r>
              <a:rPr lang="en-ID" sz="2000" dirty="0"/>
              <a:t> (CP-KMA7)</a:t>
            </a:r>
            <a:endParaRPr lang="en-US" sz="2000" b="1" spc="300" dirty="0">
              <a:latin typeface="+mn-lt"/>
            </a:endParaRPr>
          </a:p>
        </p:txBody>
      </p:sp>
      <p:pic>
        <p:nvPicPr>
          <p:cNvPr id="7" name="Picture 6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64419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Capaian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Pembelajaran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Mingguan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Mata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Kuliah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(Sub-CPMK):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2910" y="1785932"/>
            <a:ext cx="18111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smtClean="0"/>
              <a:t>Sub-CPMK ke-5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539825"/>
            <a:ext cx="7943903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Materi</a:t>
            </a:r>
            <a:r>
              <a:rPr kumimoji="0" lang="en-US" sz="4400" b="1" i="0" u="none" strike="noStrike" kern="1200" cap="none" spc="-150" normalizeH="0" baseline="0" noProof="0" dirty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baseline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Tatap</a:t>
            </a:r>
            <a:r>
              <a:rPr kumimoji="0" lang="en-US" sz="4400" b="1" i="0" u="none" strike="noStrike" kern="1200" cap="none" spc="-150" normalizeH="0" baseline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baseline="0" noProof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Muka</a:t>
            </a:r>
            <a:r>
              <a:rPr kumimoji="0" lang="en-US" sz="4400" b="1" i="0" u="none" strike="noStrike" kern="1200" cap="none" spc="-150" normalizeH="0" baseline="0" noProof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Ke</a:t>
            </a:r>
            <a:r>
              <a:rPr lang="en-US" sz="4400" b="1" spc="-15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/>
              </a:rPr>
              <a:t>lima</a:t>
            </a:r>
            <a:r>
              <a:rPr kumimoji="0" lang="en-US" sz="4400" b="1" i="0" u="none" strike="noStrike" kern="1200" cap="none" spc="-150" normalizeH="0" baseline="0" noProof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4400" b="1" i="0" u="none" strike="noStrike" kern="1200" cap="none" spc="-150" normalizeH="0" baseline="0" noProof="0" dirty="0">
              <a:ln w="0"/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6000" b="1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/>
              </a:rPr>
              <a:t>Sistematika Penulisan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6000" b="1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/>
              </a:rPr>
              <a:t>Karya Tulis Ilmiah</a:t>
            </a:r>
            <a:endParaRPr kumimoji="0" lang="en-US" sz="6000" b="1" i="0" u="none" strike="noStrike" kern="1200" cap="none" spc="0" normalizeH="0" baseline="0" noProof="0" dirty="0">
              <a:ln w="0"/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Pengantar Materi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/>
              <a:t>Karya</a:t>
            </a:r>
            <a:r>
              <a:rPr lang="en-US" b="1" dirty="0"/>
              <a:t> </a:t>
            </a:r>
            <a:r>
              <a:rPr lang="en-US" b="1" dirty="0" err="1"/>
              <a:t>ilmiah</a:t>
            </a:r>
            <a:r>
              <a:rPr lang="en-US" b="1" dirty="0"/>
              <a:t> </a:t>
            </a:r>
            <a:r>
              <a:rPr lang="en-US" b="1" dirty="0" err="1"/>
              <a:t>merupakan</a:t>
            </a:r>
            <a:r>
              <a:rPr lang="en-US" b="1" dirty="0"/>
              <a:t> </a:t>
            </a:r>
            <a:r>
              <a:rPr lang="en-US" b="1" dirty="0" err="1"/>
              <a:t>serangkaian</a:t>
            </a:r>
            <a:r>
              <a:rPr lang="en-US" b="1" dirty="0"/>
              <a:t> </a:t>
            </a:r>
            <a:r>
              <a:rPr lang="en-US" b="1" dirty="0" err="1"/>
              <a:t>kegiatan</a:t>
            </a:r>
            <a:r>
              <a:rPr lang="en-US" b="1" dirty="0"/>
              <a:t> </a:t>
            </a:r>
            <a:r>
              <a:rPr lang="en-US" b="1" dirty="0" err="1"/>
              <a:t>penulisan</a:t>
            </a:r>
            <a:r>
              <a:rPr lang="en-US" b="1" dirty="0"/>
              <a:t> </a:t>
            </a:r>
            <a:r>
              <a:rPr lang="en-US" b="1" dirty="0" err="1"/>
              <a:t>berdasarkan</a:t>
            </a:r>
            <a:r>
              <a:rPr lang="en-US" b="1" dirty="0"/>
              <a:t> </a:t>
            </a:r>
            <a:r>
              <a:rPr lang="en-US" b="1" dirty="0" err="1"/>
              <a:t>hasil</a:t>
            </a:r>
            <a:r>
              <a:rPr lang="en-US" b="1" dirty="0"/>
              <a:t> </a:t>
            </a:r>
            <a:r>
              <a:rPr lang="en-US" b="1" dirty="0" err="1"/>
              <a:t>penelitian</a:t>
            </a:r>
            <a:r>
              <a:rPr lang="en-US" b="1" dirty="0"/>
              <a:t>, yang </a:t>
            </a:r>
            <a:r>
              <a:rPr lang="en-US" b="1" dirty="0" err="1"/>
              <a:t>sistematis</a:t>
            </a:r>
            <a:r>
              <a:rPr lang="en-US" b="1" dirty="0"/>
              <a:t> </a:t>
            </a:r>
            <a:r>
              <a:rPr lang="en-US" b="1" dirty="0" err="1"/>
              <a:t>berdasar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ilmiah</a:t>
            </a:r>
            <a:r>
              <a:rPr lang="en-US" b="1" dirty="0"/>
              <a:t>,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mendapatkan</a:t>
            </a:r>
            <a:r>
              <a:rPr lang="en-US" b="1" dirty="0"/>
              <a:t> </a:t>
            </a:r>
            <a:r>
              <a:rPr lang="en-US" b="1" dirty="0" err="1"/>
              <a:t>jawaban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ilmiah</a:t>
            </a:r>
            <a:r>
              <a:rPr lang="en-US" b="1" dirty="0"/>
              <a:t> </a:t>
            </a:r>
            <a:r>
              <a:rPr lang="en-US" b="1" dirty="0" err="1"/>
              <a:t>terhadap</a:t>
            </a:r>
            <a:r>
              <a:rPr lang="en-US" b="1" dirty="0"/>
              <a:t> </a:t>
            </a:r>
            <a:r>
              <a:rPr lang="en-US" b="1" dirty="0" err="1"/>
              <a:t>permasalahan</a:t>
            </a:r>
            <a:r>
              <a:rPr lang="en-US" b="1" dirty="0"/>
              <a:t> yang </a:t>
            </a:r>
            <a:r>
              <a:rPr lang="en-US" b="1" dirty="0" err="1"/>
              <a:t>muncul</a:t>
            </a:r>
            <a:r>
              <a:rPr lang="en-US" b="1" dirty="0"/>
              <a:t> </a:t>
            </a:r>
            <a:r>
              <a:rPr lang="en-US" b="1" dirty="0" err="1"/>
              <a:t>sebelumnya</a:t>
            </a:r>
            <a:r>
              <a:rPr lang="en-US" b="1" dirty="0"/>
              <a:t>.</a:t>
            </a:r>
            <a:endParaRPr lang="fi-FI" b="1" dirty="0"/>
          </a:p>
          <a:p>
            <a:r>
              <a:rPr lang="fi-FI" b="1" dirty="0"/>
              <a:t>Yakni aturan meletakkan bagian-bagian karangan ilmiah (bagian </a:t>
            </a:r>
            <a:r>
              <a:rPr lang="en-US" b="1" dirty="0" err="1"/>
              <a:t>mana</a:t>
            </a:r>
            <a:r>
              <a:rPr lang="en-US" b="1" dirty="0"/>
              <a:t> yang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didahulukan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bagian</a:t>
            </a:r>
            <a:r>
              <a:rPr lang="en-US" b="1" dirty="0"/>
              <a:t> </a:t>
            </a:r>
            <a:r>
              <a:rPr lang="en-US" b="1" dirty="0" err="1"/>
              <a:t>mana</a:t>
            </a:r>
            <a:r>
              <a:rPr lang="en-US" b="1" dirty="0"/>
              <a:t> yang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dikemudiankan</a:t>
            </a:r>
            <a:r>
              <a:rPr lang="en-US" b="1" dirty="0"/>
              <a:t>).</a:t>
            </a:r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502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348"/>
            <a:ext cx="8229600" cy="857250"/>
          </a:xfrm>
        </p:spPr>
        <p:txBody>
          <a:bodyPr>
            <a:noAutofit/>
          </a:bodyPr>
          <a:lstStyle/>
          <a:p>
            <a:r>
              <a:rPr lang="en-US" sz="2800" b="1" dirty="0" err="1"/>
              <a:t>Ruang</a:t>
            </a:r>
            <a:r>
              <a:rPr lang="en-US" sz="2800" b="1" dirty="0"/>
              <a:t> </a:t>
            </a:r>
            <a:r>
              <a:rPr lang="en-US" sz="2800" b="1" dirty="0" err="1"/>
              <a:t>Lingkup</a:t>
            </a:r>
            <a:r>
              <a:rPr lang="en-US" sz="2800" b="1" dirty="0"/>
              <a:t> </a:t>
            </a:r>
            <a:r>
              <a:rPr lang="id-ID" sz="2800" b="1" dirty="0" smtClean="0"/>
              <a:t/>
            </a:r>
            <a:br>
              <a:rPr lang="id-ID" sz="2800" b="1" dirty="0" smtClean="0"/>
            </a:br>
            <a:r>
              <a:rPr lang="en-US" sz="2800" b="1" dirty="0" err="1" smtClean="0"/>
              <a:t>Sistematika</a:t>
            </a:r>
            <a:r>
              <a:rPr lang="id-ID" sz="2800" b="1" dirty="0" smtClean="0"/>
              <a:t> </a:t>
            </a:r>
            <a:r>
              <a:rPr lang="en-US" sz="2800" b="1" dirty="0" err="1" smtClean="0"/>
              <a:t>Penulisan</a:t>
            </a:r>
            <a:r>
              <a:rPr lang="en-US" sz="2800" b="1" dirty="0" smtClean="0"/>
              <a:t> </a:t>
            </a:r>
            <a:r>
              <a:rPr lang="id-ID" sz="2800" b="1" dirty="0" smtClean="0"/>
              <a:t>Karya Tulis </a:t>
            </a:r>
            <a:r>
              <a:rPr lang="en-US" sz="2800" b="1" dirty="0" err="1" smtClean="0"/>
              <a:t>Ilmiah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9622"/>
            <a:ext cx="8229600" cy="3394472"/>
          </a:xfrm>
        </p:spPr>
        <p:txBody>
          <a:bodyPr>
            <a:normAutofit/>
          </a:bodyPr>
          <a:lstStyle/>
          <a:p>
            <a:pPr marL="514350" lvl="0" indent="-514350">
              <a:buAutoNum type="alphaLcPeriod"/>
            </a:pPr>
            <a:r>
              <a:rPr lang="en-US" b="1" dirty="0" err="1" smtClean="0"/>
              <a:t>Bagian</a:t>
            </a:r>
            <a:r>
              <a:rPr lang="en-US" b="1" dirty="0" smtClean="0"/>
              <a:t> </a:t>
            </a:r>
            <a:r>
              <a:rPr lang="en-US" b="1" dirty="0" err="1" smtClean="0"/>
              <a:t>pembuka</a:t>
            </a:r>
            <a:endParaRPr lang="id-ID" b="1" dirty="0" smtClean="0"/>
          </a:p>
          <a:p>
            <a:pPr marL="514350" lvl="0" indent="-514350">
              <a:buAutoNum type="alphaLcPeriod"/>
            </a:pPr>
            <a:r>
              <a:rPr lang="id-ID" b="1" dirty="0" smtClean="0"/>
              <a:t>Bagian isi</a:t>
            </a:r>
          </a:p>
          <a:p>
            <a:pPr marL="514350" lvl="0" indent="-514350">
              <a:buAutoNum type="alphaLcPeriod"/>
            </a:pPr>
            <a:r>
              <a:rPr lang="id-ID" b="1" dirty="0" smtClean="0"/>
              <a:t>Bagian akhir</a:t>
            </a:r>
            <a:endParaRPr lang="en-US" b="1" dirty="0" smtClean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1921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A. Bagian Pembuka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d-ID" dirty="0"/>
              <a:t>Bagian pembuka </a:t>
            </a:r>
            <a:r>
              <a:rPr lang="id-ID" dirty="0" smtClean="0"/>
              <a:t>pada karya tulis ilmiah </a:t>
            </a:r>
            <a:r>
              <a:rPr lang="id-ID" dirty="0"/>
              <a:t>terdiri dari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err="1" smtClean="0"/>
              <a:t>erikut</a:t>
            </a:r>
            <a:r>
              <a:rPr lang="en-US" dirty="0" smtClean="0"/>
              <a:t>.</a:t>
            </a:r>
            <a:endParaRPr lang="id-ID" dirty="0"/>
          </a:p>
          <a:p>
            <a:pPr marL="514350" indent="-514350">
              <a:buClrTx/>
              <a:buFont typeface="+mj-lt"/>
              <a:buAutoNum type="arabicPeriod"/>
            </a:pPr>
            <a:r>
              <a:rPr lang="id-ID" dirty="0" smtClean="0"/>
              <a:t>Sampul </a:t>
            </a:r>
            <a:r>
              <a:rPr lang="id-ID" dirty="0"/>
              <a:t>(Judul </a:t>
            </a:r>
            <a:r>
              <a:rPr lang="id-ID" dirty="0" smtClean="0"/>
              <a:t>karangan/kulit </a:t>
            </a:r>
            <a:r>
              <a:rPr lang="id-ID" dirty="0"/>
              <a:t>luar</a:t>
            </a:r>
            <a:r>
              <a:rPr lang="id-ID" dirty="0" smtClean="0"/>
              <a:t>),</a:t>
            </a:r>
            <a:endParaRPr lang="id-ID" dirty="0"/>
          </a:p>
          <a:p>
            <a:pPr marL="514350" indent="-514350">
              <a:buClrTx/>
              <a:buFont typeface="+mj-lt"/>
              <a:buAutoNum type="arabicPeriod"/>
            </a:pPr>
            <a:r>
              <a:rPr lang="id-ID" dirty="0" smtClean="0"/>
              <a:t>Halaman pengesahan,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id-ID" dirty="0" smtClean="0"/>
              <a:t>Halaman (lembar) persembahan,</a:t>
            </a:r>
            <a:endParaRPr lang="id-ID" dirty="0"/>
          </a:p>
          <a:p>
            <a:pPr marL="514350" indent="-514350">
              <a:buClrTx/>
              <a:buFont typeface="+mj-lt"/>
              <a:buAutoNum type="arabicPeriod"/>
            </a:pPr>
            <a:r>
              <a:rPr lang="id-ID" dirty="0" smtClean="0"/>
              <a:t>Abstrak,</a:t>
            </a:r>
            <a:endParaRPr lang="id-ID" dirty="0"/>
          </a:p>
          <a:p>
            <a:pPr marL="514350" indent="-514350">
              <a:buClrTx/>
              <a:buFont typeface="+mj-lt"/>
              <a:buAutoNum type="arabicPeriod"/>
            </a:pPr>
            <a:r>
              <a:rPr lang="id-ID" dirty="0" smtClean="0"/>
              <a:t>Kata pengantar,</a:t>
            </a:r>
            <a:endParaRPr lang="id-ID" dirty="0"/>
          </a:p>
          <a:p>
            <a:pPr marL="514350" indent="-514350">
              <a:buClrTx/>
              <a:buFont typeface="+mj-lt"/>
              <a:buAutoNum type="arabicPeriod"/>
            </a:pPr>
            <a:r>
              <a:rPr lang="id-ID" dirty="0" smtClean="0"/>
              <a:t>Daftar isi,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Daftar tabel (bila ada</a:t>
            </a:r>
            <a:r>
              <a:rPr lang="id-ID" dirty="0" smtClean="0"/>
              <a:t>),</a:t>
            </a:r>
            <a:endParaRPr lang="id-ID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Daftar gambar, grafik, bagan (bila ada</a:t>
            </a:r>
            <a:r>
              <a:rPr lang="id-ID" dirty="0" smtClean="0"/>
              <a:t>), dan</a:t>
            </a:r>
            <a:endParaRPr lang="id-ID" dirty="0"/>
          </a:p>
          <a:p>
            <a:pPr marL="514350" lvl="0" indent="-514350">
              <a:buFont typeface="+mj-lt"/>
              <a:buAutoNum type="arabicPeriod"/>
            </a:pPr>
            <a:r>
              <a:rPr lang="id-ID" dirty="0"/>
              <a:t>Daftar singkatan dan lambang (bila ada)</a:t>
            </a:r>
          </a:p>
          <a:p>
            <a:pPr marL="0" indent="0">
              <a:buClrTx/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1921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B. Bagian Isi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P</a:t>
            </a:r>
            <a:r>
              <a:rPr lang="id-ID" b="1" dirty="0" smtClean="0"/>
              <a:t>ada bagian ini terdiri </a:t>
            </a:r>
            <a:r>
              <a:rPr lang="id-ID" b="1" dirty="0" smtClean="0"/>
              <a:t>dari</a:t>
            </a:r>
            <a:r>
              <a:rPr lang="en-US" b="1" dirty="0" smtClean="0"/>
              <a:t>.</a:t>
            </a:r>
            <a:endParaRPr lang="id-ID" b="1" dirty="0" smtClean="0"/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/>
              <a:t>Bab </a:t>
            </a:r>
            <a:r>
              <a:rPr lang="id-ID" b="1" dirty="0" smtClean="0"/>
              <a:t>Pendahuluan</a:t>
            </a:r>
            <a:endParaRPr lang="id-ID" b="1" dirty="0" smtClean="0"/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/>
              <a:t>Bab </a:t>
            </a:r>
            <a:r>
              <a:rPr lang="en-US" b="1" dirty="0" err="1" smtClean="0"/>
              <a:t>Kerangka</a:t>
            </a:r>
            <a:r>
              <a:rPr lang="en-US" b="1" dirty="0" smtClean="0"/>
              <a:t> </a:t>
            </a:r>
            <a:r>
              <a:rPr lang="en-US" b="1" dirty="0" err="1" smtClean="0"/>
              <a:t>Berpikir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Penelitian</a:t>
            </a:r>
            <a:r>
              <a:rPr lang="en-US" b="1" dirty="0" smtClean="0"/>
              <a:t> yang </a:t>
            </a:r>
            <a:r>
              <a:rPr lang="en-US" b="1" dirty="0" err="1" smtClean="0"/>
              <a:t>Relevan</a:t>
            </a:r>
            <a:endParaRPr lang="id-ID" b="1" dirty="0" smtClean="0"/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/>
              <a:t>Bab Metodologi </a:t>
            </a:r>
            <a:r>
              <a:rPr lang="id-ID" b="1" dirty="0" smtClean="0"/>
              <a:t>penelitian</a:t>
            </a:r>
            <a:endParaRPr lang="id-ID" b="1" dirty="0" smtClean="0"/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/>
              <a:t>Bab Hasil </a:t>
            </a:r>
            <a:r>
              <a:rPr lang="id-ID" b="1" dirty="0" smtClean="0"/>
              <a:t>penelitian</a:t>
            </a:r>
            <a:endParaRPr lang="id-ID" b="1" dirty="0" smtClean="0"/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/>
              <a:t>Bab </a:t>
            </a:r>
            <a:r>
              <a:rPr lang="en-US" b="1" dirty="0" err="1" smtClean="0"/>
              <a:t>Simpulan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Saran</a:t>
            </a:r>
            <a:endParaRPr lang="en-US" b="1" dirty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1921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Penjelasan Bab Penutup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00150"/>
            <a:ext cx="8496944" cy="360384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penutup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dirumuskan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simpulan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smtClean="0"/>
              <a:t>saran</a:t>
            </a:r>
            <a:r>
              <a:rPr lang="id-ID" dirty="0" smtClean="0"/>
              <a:t>. </a:t>
            </a:r>
            <a:r>
              <a:rPr lang="id-ID" dirty="0" smtClean="0"/>
              <a:t>S</a:t>
            </a:r>
            <a:r>
              <a:rPr lang="en-ID" dirty="0" err="1" smtClean="0"/>
              <a:t>impulan</a:t>
            </a:r>
            <a:r>
              <a:rPr lang="en-ID" dirty="0" smtClean="0"/>
              <a:t> </a:t>
            </a:r>
            <a:r>
              <a:rPr lang="en-ID" dirty="0" err="1" smtClean="0"/>
              <a:t>memaparkan</a:t>
            </a:r>
            <a:r>
              <a:rPr lang="en-ID" dirty="0" smtClean="0"/>
              <a:t> </a:t>
            </a:r>
            <a:r>
              <a:rPr lang="en-ID" dirty="0" err="1"/>
              <a:t>temuan-temuan</a:t>
            </a:r>
            <a:r>
              <a:rPr lang="en-ID" dirty="0"/>
              <a:t> di </a:t>
            </a:r>
            <a:r>
              <a:rPr lang="en-ID" dirty="0" err="1"/>
              <a:t>lapangan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menjawab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yang </a:t>
            </a:r>
            <a:r>
              <a:rPr lang="en-ID" dirty="0" err="1"/>
              <a:t>diajukan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latar</a:t>
            </a:r>
            <a:r>
              <a:rPr lang="en-ID" dirty="0"/>
              <a:t> </a:t>
            </a:r>
            <a:r>
              <a:rPr lang="en-ID" dirty="0" err="1"/>
              <a:t>belakang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data-data yang </a:t>
            </a:r>
            <a:r>
              <a:rPr lang="en-ID" dirty="0" err="1"/>
              <a:t>diperoleh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simpulan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berisikan</a:t>
            </a:r>
            <a:r>
              <a:rPr lang="en-ID" dirty="0"/>
              <a:t>:</a:t>
            </a:r>
            <a:endParaRPr lang="id-ID" dirty="0"/>
          </a:p>
          <a:p>
            <a:pPr>
              <a:buFont typeface="Wingdings" pitchFamily="2" charset="2"/>
              <a:buChar char="§"/>
            </a:pPr>
            <a:r>
              <a:rPr lang="id-ID" dirty="0" smtClean="0"/>
              <a:t>jawaban pertanyaan yang diajukan dalam perumusan masalah;</a:t>
            </a:r>
          </a:p>
          <a:p>
            <a:pPr>
              <a:buFont typeface="Wingdings" pitchFamily="2" charset="2"/>
              <a:buChar char="§"/>
            </a:pPr>
            <a:r>
              <a:rPr lang="id-ID" dirty="0" smtClean="0"/>
              <a:t>angka-angka sebagai penguat jawaban tersebut yang diperoleh pada bab pengolahan data;</a:t>
            </a:r>
          </a:p>
          <a:p>
            <a:pPr>
              <a:buFont typeface="Wingdings" pitchFamily="2" charset="2"/>
              <a:buChar char="§"/>
            </a:pPr>
            <a:r>
              <a:rPr lang="id-ID" dirty="0" smtClean="0"/>
              <a:t>interpretasi tentang diterima atau ditolaknya; dan</a:t>
            </a:r>
          </a:p>
          <a:p>
            <a:pPr>
              <a:buFont typeface="Wingdings" pitchFamily="2" charset="2"/>
              <a:buChar char="§"/>
            </a:pPr>
            <a:r>
              <a:rPr lang="id-ID" dirty="0" smtClean="0"/>
              <a:t>simpulan harus </a:t>
            </a:r>
            <a:r>
              <a:rPr lang="id-ID" dirty="0"/>
              <a:t>sejalan dengan masalah yang diungkap pada tiap bab. Persoalan hipotesis diterima dan ditolak bukan </a:t>
            </a:r>
            <a:r>
              <a:rPr lang="id-ID" dirty="0" smtClean="0"/>
              <a:t>masalah</a:t>
            </a:r>
          </a:p>
          <a:p>
            <a:pPr marL="0" indent="0">
              <a:buNone/>
            </a:pPr>
            <a:r>
              <a:rPr lang="id-ID" dirty="0" smtClean="0"/>
              <a:t>Saran </a:t>
            </a:r>
            <a:r>
              <a:rPr lang="id-ID" dirty="0"/>
              <a:t>merupakan </a:t>
            </a:r>
            <a:r>
              <a:rPr lang="en-ID" dirty="0"/>
              <a:t>s</a:t>
            </a:r>
            <a:r>
              <a:rPr lang="id-ID" dirty="0"/>
              <a:t>uatu</a:t>
            </a:r>
            <a:r>
              <a:rPr lang="en-ID" dirty="0"/>
              <a:t> </a:t>
            </a:r>
            <a:r>
              <a:rPr lang="en-ID" dirty="0" err="1"/>
              <a:t>solusi</a:t>
            </a:r>
            <a:r>
              <a:rPr lang="en-ID" dirty="0"/>
              <a:t> yang </a:t>
            </a:r>
            <a:r>
              <a:rPr lang="en-ID" dirty="0" err="1"/>
              <a:t>ditujukan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menyelesaikan</a:t>
            </a:r>
            <a:r>
              <a:rPr lang="en-ID" dirty="0"/>
              <a:t> </a:t>
            </a:r>
            <a:r>
              <a:rPr lang="en-ID" dirty="0" err="1"/>
              <a:t>permasalahan</a:t>
            </a:r>
            <a:r>
              <a:rPr lang="en-ID" dirty="0"/>
              <a:t> yang </a:t>
            </a:r>
            <a:r>
              <a:rPr lang="en-ID" dirty="0" err="1"/>
              <a:t>dihadapi</a:t>
            </a:r>
            <a:r>
              <a:rPr lang="en-ID" dirty="0"/>
              <a:t>. Saran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membangun</a:t>
            </a:r>
            <a:r>
              <a:rPr lang="en-ID" dirty="0"/>
              <a:t>, </a:t>
            </a:r>
            <a:r>
              <a:rPr lang="en-ID" dirty="0" err="1"/>
              <a:t>mendidik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objektif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topik</a:t>
            </a:r>
            <a:r>
              <a:rPr lang="en-ID" dirty="0"/>
              <a:t> yang </a:t>
            </a:r>
            <a:r>
              <a:rPr lang="en-ID" dirty="0" err="1"/>
              <a:t>dibahas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526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C. </a:t>
            </a:r>
            <a:r>
              <a:rPr lang="id-ID" b="1" dirty="0"/>
              <a:t>Bagian </a:t>
            </a:r>
            <a:r>
              <a:rPr lang="id-ID" b="1" dirty="0" smtClean="0"/>
              <a:t>Akhir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D" dirty="0" err="1"/>
              <a:t>Karyati</a:t>
            </a:r>
            <a:r>
              <a:rPr lang="en-ID" dirty="0"/>
              <a:t>, </a:t>
            </a:r>
            <a:r>
              <a:rPr lang="en-ID" dirty="0" err="1"/>
              <a:t>dkk</a:t>
            </a:r>
            <a:r>
              <a:rPr lang="en-ID" dirty="0"/>
              <a:t> (2016:36) </a:t>
            </a:r>
            <a:r>
              <a:rPr lang="en-ID" dirty="0" err="1"/>
              <a:t>menyampaikan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kelengkapan</a:t>
            </a:r>
            <a:r>
              <a:rPr lang="en-ID" dirty="0"/>
              <a:t>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karya</a:t>
            </a:r>
            <a:r>
              <a:rPr lang="en-ID" dirty="0"/>
              <a:t> </a:t>
            </a:r>
            <a:r>
              <a:rPr lang="en-ID" dirty="0" err="1"/>
              <a:t>tulis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, </a:t>
            </a:r>
            <a:r>
              <a:rPr lang="en-ID" dirty="0" err="1"/>
              <a:t>biasanya</a:t>
            </a:r>
            <a:r>
              <a:rPr lang="en-ID" dirty="0"/>
              <a:t> </a:t>
            </a:r>
            <a:r>
              <a:rPr lang="en-ID" dirty="0" err="1"/>
              <a:t>meliputi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 smtClean="0"/>
              <a:t>hal</a:t>
            </a:r>
            <a:r>
              <a:rPr lang="en-ID" dirty="0" smtClean="0"/>
              <a:t>.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Daftar Pustaka,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Daftar Riwayat </a:t>
            </a:r>
            <a:r>
              <a:rPr lang="en-US" dirty="0" err="1" smtClean="0"/>
              <a:t>Penulis</a:t>
            </a:r>
            <a:r>
              <a:rPr lang="id-ID" dirty="0" smtClean="0"/>
              <a:t>, </a:t>
            </a:r>
            <a:r>
              <a:rPr lang="id-ID" dirty="0" smtClean="0"/>
              <a:t>dan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Lampiran (Bila ada)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69277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344</Words>
  <Application>Microsoft Office PowerPoint</Application>
  <PresentationFormat>On-screen Show (16:9)</PresentationFormat>
  <Paragraphs>61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MK:PK43F614 – Penulisan Ilmiah</vt:lpstr>
      <vt:lpstr> Mahasiswa dapat memahami dan membuat kelengkapan awal, isi, serta akhir karangan dalam penulisan karya ilmiah (CP-KMA7)</vt:lpstr>
      <vt:lpstr>Slide 3</vt:lpstr>
      <vt:lpstr>Pengantar Materi</vt:lpstr>
      <vt:lpstr>Ruang Lingkup  Sistematika Penulisan Karya Tulis Ilmiah</vt:lpstr>
      <vt:lpstr>A. Bagian Pembuka</vt:lpstr>
      <vt:lpstr>B. Bagian Isi</vt:lpstr>
      <vt:lpstr>Penjelasan Bab Penutup</vt:lpstr>
      <vt:lpstr>C. Bagian Akhir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Penulisan Ilmiah</dc:title>
  <dc:creator>Randi Ramliyana</dc:creator>
  <cp:lastModifiedBy>Randi Ramliyana</cp:lastModifiedBy>
  <cp:revision>14</cp:revision>
  <dcterms:created xsi:type="dcterms:W3CDTF">2021-02-19T07:41:03Z</dcterms:created>
  <dcterms:modified xsi:type="dcterms:W3CDTF">2021-03-02T18:04:03Z</dcterms:modified>
</cp:coreProperties>
</file>