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4"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92" d="100"/>
          <a:sy n="92" d="100"/>
        </p:scale>
        <p:origin x="-756"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smtClean="0"/>
          </a:p>
        </p:txBody>
      </p:sp>
      <p:sp>
        <p:nvSpPr>
          <p:cNvPr id="4" name="Slide Number Placeholder 3"/>
          <p:cNvSpPr>
            <a:spLocks noGrp="1"/>
          </p:cNvSpPr>
          <p:nvPr>
            <p:ph type="sldNum" sz="quarter" idx="10"/>
          </p:nvPr>
        </p:nvSpPr>
        <p:spPr/>
        <p:txBody>
          <a:bodyPr/>
          <a:lstStyle/>
          <a:p>
            <a:fld id="{21E9D13A-A83F-4D12-AD57-0F97721775D2}"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pPr/>
              <a:t>3/3/2021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pPr/>
              <a:t>3/3/2021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pPr/>
              <a:t>3/3/2021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 </a:t>
            </a:r>
            <a:r>
              <a:rPr lang="en-US" sz="3200" b="1" spc="300" dirty="0" err="1" smtClean="0">
                <a:latin typeface="+mn-lt"/>
              </a:rPr>
              <a:t>Penulisan</a:t>
            </a:r>
            <a:r>
              <a:rPr lang="en-US" sz="3200" b="1" spc="300" dirty="0" smtClean="0">
                <a:latin typeface="+mn-lt"/>
              </a:rPr>
              <a:t> </a:t>
            </a:r>
            <a:r>
              <a:rPr lang="en-US" sz="3200" b="1" spc="300" dirty="0" err="1" smtClean="0">
                <a:latin typeface="+mn-lt"/>
              </a:rPr>
              <a:t>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4097468"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ke</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a:t>
            </a:r>
            <a:r>
              <a:rPr kumimoji="0" lang="id-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6</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id-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Reproduksi</a:t>
            </a:r>
            <a:r>
              <a:rPr lang="en-US" altLang="en-US" sz="2000" b="1" dirty="0" smtClean="0">
                <a:solidFill>
                  <a:srgbClr val="000000"/>
                </a:solidFill>
              </a:rPr>
              <a:t> </a:t>
            </a:r>
            <a:r>
              <a:rPr lang="en-US" altLang="en-US" sz="2000" b="1" dirty="0" err="1" smtClean="0">
                <a:solidFill>
                  <a:srgbClr val="000000"/>
                </a:solidFill>
              </a:rPr>
              <a:t>Naskah</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5852" y="2357436"/>
            <a:ext cx="5929354" cy="714380"/>
          </a:xfrm>
        </p:spPr>
        <p:txBody>
          <a:bodyPr>
            <a:noAutofit/>
          </a:bodyPr>
          <a:lstStyle/>
          <a:p>
            <a:pPr lvl="0" algn="just"/>
            <a:r>
              <a:rPr lang="id-ID" sz="2000" dirty="0" smtClean="0">
                <a:latin typeface="+mn-lt"/>
              </a:rPr>
              <a:t> </a:t>
            </a:r>
            <a:br>
              <a:rPr lang="id-ID" sz="2000" dirty="0" smtClean="0">
                <a:latin typeface="+mn-lt"/>
              </a:rPr>
            </a:br>
            <a:r>
              <a:rPr lang="id-ID" sz="2000" dirty="0" smtClean="0">
                <a:latin typeface="+mn-lt"/>
              </a:rPr>
              <a:t/>
            </a:r>
            <a:br>
              <a:rPr lang="id-ID" sz="2000" dirty="0" smtClean="0">
                <a:latin typeface="+mn-lt"/>
              </a:rPr>
            </a:b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2686376" cy="400110"/>
          </a:xfrm>
          <a:prstGeom prst="rect">
            <a:avLst/>
          </a:prstGeom>
        </p:spPr>
        <p:txBody>
          <a:bodyPr wrap="none">
            <a:spAutoFit/>
          </a:bodyPr>
          <a:lstStyle/>
          <a:p>
            <a:r>
              <a:rPr lang="en-US" sz="2000" b="1" dirty="0" smtClean="0"/>
              <a:t>Sub-CPMK ke-7, 9, &amp; 10</a:t>
            </a:r>
            <a:endParaRPr lang="en-US" sz="2000" b="1" dirty="0"/>
          </a:p>
        </p:txBody>
      </p:sp>
      <p:sp>
        <p:nvSpPr>
          <p:cNvPr id="6" name="TextBox 5"/>
          <p:cNvSpPr txBox="1"/>
          <p:nvPr/>
        </p:nvSpPr>
        <p:spPr>
          <a:xfrm>
            <a:off x="1428728" y="3286130"/>
            <a:ext cx="5786478" cy="923330"/>
          </a:xfrm>
          <a:prstGeom prst="rect">
            <a:avLst/>
          </a:prstGeom>
          <a:noFill/>
        </p:spPr>
        <p:txBody>
          <a:bodyPr wrap="square" rtlCol="0">
            <a:spAutoFit/>
          </a:bodyPr>
          <a:lstStyle/>
          <a:p>
            <a:r>
              <a:rPr lang="id-ID" b="1" dirty="0" smtClean="0"/>
              <a:t>M</a:t>
            </a:r>
            <a:r>
              <a:rPr lang="id-ID" dirty="0" smtClean="0"/>
              <a:t>ahasiswa dapat mereproduksi makalah dan jurnal ilmiah yang telah dibuat ( CP-KK12)</a:t>
            </a:r>
            <a:br>
              <a:rPr lang="id-ID" dirty="0" smtClean="0"/>
            </a:br>
            <a:endParaRPr lang="id-ID" dirty="0"/>
          </a:p>
        </p:txBody>
      </p:sp>
      <p:sp>
        <p:nvSpPr>
          <p:cNvPr id="8" name="TextBox 7"/>
          <p:cNvSpPr txBox="1"/>
          <p:nvPr/>
        </p:nvSpPr>
        <p:spPr>
          <a:xfrm>
            <a:off x="1428728" y="2357437"/>
            <a:ext cx="5072098" cy="1138773"/>
          </a:xfrm>
          <a:prstGeom prst="rect">
            <a:avLst/>
          </a:prstGeom>
          <a:noFill/>
        </p:spPr>
        <p:txBody>
          <a:bodyPr wrap="square" rtlCol="0">
            <a:spAutoFit/>
          </a:bodyPr>
          <a:lstStyle/>
          <a:p>
            <a:r>
              <a:rPr lang="id-ID" sz="3200" b="1" dirty="0" smtClean="0"/>
              <a:t>M</a:t>
            </a:r>
            <a:r>
              <a:rPr lang="en-US" dirty="0" err="1" smtClean="0"/>
              <a:t>ahasiswa</a:t>
            </a:r>
            <a:r>
              <a:rPr lang="en-US" dirty="0" smtClean="0"/>
              <a:t> </a:t>
            </a:r>
            <a:r>
              <a:rPr lang="en-US" dirty="0" err="1" smtClean="0"/>
              <a:t>dapat</a:t>
            </a:r>
            <a:r>
              <a:rPr lang="en-US" dirty="0" smtClean="0"/>
              <a:t> me</a:t>
            </a:r>
            <a:r>
              <a:rPr lang="id-ID" dirty="0" smtClean="0"/>
              <a:t>reproduksi naskah penelitian yang telah dibuat </a:t>
            </a:r>
            <a:r>
              <a:rPr lang="en-US" dirty="0" smtClean="0"/>
              <a:t> </a:t>
            </a:r>
            <a:r>
              <a:rPr lang="id-ID" dirty="0" smtClean="0"/>
              <a:t>( CP-KK12)</a:t>
            </a:r>
            <a:br>
              <a:rPr lang="id-ID" dirty="0" smtClean="0"/>
            </a:b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1714494"/>
            <a:ext cx="6323269" cy="1692771"/>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a:ln w="0"/>
                <a:solidFill>
                  <a:schemeClr val="tx2">
                    <a:lumMod val="60000"/>
                    <a:lumOff val="40000"/>
                  </a:schemeClr>
                </a:solidFill>
                <a:effectLst/>
                <a:uLnTx/>
                <a:uFillTx/>
                <a:latin typeface="Calibri" panose="020F0502020204030204"/>
                <a:ea typeface="+mn-ea"/>
                <a:cs typeface="+mn-cs"/>
              </a:rPr>
              <a:t>Materi</a:t>
            </a:r>
            <a:r>
              <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Tatap</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Muka</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Ke</a:t>
            </a:r>
            <a:r>
              <a:rPr kumimoji="0" lang="id-ID" sz="4400" b="1" i="0" u="none" strike="noStrike" kern="1200" cap="none" spc="-150" normalizeH="0" baseline="0" dirty="0" smtClean="0">
                <a:ln w="0"/>
                <a:solidFill>
                  <a:schemeClr val="tx2">
                    <a:lumMod val="60000"/>
                    <a:lumOff val="40000"/>
                  </a:schemeClr>
                </a:solidFill>
                <a:uLnTx/>
                <a:uFillTx/>
                <a:latin typeface="Calibri" panose="020F0502020204030204"/>
                <a:ea typeface="+mn-ea"/>
                <a:cs typeface="+mn-cs"/>
              </a:rPr>
              <a:t>enam</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endPar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d-ID" sz="6000" b="1" dirty="0" smtClean="0">
                <a:ln w="0"/>
                <a:solidFill>
                  <a:schemeClr val="tx2">
                    <a:lumMod val="60000"/>
                    <a:lumOff val="40000"/>
                  </a:schemeClr>
                </a:solidFill>
                <a:latin typeface="Calibri" panose="020F0502020204030204"/>
              </a:rPr>
              <a:t>Reproduksi</a:t>
            </a:r>
            <a:r>
              <a:rPr kumimoji="0" lang="en-US" sz="6000" b="1" i="0" u="none" strike="noStrike" kern="1200" cap="none" spc="0" normalizeH="0" noProof="0" dirty="0" smtClean="0">
                <a:ln w="0"/>
                <a:solidFill>
                  <a:schemeClr val="tx2">
                    <a:lumMod val="60000"/>
                    <a:lumOff val="40000"/>
                  </a:schemeClr>
                </a:solidFill>
                <a:effectLst/>
                <a:uLnTx/>
                <a:uFillTx/>
                <a:latin typeface="Calibri" panose="020F0502020204030204"/>
                <a:ea typeface="+mn-ea"/>
                <a:cs typeface="+mn-cs"/>
              </a:rPr>
              <a:t> </a:t>
            </a:r>
            <a:r>
              <a:rPr kumimoji="0" lang="en-US" sz="6000" b="1" i="0" u="none" strike="noStrike" kern="1200" cap="none" spc="0" normalizeH="0" noProof="0" dirty="0" err="1" smtClean="0">
                <a:ln w="0"/>
                <a:solidFill>
                  <a:schemeClr val="tx2">
                    <a:lumMod val="60000"/>
                    <a:lumOff val="40000"/>
                  </a:schemeClr>
                </a:solidFill>
                <a:effectLst/>
                <a:uLnTx/>
                <a:uFillTx/>
                <a:latin typeface="Calibri" panose="020F0502020204030204"/>
                <a:ea typeface="+mn-ea"/>
                <a:cs typeface="+mn-cs"/>
              </a:rPr>
              <a:t>Naskah</a:t>
            </a:r>
            <a:endParaRPr kumimoji="0" lang="en-US" sz="6000" b="1" i="0" u="none" strike="noStrike" kern="1200" cap="none" spc="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5" name="TextBox 4"/>
          <p:cNvSpPr txBox="1"/>
          <p:nvPr/>
        </p:nvSpPr>
        <p:spPr>
          <a:xfrm>
            <a:off x="1357290" y="1785932"/>
            <a:ext cx="6786610" cy="1569660"/>
          </a:xfrm>
          <a:prstGeom prst="rect">
            <a:avLst/>
          </a:prstGeom>
          <a:noFill/>
        </p:spPr>
        <p:txBody>
          <a:bodyPr wrap="square" rtlCol="0">
            <a:spAutoFit/>
          </a:bodyPr>
          <a:lstStyle/>
          <a:p>
            <a:pPr algn="just"/>
            <a:r>
              <a:rPr lang="id-ID" dirty="0" smtClean="0"/>
              <a:t> </a:t>
            </a:r>
            <a:r>
              <a:rPr lang="id-ID" sz="2400" dirty="0" smtClean="0"/>
              <a:t>@ Reproduksi naskah Menurut American National Standards Institute (1997), merupakan bentuk naskah yang disusun atas dasar naskah yang telah ada.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1000114"/>
            <a:ext cx="7572428" cy="1643074"/>
          </a:xfrm>
        </p:spPr>
        <p:txBody>
          <a:bodyPr>
            <a:noAutofit/>
          </a:bodyPr>
          <a:lstStyle/>
          <a:p>
            <a:r>
              <a:rPr lang="id-ID" sz="3200" dirty="0" smtClean="0">
                <a:latin typeface="+mn-lt"/>
              </a:rPr>
              <a:t>Bentuk reproduksi naskah antara lain: Ringkasan  dan Abstrak.</a:t>
            </a:r>
            <a:r>
              <a:rPr lang="id-ID" sz="3200" dirty="0" smtClean="0"/>
              <a:t/>
            </a:r>
            <a:br>
              <a:rPr lang="id-ID" sz="3200" dirty="0" smtClean="0"/>
            </a:br>
            <a:endParaRPr lang="id-ID" sz="3200" dirty="0"/>
          </a:p>
        </p:txBody>
      </p:sp>
      <p:sp>
        <p:nvSpPr>
          <p:cNvPr id="3" name="Content Placeholder 2"/>
          <p:cNvSpPr>
            <a:spLocks noGrp="1"/>
          </p:cNvSpPr>
          <p:nvPr>
            <p:ph idx="1"/>
          </p:nvPr>
        </p:nvSpPr>
        <p:spPr>
          <a:xfrm>
            <a:off x="1000100" y="1785932"/>
            <a:ext cx="6786610" cy="2786082"/>
          </a:xfrm>
        </p:spPr>
        <p:txBody>
          <a:bodyPr>
            <a:normAutofit fontScale="77500" lnSpcReduction="20000"/>
          </a:bodyPr>
          <a:lstStyle/>
          <a:p>
            <a:pPr algn="just">
              <a:buNone/>
            </a:pPr>
            <a:endParaRPr lang="id-ID" dirty="0" smtClean="0"/>
          </a:p>
          <a:p>
            <a:pPr algn="just">
              <a:buNone/>
            </a:pPr>
            <a:endParaRPr lang="id-ID" dirty="0" smtClean="0"/>
          </a:p>
          <a:p>
            <a:pPr algn="just">
              <a:buNone/>
            </a:pPr>
            <a:r>
              <a:rPr lang="id-ID" sz="3000" dirty="0" smtClean="0"/>
              <a:t>@ Ringkasan merupakan salah satu bentuk   karangan yang disajikan dengan menggunakan bahasa pengarang, sedangkan Abstrak merupakan bentuk ringkas dari isi suatu dokumen yang terdiri atas bagian-bagian penting dari suatu tulisan.</a:t>
            </a:r>
          </a:p>
          <a:p>
            <a:pPr>
              <a:buNone/>
            </a:pPr>
            <a:endParaRPr lang="id-ID"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1643056"/>
            <a:ext cx="2214578" cy="571504"/>
          </a:xfrm>
        </p:spPr>
        <p:txBody>
          <a:bodyPr>
            <a:normAutofit/>
          </a:bodyPr>
          <a:lstStyle/>
          <a:p>
            <a:r>
              <a:rPr lang="id-ID" sz="1600" b="1" dirty="0" smtClean="0"/>
              <a:t>A. Ringkasan</a:t>
            </a:r>
            <a:endParaRPr lang="id-ID" sz="1600" b="1" dirty="0"/>
          </a:p>
        </p:txBody>
      </p:sp>
      <p:sp>
        <p:nvSpPr>
          <p:cNvPr id="3" name="Content Placeholder 2"/>
          <p:cNvSpPr>
            <a:spLocks noGrp="1"/>
          </p:cNvSpPr>
          <p:nvPr>
            <p:ph idx="1"/>
          </p:nvPr>
        </p:nvSpPr>
        <p:spPr>
          <a:xfrm>
            <a:off x="1071538" y="2214560"/>
            <a:ext cx="7072362" cy="2357454"/>
          </a:xfrm>
        </p:spPr>
        <p:txBody>
          <a:bodyPr>
            <a:normAutofit fontScale="25000" lnSpcReduction="20000"/>
          </a:bodyPr>
          <a:lstStyle/>
          <a:p>
            <a:pPr algn="just">
              <a:buNone/>
            </a:pPr>
            <a:r>
              <a:rPr lang="id-ID" dirty="0" smtClean="0"/>
              <a:t>	</a:t>
            </a:r>
            <a:r>
              <a:rPr lang="id-ID" sz="5600" dirty="0" smtClean="0"/>
              <a:t>Bagi orang sudah terbiasa membuat ringkasan, mungkin kaidah yang berlaku dalam menyusun ringkasan telah tertanam dalam benaknya. Meski demikian, tentulah perlu diberikan beberapa patokan sebagai pegangan dalam membuat ringkasan terutama bagi mereka yang baru mulai atau belum pernah membuat ringkasan.</a:t>
            </a:r>
          </a:p>
          <a:p>
            <a:pPr algn="just">
              <a:buNone/>
            </a:pPr>
            <a:endParaRPr lang="id-ID" sz="5600" dirty="0" smtClean="0"/>
          </a:p>
          <a:p>
            <a:pPr algn="just">
              <a:buNone/>
            </a:pPr>
            <a:r>
              <a:rPr lang="id-ID" sz="5600" dirty="0" smtClean="0"/>
              <a:t>	Ringkasan adalah penyajian karangan atau penyajian yang panjang dalam bentuk yang singkat dan efektif. Ringkasan adalah sebuah buku, bab, ataupun artikel.</a:t>
            </a:r>
          </a:p>
          <a:p>
            <a:pPr algn="just">
              <a:buNone/>
            </a:pPr>
            <a:endParaRPr lang="id-ID" sz="5600" dirty="0" smtClean="0"/>
          </a:p>
          <a:p>
            <a:pPr algn="just">
              <a:buNone/>
            </a:pPr>
            <a:r>
              <a:rPr lang="id-ID" sz="5600" dirty="0" smtClean="0"/>
              <a:t>	Fungsi sebuah ringkasan adalah memahami atau mengetahui sebuah buku atau karangan. Dengan membuat ringkasan, kita mempelajari cara seseorang menyusun pikirannya dalam gagasan yang diukur dari gagasan yang besar menuju gagasan penunjang melalui ringkasan kita dapat menangkap pokok pikiran dan tujuan penulis.</a:t>
            </a:r>
          </a:p>
          <a:p>
            <a:pPr algn="just">
              <a:buNone/>
            </a:pPr>
            <a:r>
              <a:rPr lang="id-ID" sz="5600" dirty="0" smtClean="0"/>
              <a:t> </a:t>
            </a:r>
          </a:p>
          <a:p>
            <a:pPr>
              <a:buNone/>
            </a:pPr>
            <a:endParaRPr lang="id-ID" sz="4900" dirty="0"/>
          </a:p>
        </p:txBody>
      </p:sp>
      <p:pic>
        <p:nvPicPr>
          <p:cNvPr id="6" name="Picture 5"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4972056" cy="1008449"/>
          </a:xfrm>
        </p:spPr>
        <p:txBody>
          <a:bodyPr>
            <a:normAutofit fontScale="90000"/>
          </a:bodyPr>
          <a:lstStyle/>
          <a:p>
            <a:pPr lvl="0"/>
            <a:r>
              <a:rPr lang="id-ID" dirty="0" smtClean="0"/>
              <a:t/>
            </a:r>
            <a:br>
              <a:rPr lang="id-ID" dirty="0" smtClean="0"/>
            </a:br>
            <a:endParaRPr lang="id-ID" dirty="0"/>
          </a:p>
        </p:txBody>
      </p:sp>
      <p:sp>
        <p:nvSpPr>
          <p:cNvPr id="3" name="Content Placeholder 2"/>
          <p:cNvSpPr>
            <a:spLocks noGrp="1"/>
          </p:cNvSpPr>
          <p:nvPr>
            <p:ph idx="1"/>
          </p:nvPr>
        </p:nvSpPr>
        <p:spPr>
          <a:xfrm>
            <a:off x="1000100" y="1428742"/>
            <a:ext cx="7429552" cy="3429024"/>
          </a:xfrm>
        </p:spPr>
        <p:txBody>
          <a:bodyPr>
            <a:normAutofit/>
          </a:bodyPr>
          <a:lstStyle/>
          <a:p>
            <a:pPr>
              <a:buNone/>
            </a:pPr>
            <a:r>
              <a:rPr lang="id-ID" sz="1600" dirty="0" smtClean="0"/>
              <a:t>1. Ciri-ciri Ringkasan</a:t>
            </a:r>
          </a:p>
          <a:p>
            <a:pPr lvl="2"/>
            <a:r>
              <a:rPr lang="id-ID" sz="1600" dirty="0" smtClean="0"/>
              <a:t>Inti tidak meninggalkan urutan dasar karangan</a:t>
            </a:r>
          </a:p>
          <a:p>
            <a:pPr lvl="2"/>
            <a:r>
              <a:rPr lang="id-ID" sz="1600" dirty="0" smtClean="0"/>
              <a:t>Kerangka dasar masih tampak jelas</a:t>
            </a:r>
          </a:p>
          <a:p>
            <a:pPr lvl="2"/>
            <a:r>
              <a:rPr lang="id-ID" sz="1600" dirty="0" smtClean="0"/>
              <a:t>Memangkas gagasan utama menjadi lebih ringkas</a:t>
            </a:r>
          </a:p>
          <a:p>
            <a:pPr lvl="2"/>
            <a:r>
              <a:rPr lang="id-ID" sz="1600" dirty="0" smtClean="0"/>
              <a:t>Tujuannya untuk memangkas gagasan</a:t>
            </a:r>
          </a:p>
          <a:p>
            <a:pPr algn="just">
              <a:buAutoNum type="arabicPeriod" startAt="2"/>
            </a:pPr>
            <a:endParaRPr lang="id-ID" sz="1600" dirty="0" smtClean="0"/>
          </a:p>
          <a:p>
            <a:pPr algn="just">
              <a:buAutoNum type="arabicPeriod" startAt="2"/>
            </a:pPr>
            <a:r>
              <a:rPr lang="id-ID" sz="1600" dirty="0" smtClean="0"/>
              <a:t>Adapun beberapa pegangan yang digunakan untuk membuat ringkasan yang baik dan teratur, yaitu sebagai </a:t>
            </a:r>
            <a:r>
              <a:rPr lang="id-ID" sz="1600" dirty="0" smtClean="0"/>
              <a:t>beriku</a:t>
            </a:r>
            <a:r>
              <a:rPr lang="en-US" sz="1600" dirty="0" smtClean="0"/>
              <a:t>t.</a:t>
            </a:r>
            <a:endParaRPr lang="id-ID" sz="1600" dirty="0" smtClean="0"/>
          </a:p>
          <a:p>
            <a:pPr algn="just">
              <a:buNone/>
            </a:pPr>
            <a:r>
              <a:rPr lang="id-ID" sz="1600" dirty="0" smtClean="0"/>
              <a:t>	a. Naskah asli</a:t>
            </a:r>
          </a:p>
          <a:p>
            <a:pPr algn="just">
              <a:buNone/>
            </a:pPr>
            <a:r>
              <a:rPr lang="id-ID" sz="1600" dirty="0" smtClean="0"/>
              <a:t>	b. Mencatat gagasan utama</a:t>
            </a:r>
          </a:p>
          <a:p>
            <a:pPr algn="just">
              <a:buNone/>
            </a:pPr>
            <a:r>
              <a:rPr lang="id-ID" sz="1600" dirty="0" smtClean="0"/>
              <a:t>	c. Mengadakan Reproduksi</a:t>
            </a:r>
          </a:p>
          <a:p>
            <a:pPr>
              <a:buNone/>
            </a:pPr>
            <a:endParaRPr lang="id-ID" sz="1600" dirty="0" smtClean="0"/>
          </a:p>
          <a:p>
            <a:pPr marL="514350" indent="-514350" algn="just">
              <a:buNone/>
            </a:pPr>
            <a:endParaRPr lang="id-ID" sz="16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643056"/>
            <a:ext cx="7358114" cy="3214710"/>
          </a:xfrm>
        </p:spPr>
        <p:txBody>
          <a:bodyPr>
            <a:normAutofit/>
          </a:bodyPr>
          <a:lstStyle/>
          <a:p>
            <a:pPr marL="914400" lvl="1" indent="-457200" algn="just">
              <a:buFont typeface="Wingdings" pitchFamily="2" charset="2"/>
              <a:buChar char="Ø"/>
            </a:pPr>
            <a:r>
              <a:rPr lang="id-ID" sz="1600" dirty="0" smtClean="0"/>
              <a:t>Abstrak merupakan penyajian singkat mengenai isi tulisan sehingga pada tulisan menjadi tersendiri. Abstrak berfungsi untuk menjelaskan secara singkat kepada pembaca tentang apa yang terdapat dalam suatu tulisan. Pada umumnya, abstrak diletakkan pada bagian awal sebelum bab-bab penguraian. </a:t>
            </a:r>
          </a:p>
          <a:p>
            <a:pPr marL="914400" lvl="1" indent="-457200" algn="just">
              <a:buFont typeface="Wingdings" pitchFamily="2" charset="2"/>
              <a:buChar char="Ø"/>
            </a:pPr>
            <a:r>
              <a:rPr lang="id-ID" sz="1600" dirty="0" smtClean="0"/>
              <a:t>Menurut sifatnya, abstrak dapat dibagi menjadi abstrak yang bersifat informatif dan bersifat deskriptif.</a:t>
            </a:r>
          </a:p>
          <a:p>
            <a:pPr marL="914400" lvl="1" indent="-457200" algn="just">
              <a:buNone/>
            </a:pPr>
            <a:r>
              <a:rPr lang="id-ID" sz="1600" dirty="0" smtClean="0"/>
              <a:t>	1.  Abstrak Informatif terbagi menjadi ringkasan dan iktisar. </a:t>
            </a:r>
          </a:p>
          <a:p>
            <a:pPr marL="914400" lvl="1" indent="-457200" algn="just">
              <a:buNone/>
            </a:pPr>
            <a:r>
              <a:rPr lang="id-ID" sz="1600" dirty="0" smtClean="0"/>
              <a:t>	2. Abstrak Deskriptif, sebagai abstrak deskriptif abstrak hanya menyajikan    uraian yang sangat singkat tentang isi tulisan tanpa menyatakan apa yang dibahas dalam aspek-aspek yang tercakup pada tulisan itu sendiri.</a:t>
            </a:r>
          </a:p>
          <a:p>
            <a:pPr marL="914400" lvl="1" indent="-457200" algn="just">
              <a:buNone/>
            </a:pPr>
            <a:r>
              <a:rPr lang="id-ID" sz="1600" dirty="0" smtClean="0"/>
              <a:t>	</a:t>
            </a:r>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7" name="TextBox 6"/>
          <p:cNvSpPr txBox="1"/>
          <p:nvPr/>
        </p:nvSpPr>
        <p:spPr>
          <a:xfrm>
            <a:off x="1428728" y="1214428"/>
            <a:ext cx="3143272" cy="369332"/>
          </a:xfrm>
          <a:prstGeom prst="rect">
            <a:avLst/>
          </a:prstGeom>
          <a:noFill/>
        </p:spPr>
        <p:txBody>
          <a:bodyPr wrap="square" rtlCol="0">
            <a:spAutoFit/>
          </a:bodyPr>
          <a:lstStyle/>
          <a:p>
            <a:r>
              <a:rPr lang="id-ID" dirty="0" smtClean="0"/>
              <a:t> </a:t>
            </a:r>
            <a:r>
              <a:rPr lang="id-ID" b="1" dirty="0" smtClean="0"/>
              <a:t>B.  Abstrak</a:t>
            </a:r>
            <a:endParaRPr lang="id-ID"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254</Words>
  <Application>Microsoft Office PowerPoint</Application>
  <PresentationFormat>On-screen Show (16:9)</PresentationFormat>
  <Paragraphs>55</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MK:PK43F614 – Penulisan Ilmiah</vt:lpstr>
      <vt:lpstr>   </vt:lpstr>
      <vt:lpstr>Slide 3</vt:lpstr>
      <vt:lpstr>Slide 4</vt:lpstr>
      <vt:lpstr>Bentuk reproduksi naskah antara lain: Ringkasan  dan Abstrak. </vt:lpstr>
      <vt:lpstr>A. Ringkasan</vt:lpstr>
      <vt:lpstr> </vt:lpstr>
      <vt:lpstr>Slide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Randi Ramliyana</cp:lastModifiedBy>
  <cp:revision>25</cp:revision>
  <dcterms:created xsi:type="dcterms:W3CDTF">2021-02-19T07:41:03Z</dcterms:created>
  <dcterms:modified xsi:type="dcterms:W3CDTF">2021-03-02T18:04:47Z</dcterms:modified>
</cp:coreProperties>
</file>