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92" d="100"/>
          <a:sy n="92" d="100"/>
        </p:scale>
        <p:origin x="-756" y="-10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EA0051-865B-42BD-8B4F-D1F211B66DAD}" type="datetimeFigureOut">
              <a:rPr lang="en-US" smtClean="0"/>
              <a:pPr/>
              <a:t>3/3/2021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E9D13A-A83F-4D12-AD57-0F97721775D2}" type="slidenum">
              <a:rPr lang="en-US" smtClean="0"/>
              <a:pPr/>
              <a:t>‹#›</a:t>
            </a:fld>
            <a:endParaRPr lang="en-US"/>
          </a:p>
        </p:txBody>
      </p:sp>
    </p:spTree>
    <p:extLst>
      <p:ext uri="{BB962C8B-B14F-4D97-AF65-F5344CB8AC3E}">
        <p14:creationId xmlns:p14="http://schemas.microsoft.com/office/powerpoint/2010/main" xmlns="" val="724827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1E9D13A-A83F-4D12-AD57-0F97721775D2}" type="slidenum">
              <a:rPr lang="en-US" smtClean="0"/>
              <a:pPr/>
              <a:t>1</a:t>
            </a:fld>
            <a:endParaRPr lang="en-US"/>
          </a:p>
        </p:txBody>
      </p:sp>
    </p:spTree>
    <p:extLst>
      <p:ext uri="{BB962C8B-B14F-4D97-AF65-F5344CB8AC3E}">
        <p14:creationId xmlns:p14="http://schemas.microsoft.com/office/powerpoint/2010/main" xmlns="" val="2834298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CBD9E5-3233-4B20-AB86-62969E440F03}"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E0741C-2DCE-41F4-A2C8-93D86C77E4AE}"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AA9696-EDD3-4F9C-9DC5-7A2781772F98}"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9E74C5-C174-4341-B7ED-B62CBDF242BF}"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D5C390-8238-4D37-A08F-86BEA9FF868B}" type="datetime1">
              <a:rPr lang="en-US" smtClean="0"/>
              <a:pPr/>
              <a:t>3/3/2021</a:t>
            </a:fld>
            <a:endParaRPr lang="en-US"/>
          </a:p>
        </p:txBody>
      </p:sp>
      <p:sp>
        <p:nvSpPr>
          <p:cNvPr id="5" name="Footer Placeholder 4"/>
          <p:cNvSpPr>
            <a:spLocks noGrp="1"/>
          </p:cNvSpPr>
          <p:nvPr>
            <p:ph type="ftr" sz="quarter" idx="11"/>
          </p:nvPr>
        </p:nvSpPr>
        <p:spPr/>
        <p:txBody>
          <a:bodyPr/>
          <a:lstStyle/>
          <a:p>
            <a:r>
              <a:rPr lang="sv-SE" smtClean="0"/>
              <a:t>Tim Dosen Penulisan Ilmiah Teknik Informatika Unindra</a:t>
            </a:r>
            <a:endParaRPr lang="en-US"/>
          </a:p>
        </p:txBody>
      </p:sp>
      <p:sp>
        <p:nvSpPr>
          <p:cNvPr id="6" name="Slide Number Placeholder 5"/>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36343B-EA17-4E01-95B0-0A9A3AE85794}" type="datetime1">
              <a:rPr lang="en-US" smtClean="0"/>
              <a:pPr/>
              <a:t>3/3/2021</a:t>
            </a:fld>
            <a:endParaRPr lang="en-US"/>
          </a:p>
        </p:txBody>
      </p:sp>
      <p:sp>
        <p:nvSpPr>
          <p:cNvPr id="6" name="Footer Placeholder 5"/>
          <p:cNvSpPr>
            <a:spLocks noGrp="1"/>
          </p:cNvSpPr>
          <p:nvPr>
            <p:ph type="ftr" sz="quarter" idx="11"/>
          </p:nvPr>
        </p:nvSpPr>
        <p:spPr/>
        <p:txBody>
          <a:bodyPr/>
          <a:lstStyle/>
          <a:p>
            <a:r>
              <a:rPr lang="sv-SE" smtClean="0"/>
              <a:t>Tim Dosen Penulisan Ilmiah Teknik Informatika Unindra</a:t>
            </a:r>
            <a:endParaRPr lang="en-US"/>
          </a:p>
        </p:txBody>
      </p:sp>
      <p:sp>
        <p:nvSpPr>
          <p:cNvPr id="7" name="Slide Number Placeholder 6"/>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81ECE6-E0A8-4DCC-BDEF-D713DD097C70}" type="datetime1">
              <a:rPr lang="en-US" smtClean="0"/>
              <a:pPr/>
              <a:t>3/3/2021</a:t>
            </a:fld>
            <a:endParaRPr lang="en-US"/>
          </a:p>
        </p:txBody>
      </p:sp>
      <p:sp>
        <p:nvSpPr>
          <p:cNvPr id="8" name="Footer Placeholder 7"/>
          <p:cNvSpPr>
            <a:spLocks noGrp="1"/>
          </p:cNvSpPr>
          <p:nvPr>
            <p:ph type="ftr" sz="quarter" idx="11"/>
          </p:nvPr>
        </p:nvSpPr>
        <p:spPr/>
        <p:txBody>
          <a:bodyPr/>
          <a:lstStyle/>
          <a:p>
            <a:r>
              <a:rPr lang="sv-SE" smtClean="0"/>
              <a:t>Tim Dosen Penulisan Ilmiah Teknik Informatika Unindra</a:t>
            </a:r>
            <a:endParaRPr lang="en-US"/>
          </a:p>
        </p:txBody>
      </p:sp>
      <p:sp>
        <p:nvSpPr>
          <p:cNvPr id="9" name="Slide Number Placeholder 8"/>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5A3FDA-20F0-4E7B-A945-44BAA5A14804}" type="datetime1">
              <a:rPr lang="en-US" smtClean="0"/>
              <a:pPr/>
              <a:t>3/3/2021</a:t>
            </a:fld>
            <a:endParaRPr lang="en-US"/>
          </a:p>
        </p:txBody>
      </p:sp>
      <p:sp>
        <p:nvSpPr>
          <p:cNvPr id="4" name="Footer Placeholder 3"/>
          <p:cNvSpPr>
            <a:spLocks noGrp="1"/>
          </p:cNvSpPr>
          <p:nvPr>
            <p:ph type="ftr" sz="quarter" idx="11"/>
          </p:nvPr>
        </p:nvSpPr>
        <p:spPr/>
        <p:txBody>
          <a:bodyPr/>
          <a:lstStyle/>
          <a:p>
            <a:r>
              <a:rPr lang="sv-SE" smtClean="0"/>
              <a:t>Tim Dosen Penulisan Ilmiah Teknik Informatika Unindra</a:t>
            </a:r>
            <a:endParaRPr lang="en-US"/>
          </a:p>
        </p:txBody>
      </p:sp>
      <p:sp>
        <p:nvSpPr>
          <p:cNvPr id="5" name="Slide Number Placeholder 4"/>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73A569-A79C-4D47-842D-DE7B852F6ACF}" type="datetime1">
              <a:rPr lang="en-US" smtClean="0"/>
              <a:pPr/>
              <a:t>3/3/2021</a:t>
            </a:fld>
            <a:endParaRPr lang="en-US"/>
          </a:p>
        </p:txBody>
      </p:sp>
      <p:sp>
        <p:nvSpPr>
          <p:cNvPr id="3" name="Footer Placeholder 2"/>
          <p:cNvSpPr>
            <a:spLocks noGrp="1"/>
          </p:cNvSpPr>
          <p:nvPr>
            <p:ph type="ftr" sz="quarter" idx="11"/>
          </p:nvPr>
        </p:nvSpPr>
        <p:spPr/>
        <p:txBody>
          <a:bodyPr/>
          <a:lstStyle/>
          <a:p>
            <a:r>
              <a:rPr lang="sv-SE" smtClean="0"/>
              <a:t>Tim Dosen Penulisan Ilmiah Teknik Informatika Unindra</a:t>
            </a:r>
            <a:endParaRPr lang="en-US"/>
          </a:p>
        </p:txBody>
      </p:sp>
      <p:sp>
        <p:nvSpPr>
          <p:cNvPr id="4" name="Slide Number Placeholder 3"/>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835C45-B22C-468F-999A-06D058AA4039}" type="datetime1">
              <a:rPr lang="en-US" smtClean="0"/>
              <a:pPr/>
              <a:t>3/3/2021</a:t>
            </a:fld>
            <a:endParaRPr lang="en-US"/>
          </a:p>
        </p:txBody>
      </p:sp>
      <p:sp>
        <p:nvSpPr>
          <p:cNvPr id="6" name="Footer Placeholder 5"/>
          <p:cNvSpPr>
            <a:spLocks noGrp="1"/>
          </p:cNvSpPr>
          <p:nvPr>
            <p:ph type="ftr" sz="quarter" idx="11"/>
          </p:nvPr>
        </p:nvSpPr>
        <p:spPr/>
        <p:txBody>
          <a:bodyPr/>
          <a:lstStyle/>
          <a:p>
            <a:r>
              <a:rPr lang="sv-SE" smtClean="0"/>
              <a:t>Tim Dosen Penulisan Ilmiah Teknik Informatika Unindra</a:t>
            </a:r>
            <a:endParaRPr lang="en-US"/>
          </a:p>
        </p:txBody>
      </p:sp>
      <p:sp>
        <p:nvSpPr>
          <p:cNvPr id="7" name="Slide Number Placeholder 6"/>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CA14A3-2388-442A-BF7A-FBEA6634A976}" type="datetime1">
              <a:rPr lang="en-US" smtClean="0"/>
              <a:pPr/>
              <a:t>3/3/2021</a:t>
            </a:fld>
            <a:endParaRPr lang="en-US"/>
          </a:p>
        </p:txBody>
      </p:sp>
      <p:sp>
        <p:nvSpPr>
          <p:cNvPr id="6" name="Footer Placeholder 5"/>
          <p:cNvSpPr>
            <a:spLocks noGrp="1"/>
          </p:cNvSpPr>
          <p:nvPr>
            <p:ph type="ftr" sz="quarter" idx="11"/>
          </p:nvPr>
        </p:nvSpPr>
        <p:spPr/>
        <p:txBody>
          <a:bodyPr/>
          <a:lstStyle/>
          <a:p>
            <a:r>
              <a:rPr lang="sv-SE" smtClean="0"/>
              <a:t>Tim Dosen Penulisan Ilmiah Teknik Informatika Unindra</a:t>
            </a:r>
            <a:endParaRPr lang="en-US"/>
          </a:p>
        </p:txBody>
      </p:sp>
      <p:sp>
        <p:nvSpPr>
          <p:cNvPr id="7" name="Slide Number Placeholder 6"/>
          <p:cNvSpPr>
            <a:spLocks noGrp="1"/>
          </p:cNvSpPr>
          <p:nvPr>
            <p:ph type="sldNum" sz="quarter" idx="12"/>
          </p:nvPr>
        </p:nvSpPr>
        <p:spPr/>
        <p:txBody>
          <a:bodyPr/>
          <a:lstStyle/>
          <a:p>
            <a:fld id="{7E14C71C-FEE7-4158-A577-897D13AF7A8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5A461D7-97F3-4F78-8566-8FD60B5EC7CA}" type="datetime1">
              <a:rPr lang="en-US" smtClean="0"/>
              <a:pPr/>
              <a:t>3/3/2021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smtClean="0"/>
              <a:t>Tim Dosen Penulisan Ilmiah Teknik Informatika Unindra</a:t>
            </a:r>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E14C71C-FEE7-4158-A577-897D13AF7A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spc="300" dirty="0" smtClean="0">
                <a:latin typeface="+mn-lt"/>
              </a:rPr>
              <a:t>MK:PK43F614</a:t>
            </a:r>
            <a:r>
              <a:rPr lang="en-ID" altLang="en-US" sz="3200" b="1" spc="300" dirty="0">
                <a:solidFill>
                  <a:srgbClr val="000000"/>
                </a:solidFill>
                <a:latin typeface="+mn-lt"/>
              </a:rPr>
              <a:t> – </a:t>
            </a:r>
            <a:r>
              <a:rPr lang="en-US" sz="3200" b="1" spc="300" dirty="0" err="1" smtClean="0">
                <a:latin typeface="+mn-lt"/>
              </a:rPr>
              <a:t>Penulisan</a:t>
            </a:r>
            <a:r>
              <a:rPr lang="en-US" sz="3200" b="1" spc="300" dirty="0" smtClean="0">
                <a:latin typeface="+mn-lt"/>
              </a:rPr>
              <a:t> </a:t>
            </a:r>
            <a:r>
              <a:rPr lang="en-US" sz="3200" b="1" spc="300" dirty="0" err="1" smtClean="0">
                <a:latin typeface="+mn-lt"/>
              </a:rPr>
              <a:t>Ilmiah</a:t>
            </a:r>
            <a:endParaRPr lang="en-US" sz="3200" b="1" spc="300" dirty="0">
              <a:latin typeface="+mn-lt"/>
            </a:endParaRPr>
          </a:p>
        </p:txBody>
      </p:sp>
      <p:sp>
        <p:nvSpPr>
          <p:cNvPr id="3" name="Subtitle 2"/>
          <p:cNvSpPr>
            <a:spLocks noGrp="1"/>
          </p:cNvSpPr>
          <p:nvPr>
            <p:ph type="subTitle" idx="1"/>
          </p:nvPr>
        </p:nvSpPr>
        <p:spPr>
          <a:xfrm>
            <a:off x="1371600" y="2914650"/>
            <a:ext cx="6400800" cy="2085992"/>
          </a:xfrm>
        </p:spPr>
        <p:txBody>
          <a:bodyPr>
            <a:normAutofit fontScale="40000" lnSpcReduction="20000"/>
          </a:bodyPr>
          <a:lstStyle/>
          <a:p>
            <a:pPr lvl="0" algn="l" fontAlgn="base">
              <a:spcBef>
                <a:spcPct val="0"/>
              </a:spcBef>
              <a:spcAft>
                <a:spcPct val="0"/>
              </a:spcAft>
              <a:defRPr/>
            </a:pPr>
            <a:r>
              <a:rPr lang="en-ID" altLang="en-US" dirty="0" err="1">
                <a:solidFill>
                  <a:srgbClr val="000000"/>
                </a:solidFill>
                <a:latin typeface="Calibri" panose="020F0502020204030204" pitchFamily="34" charset="0"/>
              </a:rPr>
              <a:t>Dosen</a:t>
            </a:r>
            <a:r>
              <a:rPr lang="en-ID" altLang="en-US" dirty="0">
                <a:solidFill>
                  <a:srgbClr val="000000"/>
                </a:solidFill>
                <a:latin typeface="Calibri" panose="020F0502020204030204" pitchFamily="34" charset="0"/>
              </a:rPr>
              <a:t> </a:t>
            </a:r>
            <a:r>
              <a:rPr lang="en-ID" altLang="en-US" dirty="0" err="1">
                <a:solidFill>
                  <a:srgbClr val="000000"/>
                </a:solidFill>
                <a:latin typeface="Calibri" panose="020F0502020204030204" pitchFamily="34" charset="0"/>
              </a:rPr>
              <a:t>Koordinator</a:t>
            </a: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  </a:t>
            </a:r>
            <a:r>
              <a:rPr lang="en-ID" altLang="en-US" dirty="0" err="1" smtClean="0">
                <a:solidFill>
                  <a:srgbClr val="000000"/>
                </a:solidFill>
                <a:latin typeface="Calibri" panose="020F0502020204030204" pitchFamily="34" charset="0"/>
              </a:rPr>
              <a:t>Zetty</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Karyati</a:t>
            </a:r>
            <a:r>
              <a:rPr lang="en-ID" altLang="en-US" dirty="0" smtClean="0">
                <a:solidFill>
                  <a:srgbClr val="000000"/>
                </a:solidFill>
                <a:latin typeface="Calibri" panose="020F0502020204030204" pitchFamily="34" charset="0"/>
              </a:rPr>
              <a:t>, S.S.,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endParaRPr lang="en-ID" altLang="en-US" dirty="0">
              <a:solidFill>
                <a:srgbClr val="000000"/>
              </a:solidFill>
              <a:latin typeface="Calibri" panose="020F0502020204030204" pitchFamily="34" charset="0"/>
            </a:endParaRPr>
          </a:p>
          <a:p>
            <a:pPr lvl="0" algn="l" fontAlgn="base">
              <a:spcBef>
                <a:spcPct val="0"/>
              </a:spcBef>
              <a:spcAft>
                <a:spcPct val="0"/>
              </a:spcAft>
              <a:defRPr/>
            </a:pPr>
            <a:r>
              <a:rPr lang="en-ID" altLang="en-US" dirty="0">
                <a:solidFill>
                  <a:srgbClr val="000000"/>
                </a:solidFill>
                <a:latin typeface="Calibri" panose="020F0502020204030204" pitchFamily="34" charset="0"/>
              </a:rPr>
              <a:t>Tim </a:t>
            </a:r>
            <a:r>
              <a:rPr lang="en-ID" altLang="en-US" dirty="0" err="1">
                <a:solidFill>
                  <a:srgbClr val="000000"/>
                </a:solidFill>
                <a:latin typeface="Calibri" panose="020F0502020204030204" pitchFamily="34" charset="0"/>
              </a:rPr>
              <a:t>Penyusun</a:t>
            </a:r>
            <a:r>
              <a:rPr lang="en-ID" altLang="en-US" dirty="0">
                <a:solidFill>
                  <a:srgbClr val="000000"/>
                </a:solidFill>
                <a:latin typeface="Calibri" panose="020F0502020204030204" pitchFamily="34" charset="0"/>
              </a:rPr>
              <a:t>		:  </a:t>
            </a:r>
            <a:r>
              <a:rPr lang="en-ID" altLang="en-US" dirty="0" err="1" smtClean="0">
                <a:solidFill>
                  <a:srgbClr val="000000"/>
                </a:solidFill>
                <a:latin typeface="Calibri" panose="020F0502020204030204" pitchFamily="34" charset="0"/>
              </a:rPr>
              <a:t>Endang</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Sulistyaniningsih</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Noor</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Komari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Pratiwi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Rahmawati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S.Pd.I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Rini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Sriyanti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Retna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Ningsih</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Ayu</a:t>
            </a:r>
            <a:r>
              <a:rPr lang="en-ID" altLang="en-US" dirty="0" smtClean="0">
                <a:solidFill>
                  <a:srgbClr val="000000"/>
                </a:solidFill>
                <a:latin typeface="Calibri" panose="020F0502020204030204" pitchFamily="34" charset="0"/>
              </a:rPr>
              <a:t> Megawati,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endParaRPr lang="en-ID" altLang="en-US" dirty="0">
              <a:solidFill>
                <a:srgbClr val="000000"/>
              </a:solidFill>
              <a:latin typeface="Calibri" panose="020F0502020204030204" pitchFamily="34" charset="0"/>
            </a:endParaRPr>
          </a:p>
          <a:p>
            <a:pPr lvl="0" algn="l" fontAlgn="base">
              <a:spcBef>
                <a:spcPct val="0"/>
              </a:spcBef>
              <a:spcAft>
                <a:spcPct val="0"/>
              </a:spcAft>
              <a:defRPr/>
            </a:pPr>
            <a:r>
              <a:rPr lang="en-ID" altLang="en-US" dirty="0">
                <a:solidFill>
                  <a:srgbClr val="000000"/>
                </a:solidFill>
              </a:rPr>
              <a:t>			   </a:t>
            </a:r>
            <a:r>
              <a:rPr lang="en-ID" altLang="en-US" dirty="0" err="1" smtClean="0">
                <a:solidFill>
                  <a:srgbClr val="000000"/>
                </a:solidFill>
                <a:latin typeface="Calibri" panose="020F0502020204030204" pitchFamily="34" charset="0"/>
              </a:rPr>
              <a:t>Nia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Damayanti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Rina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Marlia</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Anggun</a:t>
            </a:r>
            <a:r>
              <a:rPr lang="en-ID" altLang="en-US" dirty="0" smtClean="0">
                <a:solidFill>
                  <a:srgbClr val="000000"/>
                </a:solidFill>
                <a:latin typeface="Calibri" panose="020F0502020204030204" pitchFamily="34" charset="0"/>
              </a:rPr>
              <a:t> Citra </a:t>
            </a:r>
            <a:r>
              <a:rPr lang="en-ID" altLang="en-US" dirty="0" err="1" smtClean="0">
                <a:solidFill>
                  <a:srgbClr val="000000"/>
                </a:solidFill>
                <a:latin typeface="Calibri" panose="020F0502020204030204" pitchFamily="34" charset="0"/>
              </a:rPr>
              <a:t>Dini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Dwi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Puspitasari</a:t>
            </a:r>
            <a:r>
              <a:rPr lang="en-ID" altLang="en-US" dirty="0" smtClean="0">
                <a:solidFill>
                  <a:srgbClr val="000000"/>
                </a:solidFill>
                <a:latin typeface="Calibri" panose="020F0502020204030204" pitchFamily="34" charset="0"/>
              </a:rPr>
              <a:t>,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a:t>
            </a:r>
            <a:endParaRPr lang="en-ID" altLang="en-US" dirty="0">
              <a:solidFill>
                <a:srgbClr val="000000"/>
              </a:solidFill>
              <a:latin typeface="Calibri" panose="020F0502020204030204" pitchFamily="34" charset="0"/>
            </a:endParaRPr>
          </a:p>
          <a:p>
            <a:pPr lvl="0" algn="l" fontAlgn="base">
              <a:spcBef>
                <a:spcPct val="0"/>
              </a:spcBef>
              <a:spcAft>
                <a:spcPct val="0"/>
              </a:spcAft>
              <a:defRPr/>
            </a:pPr>
            <a:r>
              <a:rPr lang="en-ID" altLang="en-US" dirty="0">
                <a:solidFill>
                  <a:srgbClr val="000000"/>
                </a:solidFill>
                <a:latin typeface="Calibri" panose="020F0502020204030204" pitchFamily="34" charset="0"/>
              </a:rPr>
              <a:t>			   </a:t>
            </a:r>
            <a:r>
              <a:rPr lang="en-ID" altLang="en-US" dirty="0" smtClean="0">
                <a:solidFill>
                  <a:srgbClr val="000000"/>
                </a:solidFill>
                <a:latin typeface="Calibri" panose="020F0502020204030204" pitchFamily="34" charset="0"/>
              </a:rPr>
              <a:t>Randi Ramliyana, </a:t>
            </a:r>
            <a:r>
              <a:rPr lang="en-ID" altLang="en-US" dirty="0" err="1" smtClean="0">
                <a:solidFill>
                  <a:srgbClr val="000000"/>
                </a:solidFill>
                <a:latin typeface="Calibri" panose="020F0502020204030204" pitchFamily="34" charset="0"/>
              </a:rPr>
              <a:t>M.Pd</a:t>
            </a:r>
            <a:r>
              <a:rPr lang="en-ID" altLang="en-US" dirty="0" smtClean="0">
                <a:solidFill>
                  <a:srgbClr val="000000"/>
                </a:solidFill>
                <a:latin typeface="Calibri" panose="020F0502020204030204" pitchFamily="34" charset="0"/>
              </a:rPr>
              <a:t>.  </a:t>
            </a:r>
            <a:endParaRPr lang="en-ID" altLang="en-US" dirty="0">
              <a:solidFill>
                <a:srgbClr val="000000"/>
              </a:solidFill>
              <a:latin typeface="Calibri" panose="020F0502020204030204" pitchFamily="34" charset="0"/>
            </a:endParaRPr>
          </a:p>
        </p:txBody>
      </p:sp>
      <p:sp>
        <p:nvSpPr>
          <p:cNvPr id="6" name="Rectangle 5"/>
          <p:cNvSpPr/>
          <p:nvPr/>
        </p:nvSpPr>
        <p:spPr>
          <a:xfrm>
            <a:off x="2214546" y="142858"/>
            <a:ext cx="4572000" cy="1077218"/>
          </a:xfrm>
          <a:prstGeom prst="rect">
            <a:avLst/>
          </a:prstGeom>
        </p:spPr>
        <p:txBody>
          <a:bodyPr>
            <a:spAutoFit/>
          </a:bodyPr>
          <a:lstStyle/>
          <a:p>
            <a:pPr lvl="0" algn="ctr" fontAlgn="base">
              <a:spcBef>
                <a:spcPct val="0"/>
              </a:spcBef>
              <a:spcAft>
                <a:spcPct val="0"/>
              </a:spcAft>
              <a:defRPr/>
            </a:pPr>
            <a:r>
              <a:rPr lang="en-ID" altLang="en-US" sz="1600" b="1" dirty="0" smtClean="0">
                <a:solidFill>
                  <a:srgbClr val="000000"/>
                </a:solidFill>
                <a:latin typeface="Calibri" panose="020F0502020204030204" pitchFamily="34" charset="0"/>
              </a:rPr>
              <a:t>PROGRAM STUDI TEKNIK INFORMATIKA</a:t>
            </a:r>
          </a:p>
          <a:p>
            <a:pPr lvl="0" algn="ctr" fontAlgn="base">
              <a:spcBef>
                <a:spcPct val="0"/>
              </a:spcBef>
              <a:spcAft>
                <a:spcPct val="0"/>
              </a:spcAft>
              <a:defRPr/>
            </a:pPr>
            <a:r>
              <a:rPr lang="en-ID" altLang="en-US" sz="1600" b="1" dirty="0" smtClean="0">
                <a:solidFill>
                  <a:srgbClr val="000000"/>
                </a:solidFill>
                <a:latin typeface="Calibri" panose="020F0502020204030204" pitchFamily="34" charset="0"/>
              </a:rPr>
              <a:t>FAKULTAS TEKNIK DAN ILMU KOMPUTER</a:t>
            </a:r>
            <a:endParaRPr lang="en-ID" altLang="en-US" sz="1600" b="1" dirty="0">
              <a:solidFill>
                <a:srgbClr val="000000"/>
              </a:solidFill>
              <a:latin typeface="Calibri" panose="020F0502020204030204" pitchFamily="34" charset="0"/>
            </a:endParaRPr>
          </a:p>
          <a:p>
            <a:pPr lvl="0" algn="ctr" fontAlgn="base">
              <a:spcBef>
                <a:spcPct val="0"/>
              </a:spcBef>
              <a:spcAft>
                <a:spcPct val="0"/>
              </a:spcAft>
              <a:defRPr/>
            </a:pPr>
            <a:r>
              <a:rPr lang="en-ID" altLang="en-US" sz="1600" b="1" dirty="0">
                <a:solidFill>
                  <a:srgbClr val="000000"/>
                </a:solidFill>
                <a:latin typeface="Calibri" panose="020F0502020204030204" pitchFamily="34" charset="0"/>
              </a:rPr>
              <a:t>UNIVERSITAS </a:t>
            </a:r>
            <a:r>
              <a:rPr lang="en-ID" altLang="en-US" sz="1600" b="1" dirty="0" smtClean="0">
                <a:solidFill>
                  <a:srgbClr val="000000"/>
                </a:solidFill>
                <a:latin typeface="Calibri" panose="020F0502020204030204" pitchFamily="34" charset="0"/>
              </a:rPr>
              <a:t>INDRAPRASTA PGRI</a:t>
            </a:r>
            <a:endParaRPr lang="en-ID" altLang="en-US" sz="1600" b="1" dirty="0">
              <a:solidFill>
                <a:srgbClr val="000000"/>
              </a:solidFill>
              <a:latin typeface="Calibri" panose="020F0502020204030204" pitchFamily="34" charset="0"/>
            </a:endParaRPr>
          </a:p>
          <a:p>
            <a:pPr lvl="0" algn="ctr" fontAlgn="base">
              <a:spcBef>
                <a:spcPct val="0"/>
              </a:spcBef>
              <a:spcAft>
                <a:spcPct val="0"/>
              </a:spcAft>
              <a:defRPr/>
            </a:pPr>
            <a:r>
              <a:rPr lang="en-ID" altLang="en-US" sz="1600" b="1" dirty="0">
                <a:solidFill>
                  <a:srgbClr val="000000"/>
                </a:solidFill>
                <a:latin typeface="Calibri" panose="020F0502020204030204" pitchFamily="34" charset="0"/>
              </a:rPr>
              <a:t>SEMESTER GENAP TAHUN AJARAN 2020/ 2021</a:t>
            </a:r>
            <a:r>
              <a:rPr lang="id-ID" altLang="en-US" sz="1600" b="1" dirty="0">
                <a:solidFill>
                  <a:srgbClr val="000000"/>
                </a:solidFill>
                <a:latin typeface="Calibri" panose="020F0502020204030204" pitchFamily="34" charset="0"/>
              </a:rPr>
              <a:t> </a:t>
            </a:r>
            <a:endParaRPr lang="en-ID" altLang="en-US" sz="1600" b="1" dirty="0">
              <a:solidFill>
                <a:srgbClr val="000000"/>
              </a:solidFill>
              <a:latin typeface="Calibri" panose="020F0502020204030204" pitchFamily="34" charset="0"/>
            </a:endParaRPr>
          </a:p>
        </p:txBody>
      </p:sp>
      <p:pic>
        <p:nvPicPr>
          <p:cNvPr id="7" name="Picture 6" descr="3cc3b5ce652a8cbbb09c13abef278524.png"/>
          <p:cNvPicPr>
            <a:picLocks noChangeAspect="1"/>
          </p:cNvPicPr>
          <p:nvPr/>
        </p:nvPicPr>
        <p:blipFill>
          <a:blip r:embed="rId3" cstate="print"/>
          <a:stretch>
            <a:fillRect/>
          </a:stretch>
        </p:blipFill>
        <p:spPr>
          <a:xfrm>
            <a:off x="7358082" y="13746"/>
            <a:ext cx="1893195" cy="1343558"/>
          </a:xfrm>
          <a:prstGeom prst="rect">
            <a:avLst/>
          </a:prstGeom>
        </p:spPr>
      </p:pic>
      <p:sp>
        <p:nvSpPr>
          <p:cNvPr id="8" name="TextBox 5"/>
          <p:cNvSpPr txBox="1">
            <a:spLocks noChangeArrowheads="1"/>
          </p:cNvSpPr>
          <p:nvPr/>
        </p:nvSpPr>
        <p:spPr bwMode="auto">
          <a:xfrm>
            <a:off x="2500298" y="2428874"/>
            <a:ext cx="2946063"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Tatap</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Muka</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ke</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a:t>
            </a:r>
            <a:r>
              <a:rPr kumimoji="0" lang="id-ID" altLang="en-US" sz="2000" b="1"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t>7</a:t>
            </a:r>
            <a:r>
              <a:rPr kumimoji="0" lang="id-ID" altLang="en-US" sz="2000" b="1" i="0" u="none" strike="noStrike" kern="1200" cap="none" spc="0" normalizeH="0" noProof="0" smtClean="0">
                <a:ln>
                  <a:noFill/>
                </a:ln>
                <a:solidFill>
                  <a:srgbClr val="000000"/>
                </a:solidFill>
                <a:effectLst/>
                <a:uLnTx/>
                <a:uFillTx/>
                <a:latin typeface="Calibri" panose="020F0502020204030204" pitchFamily="34" charset="0"/>
                <a:ea typeface="+mn-ea"/>
                <a:cs typeface="+mn-cs"/>
              </a:rPr>
              <a:t> KUTIPAN</a:t>
            </a:r>
            <a:endPar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2643188"/>
            <a:ext cx="5929354" cy="531015"/>
          </a:xfrm>
        </p:spPr>
        <p:txBody>
          <a:bodyPr>
            <a:noAutofit/>
          </a:bodyPr>
          <a:lstStyle/>
          <a:p>
            <a:pPr lvl="0" algn="just"/>
            <a:r>
              <a:rPr lang="en-US" sz="3600" b="1" dirty="0" err="1" smtClean="0">
                <a:latin typeface="+mn-lt"/>
              </a:rPr>
              <a:t>M</a:t>
            </a:r>
            <a:r>
              <a:rPr lang="en-US" sz="2000" dirty="0" err="1" smtClean="0">
                <a:latin typeface="+mn-lt"/>
              </a:rPr>
              <a:t>ahasiswa</a:t>
            </a:r>
            <a:r>
              <a:rPr lang="en-US" sz="2000" dirty="0" smtClean="0">
                <a:latin typeface="+mn-lt"/>
              </a:rPr>
              <a:t> </a:t>
            </a:r>
            <a:r>
              <a:rPr lang="en-US" sz="2000" dirty="0" err="1">
                <a:latin typeface="+mn-lt"/>
              </a:rPr>
              <a:t>dapat</a:t>
            </a:r>
            <a:r>
              <a:rPr lang="en-US" sz="2000" dirty="0">
                <a:latin typeface="+mn-lt"/>
              </a:rPr>
              <a:t> </a:t>
            </a:r>
            <a:r>
              <a:rPr lang="en-US" sz="2000" dirty="0" err="1">
                <a:latin typeface="+mn-lt"/>
              </a:rPr>
              <a:t>memahami</a:t>
            </a:r>
            <a:r>
              <a:rPr lang="en-US" sz="2000" dirty="0">
                <a:latin typeface="+mn-lt"/>
              </a:rPr>
              <a:t> </a:t>
            </a:r>
            <a:r>
              <a:rPr lang="id-ID" sz="2000" dirty="0" smtClean="0">
                <a:latin typeface="+mn-lt"/>
              </a:rPr>
              <a:t>kutipan</a:t>
            </a:r>
            <a:r>
              <a:rPr lang="en-US" sz="2000" dirty="0" smtClean="0">
                <a:latin typeface="+mn-lt"/>
              </a:rPr>
              <a:t> </a:t>
            </a:r>
            <a:r>
              <a:rPr lang="en-US" sz="2000" dirty="0" err="1">
                <a:latin typeface="+mn-lt"/>
              </a:rPr>
              <a:t>serta</a:t>
            </a:r>
            <a:r>
              <a:rPr lang="en-US" sz="2000" dirty="0">
                <a:latin typeface="+mn-lt"/>
              </a:rPr>
              <a:t> </a:t>
            </a:r>
            <a:r>
              <a:rPr lang="en-US" sz="2000" dirty="0" err="1">
                <a:latin typeface="+mn-lt"/>
              </a:rPr>
              <a:t>dapat</a:t>
            </a:r>
            <a:r>
              <a:rPr lang="en-US" sz="2000" dirty="0">
                <a:latin typeface="+mn-lt"/>
              </a:rPr>
              <a:t> </a:t>
            </a:r>
            <a:r>
              <a:rPr lang="en-US" sz="2000" dirty="0" err="1" smtClean="0">
                <a:latin typeface="+mn-lt"/>
              </a:rPr>
              <a:t>melaksanaka</a:t>
            </a:r>
            <a:r>
              <a:rPr lang="id-ID" sz="2000" dirty="0" smtClean="0">
                <a:latin typeface="+mn-lt"/>
              </a:rPr>
              <a:t>n praktik pembuatan kutipan </a:t>
            </a:r>
            <a:r>
              <a:rPr lang="en-US" sz="2000" dirty="0" smtClean="0">
                <a:latin typeface="+mn-lt"/>
              </a:rPr>
              <a:t>. </a:t>
            </a:r>
            <a:r>
              <a:rPr lang="en-US" sz="2000" dirty="0">
                <a:latin typeface="+mn-lt"/>
              </a:rPr>
              <a:t/>
            </a:r>
            <a:br>
              <a:rPr lang="en-US" sz="2000" dirty="0">
                <a:latin typeface="+mn-lt"/>
              </a:rPr>
            </a:br>
            <a:r>
              <a:rPr lang="en-US" sz="2000" dirty="0" smtClean="0">
                <a:latin typeface="+mn-lt"/>
              </a:rPr>
              <a:t>(CP-KMA</a:t>
            </a:r>
            <a:r>
              <a:rPr lang="id-ID" sz="2000" dirty="0" smtClean="0">
                <a:latin typeface="+mn-lt"/>
              </a:rPr>
              <a:t>7</a:t>
            </a:r>
            <a:r>
              <a:rPr lang="en-US" sz="2000" dirty="0" smtClean="0">
                <a:latin typeface="+mn-lt"/>
              </a:rPr>
              <a:t>) </a:t>
            </a:r>
            <a:endParaRPr lang="en-US" sz="2000" b="1" spc="300" dirty="0">
              <a:latin typeface="+mn-lt"/>
            </a:endParaRPr>
          </a:p>
        </p:txBody>
      </p:sp>
      <p:pic>
        <p:nvPicPr>
          <p:cNvPr id="7" name="Picture 6"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10" name="TextBox 5"/>
          <p:cNvSpPr txBox="1">
            <a:spLocks noChangeArrowheads="1"/>
          </p:cNvSpPr>
          <p:nvPr/>
        </p:nvSpPr>
        <p:spPr bwMode="auto">
          <a:xfrm>
            <a:off x="142844" y="214296"/>
            <a:ext cx="6441956"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Capaian</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Pembelajaran</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Mingguan</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Mata </a:t>
            </a:r>
            <a:r>
              <a:rPr kumimoji="0" lang="en-ID" altLang="en-US" sz="2000" b="1" i="0" u="none" strike="noStrike" kern="1200" cap="none" spc="0" normalizeH="0" baseline="0" noProof="0" dirty="0" err="1" smtClean="0">
                <a:ln>
                  <a:noFill/>
                </a:ln>
                <a:solidFill>
                  <a:srgbClr val="000000"/>
                </a:solidFill>
                <a:effectLst/>
                <a:uLnTx/>
                <a:uFillTx/>
                <a:latin typeface="Calibri" panose="020F0502020204030204" pitchFamily="34" charset="0"/>
                <a:ea typeface="+mn-ea"/>
                <a:cs typeface="+mn-cs"/>
              </a:rPr>
              <a:t>Kuliah</a:t>
            </a:r>
            <a:r>
              <a:rPr kumimoji="0" lang="en-ID" altLang="en-US" sz="20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 (Sub-CPMK):</a:t>
            </a:r>
          </a:p>
        </p:txBody>
      </p:sp>
      <p:sp>
        <p:nvSpPr>
          <p:cNvPr id="11" name="Rectangle 10"/>
          <p:cNvSpPr/>
          <p:nvPr/>
        </p:nvSpPr>
        <p:spPr>
          <a:xfrm>
            <a:off x="642910" y="1785932"/>
            <a:ext cx="1811137" cy="400110"/>
          </a:xfrm>
          <a:prstGeom prst="rect">
            <a:avLst/>
          </a:prstGeom>
        </p:spPr>
        <p:txBody>
          <a:bodyPr wrap="none">
            <a:spAutoFit/>
          </a:bodyPr>
          <a:lstStyle/>
          <a:p>
            <a:r>
              <a:rPr lang="en-US" sz="2000" b="1" dirty="0" smtClean="0"/>
              <a:t>Sub-CPMK ke-7</a:t>
            </a:r>
            <a:endParaRPr lang="en-US" sz="20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00166" y="1714494"/>
            <a:ext cx="6224846" cy="1692771"/>
          </a:xfrm>
          <a:prstGeom prst="rect">
            <a:avLst/>
          </a:prstGeom>
          <a:noFill/>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150" normalizeH="0" baseline="0" noProof="0" dirty="0" err="1">
                <a:ln w="0"/>
                <a:solidFill>
                  <a:schemeClr val="tx2">
                    <a:lumMod val="60000"/>
                    <a:lumOff val="40000"/>
                  </a:schemeClr>
                </a:solidFill>
                <a:effectLst/>
                <a:uLnTx/>
                <a:uFillTx/>
                <a:latin typeface="Calibri" panose="020F0502020204030204"/>
                <a:ea typeface="+mn-ea"/>
                <a:cs typeface="+mn-cs"/>
              </a:rPr>
              <a:t>Materi</a:t>
            </a:r>
            <a:r>
              <a:rPr kumimoji="0" lang="en-US" sz="4400" b="1" i="0" u="none" strike="noStrike" kern="1200" cap="none" spc="-150" normalizeH="0" baseline="0" noProof="0" dirty="0">
                <a:ln w="0"/>
                <a:solidFill>
                  <a:schemeClr val="tx2">
                    <a:lumMod val="60000"/>
                    <a:lumOff val="40000"/>
                  </a:schemeClr>
                </a:solidFill>
                <a:effectLst/>
                <a:uLnTx/>
                <a:uFillTx/>
                <a:latin typeface="Calibri" panose="020F0502020204030204"/>
                <a:ea typeface="+mn-ea"/>
                <a:cs typeface="+mn-cs"/>
              </a:rPr>
              <a:t> </a:t>
            </a:r>
            <a:r>
              <a:rPr kumimoji="0" lang="en-US" sz="4400" b="1" i="0" u="none" strike="noStrike" kern="1200" cap="none" spc="-150" normalizeH="0" baseline="0" noProof="0" dirty="0" err="1" smtClean="0">
                <a:ln w="0"/>
                <a:solidFill>
                  <a:schemeClr val="tx2">
                    <a:lumMod val="60000"/>
                    <a:lumOff val="40000"/>
                  </a:schemeClr>
                </a:solidFill>
                <a:effectLst/>
                <a:uLnTx/>
                <a:uFillTx/>
                <a:latin typeface="Calibri" panose="020F0502020204030204"/>
                <a:ea typeface="+mn-ea"/>
                <a:cs typeface="+mn-cs"/>
              </a:rPr>
              <a:t>Tatap</a:t>
            </a:r>
            <a:r>
              <a:rPr kumimoji="0" lang="en-US" sz="4400" b="1" i="0" u="none" strike="noStrike" kern="1200" cap="none" spc="-150" normalizeH="0" baseline="0" noProof="0" dirty="0" smtClean="0">
                <a:ln w="0"/>
                <a:solidFill>
                  <a:schemeClr val="tx2">
                    <a:lumMod val="60000"/>
                    <a:lumOff val="40000"/>
                  </a:schemeClr>
                </a:solidFill>
                <a:effectLst/>
                <a:uLnTx/>
                <a:uFillTx/>
                <a:latin typeface="Calibri" panose="020F0502020204030204"/>
                <a:ea typeface="+mn-ea"/>
                <a:cs typeface="+mn-cs"/>
              </a:rPr>
              <a:t> </a:t>
            </a:r>
            <a:r>
              <a:rPr kumimoji="0" lang="en-US" sz="4400" b="1" i="0" u="none" strike="noStrike" kern="1200" cap="none" spc="-150" normalizeH="0" baseline="0" noProof="0" dirty="0" err="1" smtClean="0">
                <a:ln w="0"/>
                <a:solidFill>
                  <a:schemeClr val="tx2">
                    <a:lumMod val="60000"/>
                    <a:lumOff val="40000"/>
                  </a:schemeClr>
                </a:solidFill>
                <a:effectLst/>
                <a:uLnTx/>
                <a:uFillTx/>
                <a:latin typeface="Calibri" panose="020F0502020204030204"/>
                <a:ea typeface="+mn-ea"/>
                <a:cs typeface="+mn-cs"/>
              </a:rPr>
              <a:t>Muka</a:t>
            </a:r>
            <a:r>
              <a:rPr kumimoji="0" lang="en-US" sz="4400" b="1" i="0" u="none" strike="noStrike" kern="1200" cap="none" spc="-150" normalizeH="0" baseline="0" noProof="0" dirty="0" smtClean="0">
                <a:ln w="0"/>
                <a:solidFill>
                  <a:schemeClr val="tx2">
                    <a:lumMod val="60000"/>
                    <a:lumOff val="40000"/>
                  </a:schemeClr>
                </a:solidFill>
                <a:effectLst/>
                <a:uLnTx/>
                <a:uFillTx/>
                <a:latin typeface="Calibri" panose="020F0502020204030204"/>
                <a:ea typeface="+mn-ea"/>
                <a:cs typeface="+mn-cs"/>
              </a:rPr>
              <a:t> </a:t>
            </a:r>
            <a:r>
              <a:rPr kumimoji="0" lang="en-US" sz="4400" b="1" i="0" u="none" strike="noStrike" kern="1200" cap="none" spc="-150" normalizeH="0" baseline="0" noProof="0" dirty="0" err="1" smtClean="0">
                <a:ln w="0"/>
                <a:solidFill>
                  <a:schemeClr val="tx2">
                    <a:lumMod val="60000"/>
                    <a:lumOff val="40000"/>
                  </a:schemeClr>
                </a:solidFill>
                <a:effectLst/>
                <a:uLnTx/>
                <a:uFillTx/>
                <a:latin typeface="Calibri" panose="020F0502020204030204"/>
                <a:ea typeface="+mn-ea"/>
                <a:cs typeface="+mn-cs"/>
              </a:rPr>
              <a:t>Ke</a:t>
            </a:r>
            <a:r>
              <a:rPr kumimoji="0" lang="id-ID" sz="4400" b="1" i="0" u="none" strike="noStrike" kern="1200" cap="none" spc="-150" normalizeH="0" baseline="0" dirty="0" smtClean="0">
                <a:ln w="0"/>
                <a:solidFill>
                  <a:schemeClr val="tx2">
                    <a:lumMod val="60000"/>
                    <a:lumOff val="40000"/>
                  </a:schemeClr>
                </a:solidFill>
                <a:uLnTx/>
                <a:uFillTx/>
                <a:latin typeface="Calibri" panose="020F0502020204030204"/>
                <a:ea typeface="+mn-ea"/>
                <a:cs typeface="+mn-cs"/>
              </a:rPr>
              <a:t>tujuh</a:t>
            </a:r>
            <a:r>
              <a:rPr kumimoji="0" lang="en-US" sz="4400" b="1" i="0" u="none" strike="noStrike" kern="1200" cap="none" spc="-150" normalizeH="0" baseline="0" noProof="0" dirty="0" smtClean="0">
                <a:ln w="0"/>
                <a:solidFill>
                  <a:schemeClr val="tx2">
                    <a:lumMod val="60000"/>
                    <a:lumOff val="40000"/>
                  </a:schemeClr>
                </a:solidFill>
                <a:effectLst/>
                <a:uLnTx/>
                <a:uFillTx/>
                <a:latin typeface="Calibri" panose="020F0502020204030204"/>
                <a:ea typeface="+mn-ea"/>
                <a:cs typeface="+mn-cs"/>
              </a:rPr>
              <a:t> </a:t>
            </a:r>
            <a:endParaRPr kumimoji="0" lang="en-US" sz="4400" b="1" i="0" u="none" strike="noStrike" kern="1200" cap="none" spc="-150" normalizeH="0" baseline="0" noProof="0" dirty="0">
              <a:ln w="0"/>
              <a:solidFill>
                <a:schemeClr val="tx2">
                  <a:lumMod val="60000"/>
                  <a:lumOff val="40000"/>
                </a:schemeClr>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1" i="0" u="none" strike="noStrike" kern="1200" cap="none" spc="0" normalizeH="0" noProof="0" dirty="0" smtClean="0">
                <a:ln w="0"/>
                <a:solidFill>
                  <a:schemeClr val="tx2">
                    <a:lumMod val="60000"/>
                    <a:lumOff val="40000"/>
                  </a:schemeClr>
                </a:solidFill>
                <a:effectLst/>
                <a:uLnTx/>
                <a:uFillTx/>
                <a:latin typeface="Calibri" panose="020F0502020204030204"/>
                <a:ea typeface="+mn-ea"/>
                <a:cs typeface="+mn-cs"/>
              </a:rPr>
              <a:t>K</a:t>
            </a:r>
            <a:r>
              <a:rPr kumimoji="0" lang="id-ID" sz="6000" b="1" i="0" u="none" strike="noStrike" kern="1200" cap="none" spc="0" normalizeH="0" noProof="0" dirty="0" smtClean="0">
                <a:ln w="0"/>
                <a:solidFill>
                  <a:schemeClr val="tx2">
                    <a:lumMod val="60000"/>
                    <a:lumOff val="40000"/>
                  </a:schemeClr>
                </a:solidFill>
                <a:effectLst/>
                <a:uLnTx/>
                <a:uFillTx/>
                <a:latin typeface="Calibri" panose="020F0502020204030204"/>
                <a:ea typeface="+mn-ea"/>
                <a:cs typeface="+mn-cs"/>
              </a:rPr>
              <a:t>utipan</a:t>
            </a:r>
            <a:endParaRPr kumimoji="0" lang="en-US" sz="6000" b="1" i="0" u="none" strike="noStrike" kern="1200" cap="none" spc="0" normalizeH="0" baseline="0" noProof="0" dirty="0">
              <a:ln w="0"/>
              <a:solidFill>
                <a:schemeClr val="tx2">
                  <a:lumMod val="60000"/>
                  <a:lumOff val="40000"/>
                </a:schemeClr>
              </a:solidFill>
              <a:effectLst/>
              <a:uLnTx/>
              <a:uFillTx/>
              <a:latin typeface="Calibri" panose="020F0502020204030204"/>
              <a:ea typeface="+mn-ea"/>
              <a:cs typeface="+mn-cs"/>
            </a:endParaRPr>
          </a:p>
        </p:txBody>
      </p:sp>
      <p:pic>
        <p:nvPicPr>
          <p:cNvPr id="5" name="Picture 4"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
        <p:nvSpPr>
          <p:cNvPr id="3" name="TextBox 2"/>
          <p:cNvSpPr txBox="1"/>
          <p:nvPr/>
        </p:nvSpPr>
        <p:spPr>
          <a:xfrm>
            <a:off x="1000100" y="1214428"/>
            <a:ext cx="7215238" cy="3847207"/>
          </a:xfrm>
          <a:prstGeom prst="rect">
            <a:avLst/>
          </a:prstGeom>
          <a:noFill/>
        </p:spPr>
        <p:txBody>
          <a:bodyPr wrap="square" rtlCol="0">
            <a:spAutoFit/>
          </a:bodyPr>
          <a:lstStyle/>
          <a:p>
            <a:pPr algn="just"/>
            <a:r>
              <a:rPr lang="id-ID" dirty="0" smtClean="0"/>
              <a:t>Dalam Bab Kerangka Teoritis, seorang penulis akan melakukan sintesis, langkah terakhir dalam penyusunan bab itu. Dalam karya ilmiah, sintesis merupakan rangkuman berbagai rujukan yang disesuaikan dengan kebutuhan penelitian si penulis. Sintesis dibangun berdasarkan kutipan-kutipan yang dikumpulkan oleh penulis dan pemahamannya atas kutipan tersebut. </a:t>
            </a:r>
            <a:endParaRPr lang="id-ID" dirty="0" smtClean="0">
              <a:latin typeface="Cooper Black" pitchFamily="18" charset="0"/>
            </a:endParaRPr>
          </a:p>
          <a:p>
            <a:pPr algn="ctr"/>
            <a:r>
              <a:rPr lang="id-ID" sz="2800" b="1" dirty="0" smtClean="0">
                <a:latin typeface="Cooper Black" pitchFamily="18" charset="0"/>
              </a:rPr>
              <a:t>KUTIPAN</a:t>
            </a:r>
          </a:p>
          <a:p>
            <a:pPr algn="just">
              <a:buFont typeface="Wingdings" pitchFamily="2" charset="2"/>
              <a:buChar char="v"/>
            </a:pPr>
            <a:r>
              <a:rPr lang="id-ID" dirty="0" smtClean="0"/>
              <a:t>            	Kutipan adalah bagian dari pernyataan, pendapat, buah pikiran,     	definisi, rumusan, atau hasil penelitian dari penulis lain atau 	penulis sendiri yang telah terdokumentasi. Kutipan akan dibahas 	dan ditelaah berkaitan dengan materi penulisan. Kutipan dari 	pendapat berbagai tokoh merupakan esensi dalam penulisan 	sintesis.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00180"/>
            <a:ext cx="8229600" cy="3094442"/>
          </a:xfrm>
        </p:spPr>
        <p:txBody>
          <a:bodyPr>
            <a:normAutofit fontScale="92500" lnSpcReduction="20000"/>
          </a:bodyPr>
          <a:lstStyle/>
          <a:p>
            <a:pPr algn="just">
              <a:buFont typeface="Wingdings" pitchFamily="2" charset="2"/>
              <a:buChar char="v"/>
            </a:pPr>
            <a:r>
              <a:rPr lang="id-ID" sz="1800" dirty="0" smtClean="0"/>
              <a:t>Menurut Keraf (1997), walaupun kutipan atas pendapat seorang ahli itu diperkenankan, tidaklah berarti bahwa keseluruhan sebuah tulisan dapat terdiri atas kutipan-kutipan. Garis besar kerangka karangan serta kesimpulan yang dibuat harus merupakan pendapat penulis sendiri. Kutipan hanya berfungsi sebagai bahan bukti untuk menunjang pendapat penulis.</a:t>
            </a:r>
          </a:p>
          <a:p>
            <a:pPr algn="just">
              <a:buNone/>
            </a:pPr>
            <a:endParaRPr lang="id-ID" sz="1800" dirty="0" smtClean="0"/>
          </a:p>
          <a:p>
            <a:pPr algn="just">
              <a:buFont typeface="Wingdings" pitchFamily="2" charset="2"/>
              <a:buChar char="v"/>
            </a:pPr>
            <a:r>
              <a:rPr lang="id-ID" sz="1800" dirty="0" smtClean="0"/>
              <a:t>Penggunaan Kutipan memiliki beberapa </a:t>
            </a:r>
            <a:r>
              <a:rPr lang="id-ID" sz="1800" dirty="0" smtClean="0"/>
              <a:t>tujuan</a:t>
            </a:r>
            <a:r>
              <a:rPr lang="en-US" sz="1800" dirty="0" smtClean="0"/>
              <a:t>.</a:t>
            </a:r>
            <a:endParaRPr lang="id-ID" sz="1800" dirty="0" smtClean="0"/>
          </a:p>
          <a:p>
            <a:pPr algn="just">
              <a:buNone/>
            </a:pPr>
            <a:r>
              <a:rPr lang="id-ID" sz="1800" dirty="0" smtClean="0"/>
              <a:t>	1. Untuk menegaskan isi uraian.</a:t>
            </a:r>
          </a:p>
          <a:p>
            <a:pPr algn="just">
              <a:buNone/>
            </a:pPr>
            <a:r>
              <a:rPr lang="id-ID" sz="1800" dirty="0" smtClean="0"/>
              <a:t>	2. Untuk membuktikan kebenaran dari sebuah pernyataan yang dibuat oleh penulis.</a:t>
            </a:r>
          </a:p>
          <a:p>
            <a:pPr algn="just">
              <a:buNone/>
            </a:pPr>
            <a:r>
              <a:rPr lang="id-ID" sz="1800" dirty="0" smtClean="0"/>
              <a:t>	3. Untuk memperlihatkan kepada pembaca materi dan teori yang digunakan penulis.</a:t>
            </a:r>
          </a:p>
          <a:p>
            <a:pPr algn="just">
              <a:buNone/>
            </a:pPr>
            <a:r>
              <a:rPr lang="id-ID" sz="1800" dirty="0" smtClean="0"/>
              <a:t>	4. Untuk mengkaji interprestasi penulis terhadap bahan kutipan yang digunakan.</a:t>
            </a:r>
          </a:p>
          <a:p>
            <a:pPr algn="just">
              <a:buNone/>
            </a:pPr>
            <a:r>
              <a:rPr lang="id-ID" sz="1800" dirty="0" smtClean="0"/>
              <a:t>	5. Untuk menunjukkan bagian atau aspek topik yang dibahas.</a:t>
            </a:r>
            <a:endParaRPr lang="id-ID" sz="1800" dirty="0"/>
          </a:p>
        </p:txBody>
      </p:sp>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785800"/>
            <a:ext cx="6572296" cy="785818"/>
          </a:xfrm>
        </p:spPr>
        <p:txBody>
          <a:bodyPr>
            <a:noAutofit/>
          </a:bodyPr>
          <a:lstStyle/>
          <a:p>
            <a:pPr algn="just"/>
            <a:r>
              <a:rPr lang="id-ID" sz="1800" dirty="0" smtClean="0"/>
              <a:t>Ada beberapa cara mengutip yang dapat diterapkan secara bervariasi dalam tulisan. Jenis kutipan itu adalah sebagai </a:t>
            </a:r>
            <a:r>
              <a:rPr lang="id-ID" sz="1800" dirty="0" smtClean="0"/>
              <a:t>berikut</a:t>
            </a:r>
            <a:r>
              <a:rPr lang="en-US" sz="1800" dirty="0" smtClean="0"/>
              <a:t>.</a:t>
            </a:r>
            <a:r>
              <a:rPr lang="id-ID" sz="1800" dirty="0" smtClean="0"/>
              <a:t/>
            </a:r>
            <a:br>
              <a:rPr lang="id-ID" sz="1800" dirty="0" smtClean="0"/>
            </a:br>
            <a:endParaRPr lang="id-ID" sz="1800" dirty="0"/>
          </a:p>
        </p:txBody>
      </p:sp>
      <p:sp>
        <p:nvSpPr>
          <p:cNvPr id="3" name="Content Placeholder 2"/>
          <p:cNvSpPr>
            <a:spLocks noGrp="1"/>
          </p:cNvSpPr>
          <p:nvPr>
            <p:ph idx="1"/>
          </p:nvPr>
        </p:nvSpPr>
        <p:spPr>
          <a:xfrm>
            <a:off x="785786" y="1285866"/>
            <a:ext cx="7643866" cy="3571900"/>
          </a:xfrm>
        </p:spPr>
        <p:txBody>
          <a:bodyPr>
            <a:normAutofit fontScale="25000" lnSpcReduction="20000"/>
          </a:bodyPr>
          <a:lstStyle/>
          <a:p>
            <a:pPr algn="just">
              <a:buNone/>
            </a:pPr>
            <a:r>
              <a:rPr lang="id-ID" sz="7200" dirty="0" smtClean="0"/>
              <a:t>	</a:t>
            </a:r>
          </a:p>
          <a:p>
            <a:pPr marL="457200" indent="-457200" algn="just">
              <a:buAutoNum type="arabicPeriod"/>
            </a:pPr>
            <a:r>
              <a:rPr lang="id-ID" sz="7200" b="1" dirty="0" smtClean="0"/>
              <a:t>Kutipan Langsung </a:t>
            </a:r>
          </a:p>
          <a:p>
            <a:pPr marL="457200" indent="-457200" algn="just">
              <a:buNone/>
            </a:pPr>
            <a:r>
              <a:rPr lang="id-ID" sz="7200" dirty="0" smtClean="0"/>
              <a:t>	a. Kutipan Langsung Pendek</a:t>
            </a:r>
          </a:p>
          <a:p>
            <a:pPr marL="457200" indent="-457200" algn="just">
              <a:buNone/>
            </a:pPr>
            <a:r>
              <a:rPr lang="id-ID" sz="7200" dirty="0" smtClean="0"/>
              <a:t>		@ diintegrasi langsung dengan teks</a:t>
            </a:r>
          </a:p>
          <a:p>
            <a:pPr marL="457200" indent="-457200" algn="just">
              <a:buNone/>
            </a:pPr>
            <a:r>
              <a:rPr lang="id-ID" sz="7200" dirty="0" smtClean="0"/>
              <a:t>		@ diberi berjarak antarbaris sama dengan teks</a:t>
            </a:r>
          </a:p>
          <a:p>
            <a:pPr marL="457200" indent="-457200" algn="just">
              <a:buNone/>
            </a:pPr>
            <a:r>
              <a:rPr lang="id-ID" sz="7200" dirty="0" smtClean="0"/>
              <a:t>		@ diapit tanpa kutip</a:t>
            </a:r>
          </a:p>
          <a:p>
            <a:pPr marL="457200" indent="-457200" algn="just">
              <a:buNone/>
            </a:pPr>
            <a:r>
              <a:rPr lang="id-ID" sz="7200" dirty="0" smtClean="0"/>
              <a:t>		@ disebut sumber rujukan</a:t>
            </a:r>
          </a:p>
          <a:p>
            <a:pPr marL="457200" indent="-457200" algn="just">
              <a:buNone/>
            </a:pPr>
            <a:r>
              <a:rPr lang="id-ID" sz="7200" dirty="0" smtClean="0"/>
              <a:t>	b. Kutipan Langsung Panjang</a:t>
            </a:r>
          </a:p>
          <a:p>
            <a:pPr marL="457200" indent="-457200" algn="just">
              <a:buNone/>
            </a:pPr>
            <a:r>
              <a:rPr lang="id-ID" sz="7200" dirty="0" smtClean="0"/>
              <a:t>		@ dipisahlan dari teks dengan spasi (jarak antarbaris) lebih dari teks.</a:t>
            </a:r>
          </a:p>
          <a:p>
            <a:pPr marL="457200" indent="-457200" algn="just">
              <a:buNone/>
            </a:pPr>
            <a:r>
              <a:rPr lang="id-ID" sz="7200" dirty="0" smtClean="0"/>
              <a:t>		@ diberi jarak rapat antarbaris dalam kutipan.</a:t>
            </a:r>
          </a:p>
          <a:p>
            <a:pPr marL="457200" indent="-457200" algn="just">
              <a:buNone/>
            </a:pPr>
            <a:r>
              <a:rPr lang="id-ID" sz="7200" dirty="0" smtClean="0"/>
              <a:t>		@ boleh diapit tanpa kutip, boleh juga tidak.</a:t>
            </a:r>
          </a:p>
          <a:p>
            <a:pPr marL="457200" indent="-457200" algn="just">
              <a:buNone/>
            </a:pPr>
            <a:r>
              <a:rPr lang="id-ID" sz="7200" dirty="0" smtClean="0"/>
              <a:t>		@ disebut sumber rujukan.</a:t>
            </a:r>
          </a:p>
          <a:p>
            <a:pPr marL="457200" indent="-457200" algn="just">
              <a:buNone/>
            </a:pPr>
            <a:endParaRPr lang="id-ID" sz="2000" dirty="0" smtClean="0"/>
          </a:p>
          <a:p>
            <a:pPr marL="457200" indent="-457200" algn="just">
              <a:buNone/>
            </a:pPr>
            <a:r>
              <a:rPr lang="id-ID" sz="2000" dirty="0" smtClean="0"/>
              <a:t>	</a:t>
            </a:r>
            <a:endParaRPr lang="id-ID" sz="2000" dirty="0"/>
          </a:p>
        </p:txBody>
      </p:sp>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76" y="1000114"/>
            <a:ext cx="6286544" cy="1571636"/>
          </a:xfrm>
        </p:spPr>
        <p:txBody>
          <a:bodyPr>
            <a:normAutofit fontScale="90000"/>
          </a:bodyPr>
          <a:lstStyle/>
          <a:p>
            <a:pPr algn="l"/>
            <a:r>
              <a:rPr lang="id-ID" sz="1800" dirty="0" smtClean="0"/>
              <a:t>2</a:t>
            </a:r>
            <a:r>
              <a:rPr lang="id-ID" sz="2000" b="1" dirty="0" smtClean="0"/>
              <a:t>. Kutipan Tidak Langsung</a:t>
            </a:r>
            <a:br>
              <a:rPr lang="id-ID" sz="2000" b="1" dirty="0" smtClean="0"/>
            </a:br>
            <a:r>
              <a:rPr lang="id-ID" sz="2000" b="1" dirty="0" smtClean="0"/>
              <a:t>     </a:t>
            </a:r>
            <a:r>
              <a:rPr lang="id-ID" sz="2000" dirty="0" smtClean="0"/>
              <a:t>@ diintegrasi langsung dengan teks.</a:t>
            </a:r>
            <a:br>
              <a:rPr lang="id-ID" sz="2000" dirty="0" smtClean="0"/>
            </a:br>
            <a:r>
              <a:rPr lang="id-ID" sz="2000" dirty="0" smtClean="0"/>
              <a:t>     @ diberi berjarak antarbaris sama dengan teks.</a:t>
            </a:r>
            <a:br>
              <a:rPr lang="id-ID" sz="2000" dirty="0" smtClean="0"/>
            </a:br>
            <a:r>
              <a:rPr lang="id-ID" sz="2000" dirty="0" smtClean="0"/>
              <a:t>     @ tidak diapit tanda kutip.</a:t>
            </a:r>
            <a:br>
              <a:rPr lang="id-ID" sz="2000" dirty="0" smtClean="0"/>
            </a:br>
            <a:r>
              <a:rPr lang="id-ID" sz="2000" dirty="0" smtClean="0"/>
              <a:t>     @ disebut sumber rujukan</a:t>
            </a:r>
            <a:r>
              <a:rPr lang="id-ID" sz="2000" b="1" dirty="0" smtClean="0"/>
              <a:t/>
            </a:r>
            <a:br>
              <a:rPr lang="id-ID" sz="2000" b="1" dirty="0" smtClean="0"/>
            </a:br>
            <a:r>
              <a:rPr lang="id-ID" sz="2000" b="1" dirty="0" smtClean="0"/>
              <a:t>  </a:t>
            </a:r>
            <a:r>
              <a:rPr lang="id-ID" sz="1800" b="1" dirty="0" smtClean="0"/>
              <a:t>   </a:t>
            </a:r>
            <a:r>
              <a:rPr lang="id-ID" sz="1800" dirty="0" smtClean="0"/>
              <a:t> </a:t>
            </a:r>
            <a:endParaRPr lang="id-ID" sz="1800" dirty="0"/>
          </a:p>
        </p:txBody>
      </p:sp>
      <p:sp>
        <p:nvSpPr>
          <p:cNvPr id="3" name="Content Placeholder 2"/>
          <p:cNvSpPr>
            <a:spLocks noGrp="1"/>
          </p:cNvSpPr>
          <p:nvPr>
            <p:ph idx="1"/>
          </p:nvPr>
        </p:nvSpPr>
        <p:spPr>
          <a:xfrm>
            <a:off x="1142976" y="2714626"/>
            <a:ext cx="7215238" cy="2214578"/>
          </a:xfrm>
        </p:spPr>
        <p:txBody>
          <a:bodyPr>
            <a:normAutofit lnSpcReduction="10000"/>
          </a:bodyPr>
          <a:lstStyle/>
          <a:p>
            <a:pPr>
              <a:buNone/>
            </a:pPr>
            <a:r>
              <a:rPr lang="id-ID" sz="1800" dirty="0" smtClean="0"/>
              <a:t>3</a:t>
            </a:r>
            <a:r>
              <a:rPr lang="id-ID" sz="1800" b="1" dirty="0" smtClean="0"/>
              <a:t>. Kutipan pada Catatan Kaki (Footnotes)</a:t>
            </a:r>
          </a:p>
          <a:p>
            <a:pPr>
              <a:buNone/>
            </a:pPr>
            <a:r>
              <a:rPr lang="id-ID" sz="1800" dirty="0" smtClean="0"/>
              <a:t>	@ selalu diberi jarak spasi rapat.</a:t>
            </a:r>
          </a:p>
          <a:p>
            <a:pPr>
              <a:buNone/>
            </a:pPr>
            <a:r>
              <a:rPr lang="id-ID" sz="1800" dirty="0" smtClean="0"/>
              <a:t>	@ dimasukkan dalam tanda kutip.</a:t>
            </a:r>
          </a:p>
          <a:p>
            <a:pPr>
              <a:buNone/>
            </a:pPr>
            <a:r>
              <a:rPr lang="id-ID" sz="1800" dirty="0" smtClean="0"/>
              <a:t>	@ Dikutip tepat sebagaimana teks aslinya.</a:t>
            </a:r>
          </a:p>
          <a:p>
            <a:pPr>
              <a:buNone/>
            </a:pPr>
            <a:r>
              <a:rPr lang="id-ID" sz="1800" dirty="0" smtClean="0"/>
              <a:t>	@ diberi berkarak antarbaris sama dengan teks.</a:t>
            </a:r>
          </a:p>
          <a:p>
            <a:pPr>
              <a:buNone/>
            </a:pPr>
            <a:r>
              <a:rPr lang="id-ID" sz="1800" dirty="0" smtClean="0"/>
              <a:t>	@ tidak diapit tanda kutip</a:t>
            </a:r>
          </a:p>
          <a:p>
            <a:pPr>
              <a:buNone/>
            </a:pPr>
            <a:r>
              <a:rPr lang="id-ID" sz="1800" dirty="0" smtClean="0"/>
              <a:t>	@ disebut sumber rujukan. 	</a:t>
            </a:r>
          </a:p>
          <a:p>
            <a:pPr>
              <a:buNone/>
            </a:pPr>
            <a:endParaRPr lang="id-ID" sz="1800" dirty="0" smtClean="0"/>
          </a:p>
        </p:txBody>
      </p:sp>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357172"/>
            <a:ext cx="5929354" cy="1357322"/>
          </a:xfrm>
        </p:spPr>
        <p:txBody>
          <a:bodyPr>
            <a:normAutofit/>
          </a:bodyPr>
          <a:lstStyle/>
          <a:p>
            <a:pPr algn="l"/>
            <a:r>
              <a:rPr lang="id-ID" sz="1800" dirty="0" smtClean="0"/>
              <a:t/>
            </a:r>
            <a:br>
              <a:rPr lang="id-ID" sz="1800" dirty="0" smtClean="0"/>
            </a:br>
            <a:endParaRPr lang="id-ID" sz="1800" dirty="0"/>
          </a:p>
        </p:txBody>
      </p:sp>
      <p:sp>
        <p:nvSpPr>
          <p:cNvPr id="3" name="Content Placeholder 2"/>
          <p:cNvSpPr>
            <a:spLocks noGrp="1"/>
          </p:cNvSpPr>
          <p:nvPr>
            <p:ph idx="1"/>
          </p:nvPr>
        </p:nvSpPr>
        <p:spPr>
          <a:xfrm>
            <a:off x="785786" y="1357304"/>
            <a:ext cx="7901014" cy="3237318"/>
          </a:xfrm>
        </p:spPr>
        <p:txBody>
          <a:bodyPr>
            <a:normAutofit/>
          </a:bodyPr>
          <a:lstStyle/>
          <a:p>
            <a:r>
              <a:rPr lang="id-ID" sz="2400" dirty="0" smtClean="0"/>
              <a:t>4. Kutipan atas Ucapan Lisan</a:t>
            </a:r>
            <a:br>
              <a:rPr lang="id-ID" sz="2400" dirty="0" smtClean="0"/>
            </a:br>
            <a:r>
              <a:rPr lang="id-ID" sz="2400" dirty="0" smtClean="0"/>
              <a:t>     @ meminta persetuju</a:t>
            </a:r>
            <a:r>
              <a:rPr lang="en-US" sz="2400" dirty="0" smtClean="0"/>
              <a:t>a</a:t>
            </a:r>
            <a:r>
              <a:rPr lang="id-ID" sz="2400" dirty="0" smtClean="0"/>
              <a:t>n dari sumber.</a:t>
            </a:r>
            <a:br>
              <a:rPr lang="id-ID" sz="2400" dirty="0" smtClean="0"/>
            </a:br>
            <a:r>
              <a:rPr lang="id-ID" sz="2400" dirty="0" smtClean="0"/>
              <a:t>     @ mencatat tanggal dan peristiwa tempat ujaran  </a:t>
            </a:r>
            <a:r>
              <a:rPr lang="id-ID" sz="2400" dirty="0" smtClean="0"/>
              <a:t>itu</a:t>
            </a:r>
            <a:r>
              <a:rPr lang="en-US" sz="2400" smtClean="0"/>
              <a:t> </a:t>
            </a:r>
            <a:r>
              <a:rPr lang="id-ID" sz="2400" smtClean="0"/>
              <a:t>diucapkan</a:t>
            </a:r>
            <a:r>
              <a:rPr lang="id-ID" sz="2400" dirty="0" smtClean="0"/>
              <a:t>.</a:t>
            </a:r>
            <a:br>
              <a:rPr lang="id-ID" sz="2400" dirty="0" smtClean="0"/>
            </a:br>
            <a:r>
              <a:rPr lang="id-ID" sz="2400" dirty="0" smtClean="0"/>
              <a:t>     @ menyebut dengan jelas sumbernya.</a:t>
            </a:r>
            <a:br>
              <a:rPr lang="id-ID" sz="2400" dirty="0" smtClean="0"/>
            </a:br>
            <a:r>
              <a:rPr lang="id-ID" sz="2400" dirty="0" smtClean="0"/>
              <a:t>     @ menuliskan kutipan secara langsung atau tidak langsung pada catatan kaki.</a:t>
            </a:r>
            <a:br>
              <a:rPr lang="id-ID" sz="2400" dirty="0" smtClean="0"/>
            </a:br>
            <a:endParaRPr lang="id-ID" sz="2400" dirty="0"/>
          </a:p>
        </p:txBody>
      </p:sp>
      <p:pic>
        <p:nvPicPr>
          <p:cNvPr id="4" name="Picture 3" descr="3cc3b5ce652a8cbbb09c13abef278524.png"/>
          <p:cNvPicPr>
            <a:picLocks noChangeAspect="1"/>
          </p:cNvPicPr>
          <p:nvPr/>
        </p:nvPicPr>
        <p:blipFill>
          <a:blip r:embed="rId2" cstate="print"/>
          <a:stretch>
            <a:fillRect/>
          </a:stretch>
        </p:blipFill>
        <p:spPr>
          <a:xfrm>
            <a:off x="7358082" y="13746"/>
            <a:ext cx="1893195" cy="1343558"/>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TotalTime>
  <Words>206</Words>
  <Application>Microsoft Office PowerPoint</Application>
  <PresentationFormat>On-screen Show (16:9)</PresentationFormat>
  <Paragraphs>59</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MK:PK43F614 – Penulisan Ilmiah</vt:lpstr>
      <vt:lpstr>Mahasiswa dapat memahami kutipan serta dapat melaksanakan praktik pembuatan kutipan .  (CP-KMA7) </vt:lpstr>
      <vt:lpstr>Slide 3</vt:lpstr>
      <vt:lpstr>Slide 4</vt:lpstr>
      <vt:lpstr>Slide 5</vt:lpstr>
      <vt:lpstr>Ada beberapa cara mengutip yang dapat diterapkan secara bervariasi dalam tulisan. Jenis kutipan itu adalah sebagai berikut. </vt:lpstr>
      <vt:lpstr>2. Kutipan Tidak Langsung      @ diintegrasi langsung dengan teks.      @ diberi berjarak antarbaris sama dengan teks.      @ tidak diapit tanda kutip.      @ disebut sumber rujukan       </vt:lpstr>
      <vt:lpstr> </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Penulisan Ilmiah</dc:title>
  <dc:creator>Randi Ramliyana</dc:creator>
  <cp:lastModifiedBy>Randi Ramliyana</cp:lastModifiedBy>
  <cp:revision>18</cp:revision>
  <dcterms:created xsi:type="dcterms:W3CDTF">2021-02-19T07:41:03Z</dcterms:created>
  <dcterms:modified xsi:type="dcterms:W3CDTF">2021-03-02T18:06:48Z</dcterms:modified>
</cp:coreProperties>
</file>