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0" r:id="rId6"/>
    <p:sldId id="262" r:id="rId7"/>
    <p:sldId id="263" r:id="rId8"/>
    <p:sldId id="264" r:id="rId9"/>
    <p:sldId id="265" r:id="rId10"/>
    <p:sldId id="268" r:id="rId11"/>
    <p:sldId id="266" r:id="rId12"/>
    <p:sldId id="267" r:id="rId13"/>
    <p:sldId id="269"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90" d="100"/>
          <a:sy n="90" d="100"/>
        </p:scale>
        <p:origin x="102" y="36"/>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EA0051-865B-42BD-8B4F-D1F211B66DAD}" type="datetimeFigureOut">
              <a:rPr lang="en-US" smtClean="0"/>
              <a:t>3/2/2021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E9D13A-A83F-4D12-AD57-0F97721775D2}" type="slidenum">
              <a:rPr lang="en-US" smtClean="0"/>
              <a:t>‹#›</a:t>
            </a:fld>
            <a:endParaRPr lang="en-US"/>
          </a:p>
        </p:txBody>
      </p:sp>
    </p:spTree>
    <p:extLst>
      <p:ext uri="{BB962C8B-B14F-4D97-AF65-F5344CB8AC3E}">
        <p14:creationId xmlns:p14="http://schemas.microsoft.com/office/powerpoint/2010/main" val="27918704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1E9D13A-A83F-4D12-AD57-0F97721775D2}" type="slidenum">
              <a:rPr lang="en-US" smtClean="0"/>
              <a:t>1</a:t>
            </a:fld>
            <a:endParaRPr lang="en-US"/>
          </a:p>
        </p:txBody>
      </p:sp>
    </p:spTree>
    <p:extLst>
      <p:ext uri="{BB962C8B-B14F-4D97-AF65-F5344CB8AC3E}">
        <p14:creationId xmlns:p14="http://schemas.microsoft.com/office/powerpoint/2010/main" val="7509816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ECBD9E5-3233-4B20-AB86-62969E440F03}" type="datetime1">
              <a:rPr lang="en-US" smtClean="0"/>
              <a:t>3/2/2021</a:t>
            </a:fld>
            <a:endParaRPr lang="en-US"/>
          </a:p>
        </p:txBody>
      </p:sp>
      <p:sp>
        <p:nvSpPr>
          <p:cNvPr id="5" name="Footer Placeholder 4"/>
          <p:cNvSpPr>
            <a:spLocks noGrp="1"/>
          </p:cNvSpPr>
          <p:nvPr>
            <p:ph type="ftr" sz="quarter" idx="11"/>
          </p:nvPr>
        </p:nvSpPr>
        <p:spPr/>
        <p:txBody>
          <a:bodyPr/>
          <a:lstStyle/>
          <a:p>
            <a:r>
              <a:rPr lang="sv-SE" smtClean="0"/>
              <a:t>Tim Dosen Penulisan Ilmiah Teknik Informatika Unindra</a:t>
            </a:r>
            <a:endParaRPr lang="en-US"/>
          </a:p>
        </p:txBody>
      </p:sp>
      <p:sp>
        <p:nvSpPr>
          <p:cNvPr id="6" name="Slide Number Placeholder 5"/>
          <p:cNvSpPr>
            <a:spLocks noGrp="1"/>
          </p:cNvSpPr>
          <p:nvPr>
            <p:ph type="sldNum" sz="quarter" idx="12"/>
          </p:nvPr>
        </p:nvSpPr>
        <p:spPr/>
        <p:txBody>
          <a:bodyPr/>
          <a:lstStyle/>
          <a:p>
            <a:fld id="{7E14C71C-FEE7-4158-A577-897D13AF7A8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E0741C-2DCE-41F4-A2C8-93D86C77E4AE}" type="datetime1">
              <a:rPr lang="en-US" smtClean="0"/>
              <a:t>3/2/2021</a:t>
            </a:fld>
            <a:endParaRPr lang="en-US"/>
          </a:p>
        </p:txBody>
      </p:sp>
      <p:sp>
        <p:nvSpPr>
          <p:cNvPr id="5" name="Footer Placeholder 4"/>
          <p:cNvSpPr>
            <a:spLocks noGrp="1"/>
          </p:cNvSpPr>
          <p:nvPr>
            <p:ph type="ftr" sz="quarter" idx="11"/>
          </p:nvPr>
        </p:nvSpPr>
        <p:spPr/>
        <p:txBody>
          <a:bodyPr/>
          <a:lstStyle/>
          <a:p>
            <a:r>
              <a:rPr lang="sv-SE" smtClean="0"/>
              <a:t>Tim Dosen Penulisan Ilmiah Teknik Informatika Unindra</a:t>
            </a:r>
            <a:endParaRPr lang="en-US"/>
          </a:p>
        </p:txBody>
      </p:sp>
      <p:sp>
        <p:nvSpPr>
          <p:cNvPr id="6" name="Slide Number Placeholder 5"/>
          <p:cNvSpPr>
            <a:spLocks noGrp="1"/>
          </p:cNvSpPr>
          <p:nvPr>
            <p:ph type="sldNum" sz="quarter" idx="12"/>
          </p:nvPr>
        </p:nvSpPr>
        <p:spPr/>
        <p:txBody>
          <a:bodyPr/>
          <a:lstStyle/>
          <a:p>
            <a:fld id="{7E14C71C-FEE7-4158-A577-897D13AF7A8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AA9696-EDD3-4F9C-9DC5-7A2781772F98}" type="datetime1">
              <a:rPr lang="en-US" smtClean="0"/>
              <a:t>3/2/2021</a:t>
            </a:fld>
            <a:endParaRPr lang="en-US"/>
          </a:p>
        </p:txBody>
      </p:sp>
      <p:sp>
        <p:nvSpPr>
          <p:cNvPr id="5" name="Footer Placeholder 4"/>
          <p:cNvSpPr>
            <a:spLocks noGrp="1"/>
          </p:cNvSpPr>
          <p:nvPr>
            <p:ph type="ftr" sz="quarter" idx="11"/>
          </p:nvPr>
        </p:nvSpPr>
        <p:spPr/>
        <p:txBody>
          <a:bodyPr/>
          <a:lstStyle/>
          <a:p>
            <a:r>
              <a:rPr lang="sv-SE" smtClean="0"/>
              <a:t>Tim Dosen Penulisan Ilmiah Teknik Informatika Unindra</a:t>
            </a:r>
            <a:endParaRPr lang="en-US"/>
          </a:p>
        </p:txBody>
      </p:sp>
      <p:sp>
        <p:nvSpPr>
          <p:cNvPr id="6" name="Slide Number Placeholder 5"/>
          <p:cNvSpPr>
            <a:spLocks noGrp="1"/>
          </p:cNvSpPr>
          <p:nvPr>
            <p:ph type="sldNum" sz="quarter" idx="12"/>
          </p:nvPr>
        </p:nvSpPr>
        <p:spPr/>
        <p:txBody>
          <a:bodyPr/>
          <a:lstStyle/>
          <a:p>
            <a:fld id="{7E14C71C-FEE7-4158-A577-897D13AF7A8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9E74C5-C174-4341-B7ED-B62CBDF242BF}" type="datetime1">
              <a:rPr lang="en-US" smtClean="0"/>
              <a:t>3/2/2021</a:t>
            </a:fld>
            <a:endParaRPr lang="en-US"/>
          </a:p>
        </p:txBody>
      </p:sp>
      <p:sp>
        <p:nvSpPr>
          <p:cNvPr id="5" name="Footer Placeholder 4"/>
          <p:cNvSpPr>
            <a:spLocks noGrp="1"/>
          </p:cNvSpPr>
          <p:nvPr>
            <p:ph type="ftr" sz="quarter" idx="11"/>
          </p:nvPr>
        </p:nvSpPr>
        <p:spPr/>
        <p:txBody>
          <a:bodyPr/>
          <a:lstStyle/>
          <a:p>
            <a:r>
              <a:rPr lang="sv-SE" smtClean="0"/>
              <a:t>Tim Dosen Penulisan Ilmiah Teknik Informatika Unindra</a:t>
            </a:r>
            <a:endParaRPr lang="en-US"/>
          </a:p>
        </p:txBody>
      </p:sp>
      <p:sp>
        <p:nvSpPr>
          <p:cNvPr id="6" name="Slide Number Placeholder 5"/>
          <p:cNvSpPr>
            <a:spLocks noGrp="1"/>
          </p:cNvSpPr>
          <p:nvPr>
            <p:ph type="sldNum" sz="quarter" idx="12"/>
          </p:nvPr>
        </p:nvSpPr>
        <p:spPr/>
        <p:txBody>
          <a:bodyPr/>
          <a:lstStyle/>
          <a:p>
            <a:fld id="{7E14C71C-FEE7-4158-A577-897D13AF7A8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D5C390-8238-4D37-A08F-86BEA9FF868B}" type="datetime1">
              <a:rPr lang="en-US" smtClean="0"/>
              <a:t>3/2/2021</a:t>
            </a:fld>
            <a:endParaRPr lang="en-US"/>
          </a:p>
        </p:txBody>
      </p:sp>
      <p:sp>
        <p:nvSpPr>
          <p:cNvPr id="5" name="Footer Placeholder 4"/>
          <p:cNvSpPr>
            <a:spLocks noGrp="1"/>
          </p:cNvSpPr>
          <p:nvPr>
            <p:ph type="ftr" sz="quarter" idx="11"/>
          </p:nvPr>
        </p:nvSpPr>
        <p:spPr/>
        <p:txBody>
          <a:bodyPr/>
          <a:lstStyle/>
          <a:p>
            <a:r>
              <a:rPr lang="sv-SE" smtClean="0"/>
              <a:t>Tim Dosen Penulisan Ilmiah Teknik Informatika Unindra</a:t>
            </a:r>
            <a:endParaRPr lang="en-US"/>
          </a:p>
        </p:txBody>
      </p:sp>
      <p:sp>
        <p:nvSpPr>
          <p:cNvPr id="6" name="Slide Number Placeholder 5"/>
          <p:cNvSpPr>
            <a:spLocks noGrp="1"/>
          </p:cNvSpPr>
          <p:nvPr>
            <p:ph type="sldNum" sz="quarter" idx="12"/>
          </p:nvPr>
        </p:nvSpPr>
        <p:spPr/>
        <p:txBody>
          <a:bodyPr/>
          <a:lstStyle/>
          <a:p>
            <a:fld id="{7E14C71C-FEE7-4158-A577-897D13AF7A8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136343B-EA17-4E01-95B0-0A9A3AE85794}" type="datetime1">
              <a:rPr lang="en-US" smtClean="0"/>
              <a:t>3/2/2021</a:t>
            </a:fld>
            <a:endParaRPr lang="en-US"/>
          </a:p>
        </p:txBody>
      </p:sp>
      <p:sp>
        <p:nvSpPr>
          <p:cNvPr id="6" name="Footer Placeholder 5"/>
          <p:cNvSpPr>
            <a:spLocks noGrp="1"/>
          </p:cNvSpPr>
          <p:nvPr>
            <p:ph type="ftr" sz="quarter" idx="11"/>
          </p:nvPr>
        </p:nvSpPr>
        <p:spPr/>
        <p:txBody>
          <a:bodyPr/>
          <a:lstStyle/>
          <a:p>
            <a:r>
              <a:rPr lang="sv-SE" smtClean="0"/>
              <a:t>Tim Dosen Penulisan Ilmiah Teknik Informatika Unindra</a:t>
            </a:r>
            <a:endParaRPr lang="en-US"/>
          </a:p>
        </p:txBody>
      </p:sp>
      <p:sp>
        <p:nvSpPr>
          <p:cNvPr id="7" name="Slide Number Placeholder 6"/>
          <p:cNvSpPr>
            <a:spLocks noGrp="1"/>
          </p:cNvSpPr>
          <p:nvPr>
            <p:ph type="sldNum" sz="quarter" idx="12"/>
          </p:nvPr>
        </p:nvSpPr>
        <p:spPr/>
        <p:txBody>
          <a:bodyPr/>
          <a:lstStyle/>
          <a:p>
            <a:fld id="{7E14C71C-FEE7-4158-A577-897D13AF7A8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81ECE6-E0A8-4DCC-BDEF-D713DD097C70}" type="datetime1">
              <a:rPr lang="en-US" smtClean="0"/>
              <a:t>3/2/2021</a:t>
            </a:fld>
            <a:endParaRPr lang="en-US"/>
          </a:p>
        </p:txBody>
      </p:sp>
      <p:sp>
        <p:nvSpPr>
          <p:cNvPr id="8" name="Footer Placeholder 7"/>
          <p:cNvSpPr>
            <a:spLocks noGrp="1"/>
          </p:cNvSpPr>
          <p:nvPr>
            <p:ph type="ftr" sz="quarter" idx="11"/>
          </p:nvPr>
        </p:nvSpPr>
        <p:spPr/>
        <p:txBody>
          <a:bodyPr/>
          <a:lstStyle/>
          <a:p>
            <a:r>
              <a:rPr lang="sv-SE" smtClean="0"/>
              <a:t>Tim Dosen Penulisan Ilmiah Teknik Informatika Unindra</a:t>
            </a:r>
            <a:endParaRPr lang="en-US"/>
          </a:p>
        </p:txBody>
      </p:sp>
      <p:sp>
        <p:nvSpPr>
          <p:cNvPr id="9" name="Slide Number Placeholder 8"/>
          <p:cNvSpPr>
            <a:spLocks noGrp="1"/>
          </p:cNvSpPr>
          <p:nvPr>
            <p:ph type="sldNum" sz="quarter" idx="12"/>
          </p:nvPr>
        </p:nvSpPr>
        <p:spPr/>
        <p:txBody>
          <a:bodyPr/>
          <a:lstStyle/>
          <a:p>
            <a:fld id="{7E14C71C-FEE7-4158-A577-897D13AF7A8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5A3FDA-20F0-4E7B-A945-44BAA5A14804}" type="datetime1">
              <a:rPr lang="en-US" smtClean="0"/>
              <a:t>3/2/2021</a:t>
            </a:fld>
            <a:endParaRPr lang="en-US"/>
          </a:p>
        </p:txBody>
      </p:sp>
      <p:sp>
        <p:nvSpPr>
          <p:cNvPr id="4" name="Footer Placeholder 3"/>
          <p:cNvSpPr>
            <a:spLocks noGrp="1"/>
          </p:cNvSpPr>
          <p:nvPr>
            <p:ph type="ftr" sz="quarter" idx="11"/>
          </p:nvPr>
        </p:nvSpPr>
        <p:spPr/>
        <p:txBody>
          <a:bodyPr/>
          <a:lstStyle/>
          <a:p>
            <a:r>
              <a:rPr lang="sv-SE" smtClean="0"/>
              <a:t>Tim Dosen Penulisan Ilmiah Teknik Informatika Unindra</a:t>
            </a:r>
            <a:endParaRPr lang="en-US"/>
          </a:p>
        </p:txBody>
      </p:sp>
      <p:sp>
        <p:nvSpPr>
          <p:cNvPr id="5" name="Slide Number Placeholder 4"/>
          <p:cNvSpPr>
            <a:spLocks noGrp="1"/>
          </p:cNvSpPr>
          <p:nvPr>
            <p:ph type="sldNum" sz="quarter" idx="12"/>
          </p:nvPr>
        </p:nvSpPr>
        <p:spPr/>
        <p:txBody>
          <a:bodyPr/>
          <a:lstStyle/>
          <a:p>
            <a:fld id="{7E14C71C-FEE7-4158-A577-897D13AF7A8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73A569-A79C-4D47-842D-DE7B852F6ACF}" type="datetime1">
              <a:rPr lang="en-US" smtClean="0"/>
              <a:t>3/2/2021</a:t>
            </a:fld>
            <a:endParaRPr lang="en-US"/>
          </a:p>
        </p:txBody>
      </p:sp>
      <p:sp>
        <p:nvSpPr>
          <p:cNvPr id="3" name="Footer Placeholder 2"/>
          <p:cNvSpPr>
            <a:spLocks noGrp="1"/>
          </p:cNvSpPr>
          <p:nvPr>
            <p:ph type="ftr" sz="quarter" idx="11"/>
          </p:nvPr>
        </p:nvSpPr>
        <p:spPr/>
        <p:txBody>
          <a:bodyPr/>
          <a:lstStyle/>
          <a:p>
            <a:r>
              <a:rPr lang="sv-SE" smtClean="0"/>
              <a:t>Tim Dosen Penulisan Ilmiah Teknik Informatika Unindra</a:t>
            </a:r>
            <a:endParaRPr lang="en-US"/>
          </a:p>
        </p:txBody>
      </p:sp>
      <p:sp>
        <p:nvSpPr>
          <p:cNvPr id="4" name="Slide Number Placeholder 3"/>
          <p:cNvSpPr>
            <a:spLocks noGrp="1"/>
          </p:cNvSpPr>
          <p:nvPr>
            <p:ph type="sldNum" sz="quarter" idx="12"/>
          </p:nvPr>
        </p:nvSpPr>
        <p:spPr/>
        <p:txBody>
          <a:bodyPr/>
          <a:lstStyle/>
          <a:p>
            <a:fld id="{7E14C71C-FEE7-4158-A577-897D13AF7A8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835C45-B22C-468F-999A-06D058AA4039}" type="datetime1">
              <a:rPr lang="en-US" smtClean="0"/>
              <a:t>3/2/2021</a:t>
            </a:fld>
            <a:endParaRPr lang="en-US"/>
          </a:p>
        </p:txBody>
      </p:sp>
      <p:sp>
        <p:nvSpPr>
          <p:cNvPr id="6" name="Footer Placeholder 5"/>
          <p:cNvSpPr>
            <a:spLocks noGrp="1"/>
          </p:cNvSpPr>
          <p:nvPr>
            <p:ph type="ftr" sz="quarter" idx="11"/>
          </p:nvPr>
        </p:nvSpPr>
        <p:spPr/>
        <p:txBody>
          <a:bodyPr/>
          <a:lstStyle/>
          <a:p>
            <a:r>
              <a:rPr lang="sv-SE" smtClean="0"/>
              <a:t>Tim Dosen Penulisan Ilmiah Teknik Informatika Unindra</a:t>
            </a:r>
            <a:endParaRPr lang="en-US"/>
          </a:p>
        </p:txBody>
      </p:sp>
      <p:sp>
        <p:nvSpPr>
          <p:cNvPr id="7" name="Slide Number Placeholder 6"/>
          <p:cNvSpPr>
            <a:spLocks noGrp="1"/>
          </p:cNvSpPr>
          <p:nvPr>
            <p:ph type="sldNum" sz="quarter" idx="12"/>
          </p:nvPr>
        </p:nvSpPr>
        <p:spPr/>
        <p:txBody>
          <a:bodyPr/>
          <a:lstStyle/>
          <a:p>
            <a:fld id="{7E14C71C-FEE7-4158-A577-897D13AF7A8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CA14A3-2388-442A-BF7A-FBEA6634A976}" type="datetime1">
              <a:rPr lang="en-US" smtClean="0"/>
              <a:t>3/2/2021</a:t>
            </a:fld>
            <a:endParaRPr lang="en-US"/>
          </a:p>
        </p:txBody>
      </p:sp>
      <p:sp>
        <p:nvSpPr>
          <p:cNvPr id="6" name="Footer Placeholder 5"/>
          <p:cNvSpPr>
            <a:spLocks noGrp="1"/>
          </p:cNvSpPr>
          <p:nvPr>
            <p:ph type="ftr" sz="quarter" idx="11"/>
          </p:nvPr>
        </p:nvSpPr>
        <p:spPr/>
        <p:txBody>
          <a:bodyPr/>
          <a:lstStyle/>
          <a:p>
            <a:r>
              <a:rPr lang="sv-SE" smtClean="0"/>
              <a:t>Tim Dosen Penulisan Ilmiah Teknik Informatika Unindra</a:t>
            </a:r>
            <a:endParaRPr lang="en-US"/>
          </a:p>
        </p:txBody>
      </p:sp>
      <p:sp>
        <p:nvSpPr>
          <p:cNvPr id="7" name="Slide Number Placeholder 6"/>
          <p:cNvSpPr>
            <a:spLocks noGrp="1"/>
          </p:cNvSpPr>
          <p:nvPr>
            <p:ph type="sldNum" sz="quarter" idx="12"/>
          </p:nvPr>
        </p:nvSpPr>
        <p:spPr/>
        <p:txBody>
          <a:bodyPr/>
          <a:lstStyle/>
          <a:p>
            <a:fld id="{7E14C71C-FEE7-4158-A577-897D13AF7A8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15A461D7-97F3-4F78-8566-8FD60B5EC7CA}" type="datetime1">
              <a:rPr lang="en-US" smtClean="0"/>
              <a:t>3/2/2021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v-SE" smtClean="0"/>
              <a:t>Tim Dosen Penulisan Ilmiah Teknik Informatika Unindra</a:t>
            </a:r>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E14C71C-FEE7-4158-A577-897D13AF7A8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b="1" spc="300" dirty="0" smtClean="0">
                <a:latin typeface="+mn-lt"/>
              </a:rPr>
              <a:t>MK:PK43F614</a:t>
            </a:r>
            <a:r>
              <a:rPr lang="en-ID" altLang="en-US" sz="3200" b="1" spc="300" dirty="0">
                <a:solidFill>
                  <a:srgbClr val="000000"/>
                </a:solidFill>
                <a:latin typeface="+mn-lt"/>
              </a:rPr>
              <a:t> </a:t>
            </a:r>
            <a:r>
              <a:rPr lang="en-ID" altLang="en-US" sz="3200" b="1" spc="300">
                <a:solidFill>
                  <a:srgbClr val="000000"/>
                </a:solidFill>
                <a:latin typeface="+mn-lt"/>
              </a:rPr>
              <a:t>– </a:t>
            </a:r>
            <a:r>
              <a:rPr lang="en-US" sz="3200" b="1" spc="300" smtClean="0">
                <a:latin typeface="+mn-lt"/>
              </a:rPr>
              <a:t>Penulisan Ilmiah</a:t>
            </a:r>
            <a:endParaRPr lang="en-US" sz="3200" b="1" spc="300" dirty="0">
              <a:latin typeface="+mn-lt"/>
            </a:endParaRPr>
          </a:p>
        </p:txBody>
      </p:sp>
      <p:sp>
        <p:nvSpPr>
          <p:cNvPr id="3" name="Subtitle 2"/>
          <p:cNvSpPr>
            <a:spLocks noGrp="1"/>
          </p:cNvSpPr>
          <p:nvPr>
            <p:ph type="subTitle" idx="1"/>
          </p:nvPr>
        </p:nvSpPr>
        <p:spPr>
          <a:xfrm>
            <a:off x="1371600" y="2914650"/>
            <a:ext cx="6400800" cy="2085992"/>
          </a:xfrm>
        </p:spPr>
        <p:txBody>
          <a:bodyPr>
            <a:normAutofit fontScale="40000" lnSpcReduction="20000"/>
          </a:bodyPr>
          <a:lstStyle/>
          <a:p>
            <a:pPr lvl="0" algn="l" fontAlgn="base">
              <a:spcBef>
                <a:spcPct val="0"/>
              </a:spcBef>
              <a:spcAft>
                <a:spcPct val="0"/>
              </a:spcAft>
              <a:defRPr/>
            </a:pPr>
            <a:r>
              <a:rPr lang="en-ID" altLang="en-US" dirty="0" err="1">
                <a:solidFill>
                  <a:srgbClr val="000000"/>
                </a:solidFill>
                <a:latin typeface="Calibri" panose="020F0502020204030204" pitchFamily="34" charset="0"/>
              </a:rPr>
              <a:t>Dosen</a:t>
            </a:r>
            <a:r>
              <a:rPr lang="en-ID" altLang="en-US" dirty="0">
                <a:solidFill>
                  <a:srgbClr val="000000"/>
                </a:solidFill>
                <a:latin typeface="Calibri" panose="020F0502020204030204" pitchFamily="34" charset="0"/>
              </a:rPr>
              <a:t> </a:t>
            </a:r>
            <a:r>
              <a:rPr lang="en-ID" altLang="en-US" dirty="0" err="1">
                <a:solidFill>
                  <a:srgbClr val="000000"/>
                </a:solidFill>
                <a:latin typeface="Calibri" panose="020F0502020204030204" pitchFamily="34" charset="0"/>
              </a:rPr>
              <a:t>Koordinator</a:t>
            </a: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  </a:t>
            </a:r>
            <a:r>
              <a:rPr lang="en-ID" altLang="en-US" dirty="0" err="1" smtClean="0">
                <a:solidFill>
                  <a:srgbClr val="000000"/>
                </a:solidFill>
                <a:latin typeface="Calibri" panose="020F0502020204030204" pitchFamily="34" charset="0"/>
              </a:rPr>
              <a:t>Zetty</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Karyati</a:t>
            </a:r>
            <a:r>
              <a:rPr lang="en-ID" altLang="en-US" dirty="0" smtClean="0">
                <a:solidFill>
                  <a:srgbClr val="000000"/>
                </a:solidFill>
                <a:latin typeface="Calibri" panose="020F0502020204030204" pitchFamily="34" charset="0"/>
              </a:rPr>
              <a:t>, S.S.,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endParaRPr lang="en-ID" altLang="en-US" dirty="0">
              <a:solidFill>
                <a:srgbClr val="000000"/>
              </a:solidFill>
              <a:latin typeface="Calibri" panose="020F0502020204030204" pitchFamily="34" charset="0"/>
            </a:endParaRPr>
          </a:p>
          <a:p>
            <a:pPr lvl="0" algn="l" fontAlgn="base">
              <a:spcBef>
                <a:spcPct val="0"/>
              </a:spcBef>
              <a:spcAft>
                <a:spcPct val="0"/>
              </a:spcAft>
              <a:defRPr/>
            </a:pPr>
            <a:r>
              <a:rPr lang="en-ID" altLang="en-US" dirty="0">
                <a:solidFill>
                  <a:srgbClr val="000000"/>
                </a:solidFill>
                <a:latin typeface="Calibri" panose="020F0502020204030204" pitchFamily="34" charset="0"/>
              </a:rPr>
              <a:t>Tim </a:t>
            </a:r>
            <a:r>
              <a:rPr lang="en-ID" altLang="en-US" dirty="0" err="1">
                <a:solidFill>
                  <a:srgbClr val="000000"/>
                </a:solidFill>
                <a:latin typeface="Calibri" panose="020F0502020204030204" pitchFamily="34" charset="0"/>
              </a:rPr>
              <a:t>Penyusun</a:t>
            </a:r>
            <a:r>
              <a:rPr lang="en-ID" altLang="en-US" dirty="0">
                <a:solidFill>
                  <a:srgbClr val="000000"/>
                </a:solidFill>
                <a:latin typeface="Calibri" panose="020F0502020204030204" pitchFamily="34" charset="0"/>
              </a:rPr>
              <a:t>		:  </a:t>
            </a:r>
            <a:r>
              <a:rPr lang="en-ID" altLang="en-US" dirty="0" err="1" smtClean="0">
                <a:solidFill>
                  <a:srgbClr val="000000"/>
                </a:solidFill>
                <a:latin typeface="Calibri" panose="020F0502020204030204" pitchFamily="34" charset="0"/>
              </a:rPr>
              <a:t>Endang</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Sulistyaniningsih</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Noor</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Komari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Pratiwi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Rahmawati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S.Pd.I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Rini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Sriyanti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Retna</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Ningsih</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Ayu</a:t>
            </a:r>
            <a:r>
              <a:rPr lang="en-ID" altLang="en-US" dirty="0" smtClean="0">
                <a:solidFill>
                  <a:srgbClr val="000000"/>
                </a:solidFill>
                <a:latin typeface="Calibri" panose="020F0502020204030204" pitchFamily="34" charset="0"/>
              </a:rPr>
              <a:t> Megawati,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endParaRPr lang="en-ID" altLang="en-US" dirty="0">
              <a:solidFill>
                <a:srgbClr val="000000"/>
              </a:solidFill>
              <a:latin typeface="Calibri" panose="020F0502020204030204" pitchFamily="34" charset="0"/>
            </a:endParaRPr>
          </a:p>
          <a:p>
            <a:pPr lvl="0" algn="l" fontAlgn="base">
              <a:spcBef>
                <a:spcPct val="0"/>
              </a:spcBef>
              <a:spcAft>
                <a:spcPct val="0"/>
              </a:spcAft>
              <a:defRPr/>
            </a:pPr>
            <a:r>
              <a:rPr lang="en-ID" altLang="en-US" dirty="0">
                <a:solidFill>
                  <a:srgbClr val="000000"/>
                </a:solidFill>
              </a:rPr>
              <a:t>			   </a:t>
            </a:r>
            <a:r>
              <a:rPr lang="en-ID" altLang="en-US" dirty="0" err="1" smtClean="0">
                <a:solidFill>
                  <a:srgbClr val="000000"/>
                </a:solidFill>
                <a:latin typeface="Calibri" panose="020F0502020204030204" pitchFamily="34" charset="0"/>
              </a:rPr>
              <a:t>Nia</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Damayanti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Rina</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Marlia</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Anggun</a:t>
            </a:r>
            <a:r>
              <a:rPr lang="en-ID" altLang="en-US" dirty="0" smtClean="0">
                <a:solidFill>
                  <a:srgbClr val="000000"/>
                </a:solidFill>
                <a:latin typeface="Calibri" panose="020F0502020204030204" pitchFamily="34" charset="0"/>
              </a:rPr>
              <a:t> Citra </a:t>
            </a:r>
            <a:r>
              <a:rPr lang="en-ID" altLang="en-US" dirty="0" err="1" smtClean="0">
                <a:solidFill>
                  <a:srgbClr val="000000"/>
                </a:solidFill>
                <a:latin typeface="Calibri" panose="020F0502020204030204" pitchFamily="34" charset="0"/>
              </a:rPr>
              <a:t>Dini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Dwi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Puspitasari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endParaRPr lang="en-ID" altLang="en-US" dirty="0">
              <a:solidFill>
                <a:srgbClr val="000000"/>
              </a:solidFill>
              <a:latin typeface="Calibri" panose="020F0502020204030204" pitchFamily="34" charset="0"/>
            </a:endParaRP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Randi Ramliyana,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  </a:t>
            </a:r>
            <a:endParaRPr lang="en-ID" altLang="en-US" dirty="0">
              <a:solidFill>
                <a:srgbClr val="000000"/>
              </a:solidFill>
              <a:latin typeface="Calibri" panose="020F0502020204030204" pitchFamily="34" charset="0"/>
            </a:endParaRPr>
          </a:p>
        </p:txBody>
      </p:sp>
      <p:sp>
        <p:nvSpPr>
          <p:cNvPr id="6" name="Rectangle 5"/>
          <p:cNvSpPr/>
          <p:nvPr/>
        </p:nvSpPr>
        <p:spPr>
          <a:xfrm>
            <a:off x="2214546" y="142858"/>
            <a:ext cx="4572000" cy="1077218"/>
          </a:xfrm>
          <a:prstGeom prst="rect">
            <a:avLst/>
          </a:prstGeom>
        </p:spPr>
        <p:txBody>
          <a:bodyPr>
            <a:spAutoFit/>
          </a:bodyPr>
          <a:lstStyle/>
          <a:p>
            <a:pPr lvl="0" algn="ctr" fontAlgn="base">
              <a:spcBef>
                <a:spcPct val="0"/>
              </a:spcBef>
              <a:spcAft>
                <a:spcPct val="0"/>
              </a:spcAft>
              <a:defRPr/>
            </a:pPr>
            <a:r>
              <a:rPr lang="en-ID" altLang="en-US" sz="1600" b="1" dirty="0" smtClean="0">
                <a:solidFill>
                  <a:srgbClr val="000000"/>
                </a:solidFill>
                <a:latin typeface="Calibri" panose="020F0502020204030204" pitchFamily="34" charset="0"/>
              </a:rPr>
              <a:t>PROGRAM STUDI TEKNIK INFORMATIKA</a:t>
            </a:r>
          </a:p>
          <a:p>
            <a:pPr lvl="0" algn="ctr" fontAlgn="base">
              <a:spcBef>
                <a:spcPct val="0"/>
              </a:spcBef>
              <a:spcAft>
                <a:spcPct val="0"/>
              </a:spcAft>
              <a:defRPr/>
            </a:pPr>
            <a:r>
              <a:rPr lang="en-ID" altLang="en-US" sz="1600" b="1" dirty="0" smtClean="0">
                <a:solidFill>
                  <a:srgbClr val="000000"/>
                </a:solidFill>
                <a:latin typeface="Calibri" panose="020F0502020204030204" pitchFamily="34" charset="0"/>
              </a:rPr>
              <a:t>FAKULTAS TEKNIK DAN ILMU KOMPUTER</a:t>
            </a:r>
            <a:endParaRPr lang="en-ID" altLang="en-US" sz="1600" b="1" dirty="0">
              <a:solidFill>
                <a:srgbClr val="000000"/>
              </a:solidFill>
              <a:latin typeface="Calibri" panose="020F0502020204030204" pitchFamily="34" charset="0"/>
            </a:endParaRPr>
          </a:p>
          <a:p>
            <a:pPr lvl="0" algn="ctr" fontAlgn="base">
              <a:spcBef>
                <a:spcPct val="0"/>
              </a:spcBef>
              <a:spcAft>
                <a:spcPct val="0"/>
              </a:spcAft>
              <a:defRPr/>
            </a:pPr>
            <a:r>
              <a:rPr lang="en-ID" altLang="en-US" sz="1600" b="1" dirty="0">
                <a:solidFill>
                  <a:srgbClr val="000000"/>
                </a:solidFill>
                <a:latin typeface="Calibri" panose="020F0502020204030204" pitchFamily="34" charset="0"/>
              </a:rPr>
              <a:t>UNIVERSITAS </a:t>
            </a:r>
            <a:r>
              <a:rPr lang="en-ID" altLang="en-US" sz="1600" b="1" dirty="0" smtClean="0">
                <a:solidFill>
                  <a:srgbClr val="000000"/>
                </a:solidFill>
                <a:latin typeface="Calibri" panose="020F0502020204030204" pitchFamily="34" charset="0"/>
              </a:rPr>
              <a:t>INDRAPRASTA PGRI</a:t>
            </a:r>
            <a:endParaRPr lang="en-ID" altLang="en-US" sz="1600" b="1" dirty="0">
              <a:solidFill>
                <a:srgbClr val="000000"/>
              </a:solidFill>
              <a:latin typeface="Calibri" panose="020F0502020204030204" pitchFamily="34" charset="0"/>
            </a:endParaRPr>
          </a:p>
          <a:p>
            <a:pPr lvl="0" algn="ctr" fontAlgn="base">
              <a:spcBef>
                <a:spcPct val="0"/>
              </a:spcBef>
              <a:spcAft>
                <a:spcPct val="0"/>
              </a:spcAft>
              <a:defRPr/>
            </a:pPr>
            <a:r>
              <a:rPr lang="en-ID" altLang="en-US" sz="1600" b="1" dirty="0">
                <a:solidFill>
                  <a:srgbClr val="000000"/>
                </a:solidFill>
                <a:latin typeface="Calibri" panose="020F0502020204030204" pitchFamily="34" charset="0"/>
              </a:rPr>
              <a:t>SEMESTER GENAP TAHUN AJARAN 2020/ 2021</a:t>
            </a:r>
            <a:r>
              <a:rPr lang="id-ID" altLang="en-US" sz="1600" b="1" dirty="0">
                <a:solidFill>
                  <a:srgbClr val="000000"/>
                </a:solidFill>
                <a:latin typeface="Calibri" panose="020F0502020204030204" pitchFamily="34" charset="0"/>
              </a:rPr>
              <a:t> </a:t>
            </a:r>
            <a:endParaRPr lang="en-ID" altLang="en-US" sz="1600" b="1" dirty="0">
              <a:solidFill>
                <a:srgbClr val="000000"/>
              </a:solidFill>
              <a:latin typeface="Calibri" panose="020F0502020204030204" pitchFamily="34" charset="0"/>
            </a:endParaRPr>
          </a:p>
        </p:txBody>
      </p:sp>
      <p:pic>
        <p:nvPicPr>
          <p:cNvPr id="7" name="Picture 6" descr="3cc3b5ce652a8cbbb09c13abef278524.png"/>
          <p:cNvPicPr>
            <a:picLocks noChangeAspect="1"/>
          </p:cNvPicPr>
          <p:nvPr/>
        </p:nvPicPr>
        <p:blipFill>
          <a:blip r:embed="rId3" cstate="print"/>
          <a:stretch>
            <a:fillRect/>
          </a:stretch>
        </p:blipFill>
        <p:spPr>
          <a:xfrm>
            <a:off x="7358082" y="13746"/>
            <a:ext cx="1893195" cy="1343558"/>
          </a:xfrm>
          <a:prstGeom prst="rect">
            <a:avLst/>
          </a:prstGeom>
        </p:spPr>
      </p:pic>
      <p:sp>
        <p:nvSpPr>
          <p:cNvPr id="8" name="TextBox 5"/>
          <p:cNvSpPr txBox="1">
            <a:spLocks noChangeArrowheads="1"/>
          </p:cNvSpPr>
          <p:nvPr/>
        </p:nvSpPr>
        <p:spPr bwMode="auto">
          <a:xfrm>
            <a:off x="2500298" y="2428874"/>
            <a:ext cx="376866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ID" altLang="en-US" sz="2000" b="1"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Tatap</a:t>
            </a:r>
            <a:r>
              <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a:t>
            </a:r>
            <a:r>
              <a:rPr kumimoji="0" lang="en-ID" altLang="en-US" sz="2000" b="1"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Muka</a:t>
            </a:r>
            <a:r>
              <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a:t>
            </a:r>
            <a:r>
              <a:rPr kumimoji="0" lang="en-ID" altLang="en-US" sz="2000" b="1"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ke</a:t>
            </a:r>
            <a:r>
              <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a:t>
            </a:r>
            <a:r>
              <a:rPr lang="en-US" altLang="en-US" sz="2000" b="1" smtClean="0">
                <a:solidFill>
                  <a:srgbClr val="000000"/>
                </a:solidFill>
              </a:rPr>
              <a:t>10</a:t>
            </a:r>
            <a:r>
              <a:rPr kumimoji="0" lang="en-ID" altLang="en-US" sz="2000" b="1" i="0" u="none" strike="noStrike" kern="1200" cap="none" spc="0" normalizeH="0" baseline="0" noProof="0" smtClean="0">
                <a:ln>
                  <a:noFill/>
                </a:ln>
                <a:solidFill>
                  <a:srgbClr val="000000"/>
                </a:solidFill>
                <a:effectLst/>
                <a:uLnTx/>
                <a:uFillTx/>
                <a:latin typeface="Calibri" panose="020F0502020204030204" pitchFamily="34" charset="0"/>
                <a:ea typeface="+mn-ea"/>
                <a:cs typeface="+mn-cs"/>
              </a:rPr>
              <a:t> </a:t>
            </a:r>
            <a:r>
              <a:rPr lang="en-US" altLang="en-US" sz="2000" b="1" smtClean="0">
                <a:solidFill>
                  <a:srgbClr val="000000"/>
                </a:solidFill>
              </a:rPr>
              <a:t>Sistem Rujukan</a:t>
            </a:r>
            <a:endPar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
        <p:nvSpPr>
          <p:cNvPr id="2" name="Rectangle 1"/>
          <p:cNvSpPr/>
          <p:nvPr/>
        </p:nvSpPr>
        <p:spPr>
          <a:xfrm>
            <a:off x="0" y="-1615550"/>
            <a:ext cx="9036496" cy="2897973"/>
          </a:xfrm>
          <a:prstGeom prst="rect">
            <a:avLst/>
          </a:prstGeom>
        </p:spPr>
        <p:txBody>
          <a:bodyPr wrap="square" tIns="2560320">
            <a:spAutoFit/>
          </a:bodyPr>
          <a:lstStyle/>
          <a:p>
            <a:pPr lvl="0">
              <a:lnSpc>
                <a:spcPct val="115000"/>
              </a:lnSpc>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0" y="-1934099"/>
            <a:ext cx="9036496" cy="6355586"/>
          </a:xfrm>
          <a:prstGeom prst="rect">
            <a:avLst/>
          </a:prstGeom>
        </p:spPr>
        <p:txBody>
          <a:bodyPr wrap="square" lIns="182880" tIns="3200400" rIns="182880">
            <a:spAutoFit/>
          </a:bodyPr>
          <a:lstStyle/>
          <a:p>
            <a:r>
              <a:rPr lang="en-US">
                <a:latin typeface="Times New Roman" panose="02020603050405020304" pitchFamily="18" charset="0"/>
                <a:ea typeface="Calibri" panose="020F0502020204030204" pitchFamily="34" charset="0"/>
                <a:cs typeface="Times New Roman" panose="02020603050405020304" pitchFamily="18" charset="0"/>
              </a:rPr>
              <a:t>	</a:t>
            </a:r>
            <a:r>
              <a:rPr lang="id-ID" sz="2800"/>
              <a:t> </a:t>
            </a:r>
            <a:r>
              <a:rPr lang="en-ID" sz="2800"/>
              <a:t>Jika dalam sistem catatan terjadi perujukan lanjutan yang merujuk pada sumber yang sama, digunakan singkatan yang berasal dari bahasa Latin untuk merujuk pada sumber pertama. Ketiga jenis singkatan </a:t>
            </a:r>
            <a:r>
              <a:rPr lang="en-ID" sz="2800"/>
              <a:t>itu </a:t>
            </a:r>
            <a:r>
              <a:rPr lang="en-ID" sz="2800" smtClean="0"/>
              <a:t>ialah</a:t>
            </a:r>
            <a:endParaRPr lang="en-US" sz="2800"/>
          </a:p>
          <a:p>
            <a:endParaRPr lang="en-US" sz="2800" b="1"/>
          </a:p>
          <a:p>
            <a:pPr marL="457200" indent="-457200">
              <a:buAutoNum type="arabicPeriod"/>
            </a:pPr>
            <a:r>
              <a:rPr lang="en-US" sz="2000" i="1" smtClean="0"/>
              <a:t>Ibid.</a:t>
            </a:r>
          </a:p>
          <a:p>
            <a:pPr marL="457200" indent="-457200">
              <a:buAutoNum type="arabicPeriod"/>
            </a:pPr>
            <a:r>
              <a:rPr lang="en-US" sz="2000" i="1" smtClean="0"/>
              <a:t>Op.Cit</a:t>
            </a:r>
          </a:p>
          <a:p>
            <a:pPr marL="457200" indent="-457200">
              <a:buAutoNum type="arabicPeriod"/>
            </a:pPr>
            <a:r>
              <a:rPr lang="en-US" sz="2000" i="1" smtClean="0"/>
              <a:t>Loc.Cit</a:t>
            </a:r>
            <a:endParaRPr lang="en-US" sz="2000" i="1"/>
          </a:p>
        </p:txBody>
      </p:sp>
    </p:spTree>
    <p:extLst>
      <p:ext uri="{BB962C8B-B14F-4D97-AF65-F5344CB8AC3E}">
        <p14:creationId xmlns:p14="http://schemas.microsoft.com/office/powerpoint/2010/main" val="7501009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
        <p:nvSpPr>
          <p:cNvPr id="2" name="Rectangle 1"/>
          <p:cNvSpPr/>
          <p:nvPr/>
        </p:nvSpPr>
        <p:spPr>
          <a:xfrm>
            <a:off x="0" y="-1615550"/>
            <a:ext cx="9036496" cy="2897973"/>
          </a:xfrm>
          <a:prstGeom prst="rect">
            <a:avLst/>
          </a:prstGeom>
        </p:spPr>
        <p:txBody>
          <a:bodyPr wrap="square" tIns="2560320">
            <a:spAutoFit/>
          </a:bodyPr>
          <a:lstStyle/>
          <a:p>
            <a:pPr lvl="0">
              <a:lnSpc>
                <a:spcPct val="115000"/>
              </a:lnSpc>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0" y="-1934099"/>
            <a:ext cx="9036496" cy="6078587"/>
          </a:xfrm>
          <a:prstGeom prst="rect">
            <a:avLst/>
          </a:prstGeom>
        </p:spPr>
        <p:txBody>
          <a:bodyPr wrap="square" tIns="2560320">
            <a:spAutoFit/>
          </a:bodyPr>
          <a:lstStyle/>
          <a:p>
            <a:r>
              <a:rPr lang="en-US">
                <a:latin typeface="Times New Roman" panose="02020603050405020304" pitchFamily="18" charset="0"/>
                <a:ea typeface="Calibri" panose="020F0502020204030204" pitchFamily="34" charset="0"/>
                <a:cs typeface="Times New Roman" panose="02020603050405020304" pitchFamily="18" charset="0"/>
              </a:rPr>
              <a:t>	</a:t>
            </a:r>
            <a:r>
              <a:rPr lang="id-ID" sz="2800"/>
              <a:t> </a:t>
            </a:r>
            <a:r>
              <a:rPr lang="en-US" sz="2800" b="1" smtClean="0"/>
              <a:t>a. </a:t>
            </a:r>
            <a:r>
              <a:rPr lang="en-US" sz="2800" b="1" i="1" smtClean="0"/>
              <a:t>Ibid.</a:t>
            </a:r>
            <a:endParaRPr lang="en-US" sz="2800" i="1"/>
          </a:p>
          <a:p>
            <a:pPr lvl="0"/>
            <a:endParaRPr lang="en-US" sz="2800" smtClean="0"/>
          </a:p>
          <a:p>
            <a:r>
              <a:rPr lang="en-ID" sz="2000" i="1" smtClean="0"/>
              <a:t>Ibid</a:t>
            </a:r>
            <a:r>
              <a:rPr lang="en-ID" sz="2000" i="1"/>
              <a:t>. : </a:t>
            </a:r>
            <a:r>
              <a:rPr lang="en-ID" sz="2000"/>
              <a:t>singkatan ini berasal dari kata lengkap </a:t>
            </a:r>
            <a:r>
              <a:rPr lang="en-ID" sz="2000" i="1"/>
              <a:t>ibidem </a:t>
            </a:r>
            <a:r>
              <a:rPr lang="en-ID" sz="2000"/>
              <a:t>yang berarti ‘pada tempat yang sama’ . Singkatan ini digunakan jika perujukan lanjutan mengacu langsung pada karya yang disebut dalam perujukan nomor sebelumnya. Jika nomor halaman pengacuan sama, tidak perlu dicantumkan nomor halaman. Jika nomor halamannya  berbeda, setelah </a:t>
            </a:r>
            <a:r>
              <a:rPr lang="en-ID" sz="2000" i="1"/>
              <a:t>Ibid </a:t>
            </a:r>
            <a:r>
              <a:rPr lang="en-ID" sz="2000"/>
              <a:t>dicantumkan nomor halamannya. </a:t>
            </a:r>
            <a:r>
              <a:rPr lang="en-ID" sz="2000" i="1"/>
              <a:t>Ibid, </a:t>
            </a:r>
            <a:r>
              <a:rPr lang="en-ID" sz="2000"/>
              <a:t>harus diikuti oleh titik dan dicetak miring</a:t>
            </a:r>
            <a:r>
              <a:rPr lang="en-ID" sz="2000"/>
              <a:t>. </a:t>
            </a:r>
            <a:endParaRPr lang="en-ID" sz="2000" smtClean="0"/>
          </a:p>
          <a:p>
            <a:r>
              <a:rPr lang="en-ID" sz="2000" smtClean="0"/>
              <a:t>Contoh</a:t>
            </a:r>
            <a:r>
              <a:rPr lang="en-ID" sz="2000"/>
              <a:t>: </a:t>
            </a:r>
            <a:r>
              <a:rPr lang="en-ID" sz="2000" i="1"/>
              <a:t>Ibid., 87.</a:t>
            </a:r>
            <a:endParaRPr lang="en-US" sz="2000"/>
          </a:p>
          <a:p>
            <a:pPr lvl="0"/>
            <a:endParaRPr lang="id-ID" sz="2800"/>
          </a:p>
        </p:txBody>
      </p:sp>
    </p:spTree>
    <p:extLst>
      <p:ext uri="{BB962C8B-B14F-4D97-AF65-F5344CB8AC3E}">
        <p14:creationId xmlns:p14="http://schemas.microsoft.com/office/powerpoint/2010/main" val="37687339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
        <p:nvSpPr>
          <p:cNvPr id="2" name="Rectangle 1"/>
          <p:cNvSpPr/>
          <p:nvPr/>
        </p:nvSpPr>
        <p:spPr>
          <a:xfrm>
            <a:off x="0" y="-1615550"/>
            <a:ext cx="9036496" cy="2897973"/>
          </a:xfrm>
          <a:prstGeom prst="rect">
            <a:avLst/>
          </a:prstGeom>
        </p:spPr>
        <p:txBody>
          <a:bodyPr wrap="square" tIns="2560320">
            <a:spAutoFit/>
          </a:bodyPr>
          <a:lstStyle/>
          <a:p>
            <a:pPr lvl="0">
              <a:lnSpc>
                <a:spcPct val="115000"/>
              </a:lnSpc>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0" y="-1934099"/>
            <a:ext cx="9036496" cy="5278368"/>
          </a:xfrm>
          <a:prstGeom prst="rect">
            <a:avLst/>
          </a:prstGeom>
        </p:spPr>
        <p:txBody>
          <a:bodyPr wrap="square" lIns="640080" tIns="2194560" rIns="640080">
            <a:spAutoFit/>
          </a:bodyPr>
          <a:lstStyle/>
          <a:p>
            <a:r>
              <a:rPr lang="en-US">
                <a:latin typeface="Times New Roman" panose="02020603050405020304" pitchFamily="18" charset="0"/>
                <a:ea typeface="Calibri" panose="020F0502020204030204" pitchFamily="34" charset="0"/>
                <a:cs typeface="Times New Roman" panose="02020603050405020304" pitchFamily="18" charset="0"/>
              </a:rPr>
              <a:t>	</a:t>
            </a:r>
            <a:r>
              <a:rPr lang="id-ID" sz="2800"/>
              <a:t> </a:t>
            </a:r>
            <a:r>
              <a:rPr lang="en-US" sz="2800" b="1" smtClean="0"/>
              <a:t>b. </a:t>
            </a:r>
            <a:r>
              <a:rPr lang="en-US" sz="2800" b="1" i="1" smtClean="0"/>
              <a:t>Op.Cit.</a:t>
            </a:r>
            <a:endParaRPr lang="en-US" sz="2800" i="1"/>
          </a:p>
          <a:p>
            <a:pPr lvl="0"/>
            <a:endParaRPr lang="en-US" sz="2800" smtClean="0"/>
          </a:p>
          <a:p>
            <a:r>
              <a:rPr lang="en-ID" sz="2000" i="1"/>
              <a:t>Op.cit. : </a:t>
            </a:r>
            <a:r>
              <a:rPr lang="en-ID" sz="2000"/>
              <a:t>singkatan ini berasal dari gabungan kata </a:t>
            </a:r>
            <a:r>
              <a:rPr lang="en-ID" sz="2000" i="1"/>
              <a:t>opere citato </a:t>
            </a:r>
            <a:r>
              <a:rPr lang="en-ID" sz="2000"/>
              <a:t>yang berarti ‘pada karya yang telah dikutip’. Singkatan ini digunakan jika perujukan lanjutan mengacu pada perujukan pertama  yang berasal dari buku, namun </a:t>
            </a:r>
            <a:r>
              <a:rPr lang="en-ID" sz="2000"/>
              <a:t>diselingi </a:t>
            </a:r>
            <a:r>
              <a:rPr lang="en-ID" sz="2000" smtClean="0"/>
              <a:t>oleh perujukan </a:t>
            </a:r>
            <a:r>
              <a:rPr lang="en-ID" sz="2000"/>
              <a:t>lain. Teknik penulisannya adalah   menggunakan nama keluarga penulis, diikuti oleh </a:t>
            </a:r>
            <a:r>
              <a:rPr lang="en-ID" sz="2000" i="1"/>
              <a:t>Op.Cit., </a:t>
            </a:r>
            <a:r>
              <a:rPr lang="en-ID" sz="2000"/>
              <a:t>diikuti oleh nomor halaman, jika halaman perujukannya berbeda dari perujukan pertama</a:t>
            </a:r>
            <a:r>
              <a:rPr lang="en-ID" sz="2000"/>
              <a:t>. </a:t>
            </a:r>
            <a:endParaRPr lang="en-ID" sz="2000" smtClean="0"/>
          </a:p>
          <a:p>
            <a:r>
              <a:rPr lang="en-ID" sz="2000" smtClean="0"/>
              <a:t>Contoh</a:t>
            </a:r>
            <a:r>
              <a:rPr lang="en-ID" sz="2000"/>
              <a:t>: Keraf, </a:t>
            </a:r>
            <a:r>
              <a:rPr lang="en-ID" sz="2000" i="1"/>
              <a:t>op.cit., 37</a:t>
            </a:r>
            <a:endParaRPr lang="en-US" sz="2000"/>
          </a:p>
        </p:txBody>
      </p:sp>
    </p:spTree>
    <p:extLst>
      <p:ext uri="{BB962C8B-B14F-4D97-AF65-F5344CB8AC3E}">
        <p14:creationId xmlns:p14="http://schemas.microsoft.com/office/powerpoint/2010/main" val="29373562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
        <p:nvSpPr>
          <p:cNvPr id="2" name="Rectangle 1"/>
          <p:cNvSpPr/>
          <p:nvPr/>
        </p:nvSpPr>
        <p:spPr>
          <a:xfrm>
            <a:off x="0" y="-1615550"/>
            <a:ext cx="9036496" cy="2897973"/>
          </a:xfrm>
          <a:prstGeom prst="rect">
            <a:avLst/>
          </a:prstGeom>
        </p:spPr>
        <p:txBody>
          <a:bodyPr wrap="square" tIns="2560320">
            <a:spAutoFit/>
          </a:bodyPr>
          <a:lstStyle/>
          <a:p>
            <a:pPr lvl="0">
              <a:lnSpc>
                <a:spcPct val="115000"/>
              </a:lnSpc>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0" y="-1934099"/>
            <a:ext cx="9036496" cy="6201698"/>
          </a:xfrm>
          <a:prstGeom prst="rect">
            <a:avLst/>
          </a:prstGeom>
        </p:spPr>
        <p:txBody>
          <a:bodyPr wrap="square" lIns="640080" tIns="2194560" rIns="640080">
            <a:spAutoFit/>
          </a:bodyPr>
          <a:lstStyle/>
          <a:p>
            <a:r>
              <a:rPr lang="en-US">
                <a:latin typeface="Times New Roman" panose="02020603050405020304" pitchFamily="18" charset="0"/>
                <a:ea typeface="Calibri" panose="020F0502020204030204" pitchFamily="34" charset="0"/>
                <a:cs typeface="Times New Roman" panose="02020603050405020304" pitchFamily="18" charset="0"/>
              </a:rPr>
              <a:t>	</a:t>
            </a:r>
            <a:r>
              <a:rPr lang="id-ID" sz="2800"/>
              <a:t> </a:t>
            </a:r>
            <a:r>
              <a:rPr lang="en-US" sz="2800" b="1" smtClean="0"/>
              <a:t>c. </a:t>
            </a:r>
            <a:r>
              <a:rPr lang="en-US" sz="2800" b="1" i="1" smtClean="0"/>
              <a:t>Loc.Cit.</a:t>
            </a:r>
            <a:endParaRPr lang="en-US" sz="2800" i="1"/>
          </a:p>
          <a:p>
            <a:pPr lvl="0"/>
            <a:endParaRPr lang="en-US" sz="2800" smtClean="0"/>
          </a:p>
          <a:p>
            <a:r>
              <a:rPr lang="en-ID" sz="2000" i="1" smtClean="0"/>
              <a:t>Loc.Cit</a:t>
            </a:r>
            <a:r>
              <a:rPr lang="en-ID" sz="2000" i="1"/>
              <a:t>: </a:t>
            </a:r>
            <a:r>
              <a:rPr lang="en-ID" sz="2000"/>
              <a:t>singkatan ini berasal dari gabungan kata </a:t>
            </a:r>
            <a:r>
              <a:rPr lang="en-ID" sz="2000" i="1"/>
              <a:t>loco citato </a:t>
            </a:r>
            <a:r>
              <a:rPr lang="en-ID" sz="2000"/>
              <a:t>yang berarti ‘pada tempat yang telah dikutip’. Singkatan ini digunakan jika perujukan lanjutan mengacu pada perujukan pertama yang berasal dari artikel dalam bunga rampai/antologi, majalah, ensiklopedia, surat kabar, namun diselingi oleh perujukan lain. Oleh karena hanya merupakan bagian dari suatu buku</a:t>
            </a:r>
            <a:r>
              <a:rPr lang="en-ID" sz="2000"/>
              <a:t>, </a:t>
            </a:r>
            <a:r>
              <a:rPr lang="en-ID" sz="2000" smtClean="0"/>
              <a:t>majalah,</a:t>
            </a:r>
            <a:r>
              <a:rPr lang="en-US" sz="2000"/>
              <a:t> </a:t>
            </a:r>
            <a:r>
              <a:rPr lang="en-ID" sz="2000" smtClean="0"/>
              <a:t>surat </a:t>
            </a:r>
            <a:r>
              <a:rPr lang="en-ID" sz="2000"/>
              <a:t>kabar (atau </a:t>
            </a:r>
            <a:r>
              <a:rPr lang="en-ID" sz="2000" i="1"/>
              <a:t>opus, ‘karya’), </a:t>
            </a:r>
            <a:r>
              <a:rPr lang="en-ID" sz="2000"/>
              <a:t>artikel dirujuk dengan </a:t>
            </a:r>
            <a:r>
              <a:rPr lang="en-ID" sz="2000" i="1"/>
              <a:t>locus </a:t>
            </a:r>
            <a:r>
              <a:rPr lang="en-ID" sz="2000"/>
              <a:t>yang berarti ‘tempat’. Teknik penulisannya adalah menggunakan nama keluarga penulis, diikuti oleh Loc.Cit, diikuti oleh nomor halaman, jika halaman perujukannya berbeda dari perujukan pertama</a:t>
            </a:r>
            <a:r>
              <a:rPr lang="en-ID" sz="2000"/>
              <a:t>. </a:t>
            </a:r>
            <a:endParaRPr lang="en-ID" sz="2000" smtClean="0"/>
          </a:p>
          <a:p>
            <a:r>
              <a:rPr lang="en-ID" sz="2000" smtClean="0"/>
              <a:t>Contoh</a:t>
            </a:r>
            <a:r>
              <a:rPr lang="en-ID" sz="2000"/>
              <a:t>: Anjuang, </a:t>
            </a:r>
            <a:r>
              <a:rPr lang="en-ID" sz="2000" i="1"/>
              <a:t>loc.cit, 40.</a:t>
            </a:r>
            <a:endParaRPr lang="en-US" sz="2000"/>
          </a:p>
        </p:txBody>
      </p:sp>
    </p:spTree>
    <p:extLst>
      <p:ext uri="{BB962C8B-B14F-4D97-AF65-F5344CB8AC3E}">
        <p14:creationId xmlns:p14="http://schemas.microsoft.com/office/powerpoint/2010/main" val="23470582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499742"/>
            <a:ext cx="5929354" cy="674461"/>
          </a:xfrm>
        </p:spPr>
        <p:txBody>
          <a:bodyPr>
            <a:noAutofit/>
          </a:bodyPr>
          <a:lstStyle/>
          <a:p>
            <a:pPr lvl="0" algn="l"/>
            <a:r>
              <a:rPr lang="en-US" sz="2000" smtClean="0">
                <a:latin typeface="+mn-lt"/>
              </a:rPr>
              <a:t/>
            </a:r>
            <a:br>
              <a:rPr lang="en-US" sz="2000" smtClean="0">
                <a:latin typeface="+mn-lt"/>
              </a:rPr>
            </a:br>
            <a:r>
              <a:rPr lang="en-US" sz="3600" b="1" smtClean="0">
                <a:latin typeface="+mn-lt"/>
              </a:rPr>
              <a:t>M</a:t>
            </a:r>
            <a:r>
              <a:rPr lang="en-US" sz="2000" smtClean="0">
                <a:latin typeface="+mn-lt"/>
              </a:rPr>
              <a:t>ahasiswa </a:t>
            </a:r>
            <a:r>
              <a:rPr lang="en-US" sz="2000" smtClean="0"/>
              <a:t>dapat </a:t>
            </a:r>
            <a:r>
              <a:rPr lang="en-US" sz="2000"/>
              <a:t>membuat catatan kaki dalam pembuatan karya ilmiah</a:t>
            </a:r>
            <a:r>
              <a:rPr lang="id-ID" sz="2000"/>
              <a:t> (CP- </a:t>
            </a:r>
            <a:r>
              <a:rPr lang="id-ID" sz="2000"/>
              <a:t>KMA7</a:t>
            </a:r>
            <a:r>
              <a:rPr lang="id-ID" sz="2000" smtClean="0"/>
              <a:t>)</a:t>
            </a:r>
            <a:r>
              <a:rPr lang="en-US" sz="2000" smtClean="0">
                <a:latin typeface="+mn-lt"/>
              </a:rPr>
              <a:t> </a:t>
            </a:r>
            <a:r>
              <a:rPr lang="en-US" sz="2000" smtClean="0">
                <a:latin typeface="+mn-lt"/>
              </a:rPr>
              <a:t/>
            </a:r>
            <a:br>
              <a:rPr lang="en-US" sz="2000" smtClean="0">
                <a:latin typeface="+mn-lt"/>
              </a:rPr>
            </a:br>
            <a:endParaRPr lang="en-US" sz="2000" b="1" spc="300" dirty="0">
              <a:latin typeface="+mn-lt"/>
            </a:endParaRPr>
          </a:p>
        </p:txBody>
      </p:sp>
      <p:pic>
        <p:nvPicPr>
          <p:cNvPr id="7" name="Picture 6"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
        <p:nvSpPr>
          <p:cNvPr id="10" name="TextBox 5"/>
          <p:cNvSpPr txBox="1">
            <a:spLocks noChangeArrowheads="1"/>
          </p:cNvSpPr>
          <p:nvPr/>
        </p:nvSpPr>
        <p:spPr bwMode="auto">
          <a:xfrm>
            <a:off x="142844" y="214296"/>
            <a:ext cx="644195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ID" altLang="en-US" sz="2000" b="1"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Capaian</a:t>
            </a:r>
            <a:r>
              <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a:t>
            </a:r>
            <a:r>
              <a:rPr kumimoji="0" lang="en-ID" altLang="en-US" sz="2000" b="1"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Pembelajaran</a:t>
            </a:r>
            <a:r>
              <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a:t>
            </a:r>
            <a:r>
              <a:rPr kumimoji="0" lang="en-ID" altLang="en-US" sz="2000" b="1"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Mingguan</a:t>
            </a:r>
            <a:r>
              <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Mata </a:t>
            </a:r>
            <a:r>
              <a:rPr kumimoji="0" lang="en-ID" altLang="en-US" sz="2000" b="1"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Kuliah</a:t>
            </a:r>
            <a:r>
              <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(Sub-CPMK):</a:t>
            </a:r>
          </a:p>
        </p:txBody>
      </p:sp>
      <p:sp>
        <p:nvSpPr>
          <p:cNvPr id="11" name="Rectangle 10"/>
          <p:cNvSpPr/>
          <p:nvPr/>
        </p:nvSpPr>
        <p:spPr>
          <a:xfrm>
            <a:off x="642910" y="1785932"/>
            <a:ext cx="2686376" cy="400110"/>
          </a:xfrm>
          <a:prstGeom prst="rect">
            <a:avLst/>
          </a:prstGeom>
        </p:spPr>
        <p:txBody>
          <a:bodyPr wrap="none">
            <a:spAutoFit/>
          </a:bodyPr>
          <a:lstStyle/>
          <a:p>
            <a:r>
              <a:rPr lang="en-US" sz="2000" b="1" dirty="0" smtClean="0"/>
              <a:t>Sub-CPMK ke-7, 9, &amp; 10</a:t>
            </a:r>
            <a:endParaRPr lang="en-US" sz="20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75132" y="1714494"/>
            <a:ext cx="7049430" cy="1692771"/>
          </a:xfrm>
          <a:prstGeom prst="rect">
            <a:avLst/>
          </a:prstGeom>
          <a:noFill/>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150" normalizeH="0" baseline="0" noProof="0" dirty="0" err="1">
                <a:ln w="0"/>
                <a:solidFill>
                  <a:schemeClr val="tx2">
                    <a:lumMod val="60000"/>
                    <a:lumOff val="40000"/>
                  </a:schemeClr>
                </a:solidFill>
                <a:effectLst/>
                <a:uLnTx/>
                <a:uFillTx/>
                <a:latin typeface="Calibri" panose="020F0502020204030204"/>
                <a:ea typeface="+mn-ea"/>
                <a:cs typeface="+mn-cs"/>
              </a:rPr>
              <a:t>Materi</a:t>
            </a:r>
            <a:r>
              <a:rPr kumimoji="0" lang="en-US" sz="4400" b="1" i="0" u="none" strike="noStrike" kern="1200" cap="none" spc="-150" normalizeH="0" baseline="0" noProof="0" dirty="0">
                <a:ln w="0"/>
                <a:solidFill>
                  <a:schemeClr val="tx2">
                    <a:lumMod val="60000"/>
                    <a:lumOff val="40000"/>
                  </a:schemeClr>
                </a:solidFill>
                <a:effectLst/>
                <a:uLnTx/>
                <a:uFillTx/>
                <a:latin typeface="Calibri" panose="020F0502020204030204"/>
                <a:ea typeface="+mn-ea"/>
                <a:cs typeface="+mn-cs"/>
              </a:rPr>
              <a:t> </a:t>
            </a:r>
            <a:r>
              <a:rPr kumimoji="0" lang="en-US" sz="4400" b="1" i="0" u="none" strike="noStrike" kern="1200" cap="none" spc="-150" normalizeH="0" baseline="0" noProof="0" dirty="0" err="1" smtClean="0">
                <a:ln w="0"/>
                <a:solidFill>
                  <a:schemeClr val="tx2">
                    <a:lumMod val="60000"/>
                    <a:lumOff val="40000"/>
                  </a:schemeClr>
                </a:solidFill>
                <a:effectLst/>
                <a:uLnTx/>
                <a:uFillTx/>
                <a:latin typeface="Calibri" panose="020F0502020204030204"/>
                <a:ea typeface="+mn-ea"/>
                <a:cs typeface="+mn-cs"/>
              </a:rPr>
              <a:t>Tatap</a:t>
            </a:r>
            <a:r>
              <a:rPr kumimoji="0" lang="en-US" sz="4400" b="1" i="0" u="none" strike="noStrike" kern="1200" cap="none" spc="-150" normalizeH="0" baseline="0" noProof="0" dirty="0" smtClean="0">
                <a:ln w="0"/>
                <a:solidFill>
                  <a:schemeClr val="tx2">
                    <a:lumMod val="60000"/>
                    <a:lumOff val="40000"/>
                  </a:schemeClr>
                </a:solidFill>
                <a:effectLst/>
                <a:uLnTx/>
                <a:uFillTx/>
                <a:latin typeface="Calibri" panose="020F0502020204030204"/>
                <a:ea typeface="+mn-ea"/>
                <a:cs typeface="+mn-cs"/>
              </a:rPr>
              <a:t> </a:t>
            </a:r>
            <a:r>
              <a:rPr kumimoji="0" lang="en-US" sz="4400" b="1" i="0" u="none" strike="noStrike" kern="1200" cap="none" spc="-150" normalizeH="0" baseline="0" noProof="0" err="1" smtClean="0">
                <a:ln w="0"/>
                <a:solidFill>
                  <a:schemeClr val="tx2">
                    <a:lumMod val="60000"/>
                    <a:lumOff val="40000"/>
                  </a:schemeClr>
                </a:solidFill>
                <a:effectLst/>
                <a:uLnTx/>
                <a:uFillTx/>
                <a:latin typeface="Calibri" panose="020F0502020204030204"/>
                <a:ea typeface="+mn-ea"/>
                <a:cs typeface="+mn-cs"/>
              </a:rPr>
              <a:t>Muka</a:t>
            </a:r>
            <a:r>
              <a:rPr kumimoji="0" lang="en-US" sz="4400" b="1" i="0" u="none" strike="noStrike" kern="1200" cap="none" spc="-150" normalizeH="0" baseline="0" noProof="0" smtClean="0">
                <a:ln w="0"/>
                <a:solidFill>
                  <a:schemeClr val="tx2">
                    <a:lumMod val="60000"/>
                    <a:lumOff val="40000"/>
                  </a:schemeClr>
                </a:solidFill>
                <a:effectLst/>
                <a:uLnTx/>
                <a:uFillTx/>
                <a:latin typeface="Calibri" panose="020F0502020204030204"/>
                <a:ea typeface="+mn-ea"/>
                <a:cs typeface="+mn-cs"/>
              </a:rPr>
              <a:t> </a:t>
            </a:r>
            <a:r>
              <a:rPr kumimoji="0" lang="en-US" sz="4400" b="1" i="0" u="none" strike="noStrike" kern="1200" cap="none" spc="-150" normalizeH="0" baseline="0" noProof="0" smtClean="0">
                <a:ln w="0"/>
                <a:solidFill>
                  <a:schemeClr val="tx2">
                    <a:lumMod val="60000"/>
                    <a:lumOff val="40000"/>
                  </a:schemeClr>
                </a:solidFill>
                <a:effectLst/>
                <a:uLnTx/>
                <a:uFillTx/>
                <a:latin typeface="Calibri" panose="020F0502020204030204"/>
                <a:ea typeface="+mn-ea"/>
                <a:cs typeface="+mn-cs"/>
              </a:rPr>
              <a:t>Ke</a:t>
            </a:r>
            <a:r>
              <a:rPr lang="en-US" sz="4400" b="1" spc="-150" noProof="0" smtClean="0">
                <a:ln w="0"/>
                <a:solidFill>
                  <a:schemeClr val="tx2">
                    <a:lumMod val="60000"/>
                    <a:lumOff val="40000"/>
                  </a:schemeClr>
                </a:solidFill>
                <a:effectLst/>
                <a:latin typeface="Calibri" panose="020F0502020204030204"/>
              </a:rPr>
              <a:t>sembilan</a:t>
            </a:r>
            <a:r>
              <a:rPr kumimoji="0" lang="en-US" sz="4400" b="1" i="0" u="none" strike="noStrike" kern="1200" cap="none" spc="-150" normalizeH="0" baseline="0" noProof="0" smtClean="0">
                <a:ln w="0"/>
                <a:solidFill>
                  <a:schemeClr val="tx2">
                    <a:lumMod val="60000"/>
                    <a:lumOff val="40000"/>
                  </a:schemeClr>
                </a:solidFill>
                <a:effectLst/>
                <a:uLnTx/>
                <a:uFillTx/>
                <a:latin typeface="Calibri" panose="020F0502020204030204"/>
                <a:ea typeface="+mn-ea"/>
                <a:cs typeface="+mn-cs"/>
              </a:rPr>
              <a:t> </a:t>
            </a:r>
            <a:endParaRPr kumimoji="0" lang="en-US" sz="4400" b="1" i="0" u="none" strike="noStrike" kern="1200" cap="none" spc="-150" normalizeH="0" baseline="0" noProof="0" dirty="0">
              <a:ln w="0"/>
              <a:solidFill>
                <a:schemeClr val="tx2">
                  <a:lumMod val="60000"/>
                  <a:lumOff val="40000"/>
                </a:schemeClr>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1" i="0" u="none" strike="noStrike" kern="1200" cap="none" spc="0" normalizeH="0" noProof="0" smtClean="0">
                <a:ln w="0"/>
                <a:solidFill>
                  <a:schemeClr val="tx2">
                    <a:lumMod val="60000"/>
                    <a:lumOff val="40000"/>
                  </a:schemeClr>
                </a:solidFill>
                <a:effectLst/>
                <a:uLnTx/>
                <a:uFillTx/>
                <a:latin typeface="Calibri" panose="020F0502020204030204"/>
                <a:ea typeface="+mn-ea"/>
                <a:cs typeface="+mn-cs"/>
              </a:rPr>
              <a:t>Sistem Rujukan</a:t>
            </a:r>
            <a:endParaRPr kumimoji="0" lang="en-US" sz="6000" b="1" i="0" u="none" strike="noStrike" kern="1200" cap="none" spc="0" normalizeH="0" baseline="0" noProof="0" dirty="0">
              <a:ln w="0"/>
              <a:solidFill>
                <a:schemeClr val="tx2">
                  <a:lumMod val="60000"/>
                  <a:lumOff val="40000"/>
                </a:schemeClr>
              </a:solidFill>
              <a:effectLst/>
              <a:uLnTx/>
              <a:uFillTx/>
              <a:latin typeface="Calibri" panose="020F0502020204030204"/>
              <a:ea typeface="+mn-ea"/>
              <a:cs typeface="+mn-cs"/>
            </a:endParaRPr>
          </a:p>
        </p:txBody>
      </p:sp>
      <p:pic>
        <p:nvPicPr>
          <p:cNvPr id="5" name="Picture 4"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
        <p:nvSpPr>
          <p:cNvPr id="2" name="Rectangle 1"/>
          <p:cNvSpPr/>
          <p:nvPr/>
        </p:nvSpPr>
        <p:spPr>
          <a:xfrm>
            <a:off x="0" y="843558"/>
            <a:ext cx="9144000" cy="2816156"/>
          </a:xfrm>
          <a:prstGeom prst="rect">
            <a:avLst/>
          </a:prstGeom>
        </p:spPr>
        <p:txBody>
          <a:bodyPr wrap="square" lIns="914400" tIns="0" rIns="914400">
            <a:spAutoFit/>
          </a:bodyPr>
          <a:lstStyle/>
          <a:p>
            <a:r>
              <a:rPr lang="en-US" b="1" smtClean="0">
                <a:latin typeface="Times New Roman" panose="02020603050405020304" pitchFamily="18" charset="0"/>
                <a:ea typeface="Calibri" panose="020F0502020204030204" pitchFamily="34" charset="0"/>
              </a:rPr>
              <a:t>Sistem Rujukan</a:t>
            </a:r>
            <a:endParaRPr lang="en-US" b="1" smtClean="0">
              <a:latin typeface="Times New Roman" panose="02020603050405020304" pitchFamily="18" charset="0"/>
              <a:ea typeface="Calibri" panose="020F0502020204030204" pitchFamily="34" charset="0"/>
            </a:endParaRPr>
          </a:p>
          <a:p>
            <a:endParaRPr lang="en-US">
              <a:latin typeface="Times New Roman" panose="02020603050405020304" pitchFamily="18" charset="0"/>
              <a:ea typeface="Calibri" panose="020F0502020204030204" pitchFamily="34" charset="0"/>
            </a:endParaRPr>
          </a:p>
          <a:p>
            <a:r>
              <a:rPr lang="en-ID"/>
              <a:t>Sistem rujukan digunakan sebagai sumber referensi, jika penulis</a:t>
            </a:r>
            <a:endParaRPr lang="en-US"/>
          </a:p>
          <a:p>
            <a:r>
              <a:rPr lang="en-ID"/>
              <a:t>1) menggunakan kutipan dengan berbagai cara yang disebutkan di atas,</a:t>
            </a:r>
            <a:endParaRPr lang="en-US"/>
          </a:p>
          <a:p>
            <a:r>
              <a:rPr lang="en-ID"/>
              <a:t>2) menjelaskan dengan kata-kata sendiri pendapat penulis atau sumber lain,</a:t>
            </a:r>
            <a:endParaRPr lang="en-US"/>
          </a:p>
          <a:p>
            <a:r>
              <a:rPr lang="en-ID"/>
              <a:t>3) meminjam tabel, peta, atau diagram dari suatu sumber,</a:t>
            </a:r>
            <a:endParaRPr lang="en-US"/>
          </a:p>
          <a:p>
            <a:r>
              <a:rPr lang="en-ID"/>
              <a:t>4) menyusun diagram berdasarkan data penulis atau sumber lain,</a:t>
            </a:r>
            <a:endParaRPr lang="en-US"/>
          </a:p>
          <a:p>
            <a:r>
              <a:rPr lang="en-ID"/>
              <a:t>5) menyajikan suatu pembuktian khusus yang bukan suatu pengetahuan umum, dan</a:t>
            </a:r>
            <a:endParaRPr lang="en-US"/>
          </a:p>
          <a:p>
            <a:r>
              <a:rPr lang="en-ID"/>
              <a:t>6) merujuk pada bagian lain pada teks.</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
        <p:nvSpPr>
          <p:cNvPr id="2" name="Rectangle 1"/>
          <p:cNvSpPr/>
          <p:nvPr/>
        </p:nvSpPr>
        <p:spPr>
          <a:xfrm>
            <a:off x="0" y="-1615550"/>
            <a:ext cx="9036496" cy="5832366"/>
          </a:xfrm>
          <a:prstGeom prst="rect">
            <a:avLst/>
          </a:prstGeom>
        </p:spPr>
        <p:txBody>
          <a:bodyPr wrap="square" tIns="2560320">
            <a:spAutoFit/>
          </a:bodyPr>
          <a:lstStyle/>
          <a:p>
            <a:r>
              <a:rPr lang="en-ID" sz="1600"/>
              <a:t>Sebenarnya, setiap bidang ilmu memiliki sistem perujukannya masing-masing. Sistem</a:t>
            </a:r>
            <a:endParaRPr lang="en-US" sz="1600"/>
          </a:p>
          <a:p>
            <a:r>
              <a:rPr lang="en-ID" sz="1600"/>
              <a:t>perujukan ilmu kedokteran berbeda dengan sistem perujukan ekonomi atau teknik. Akan tetapi, ada dua sistem perujukan sumber bacaan yang sering digunakan sebagai dasar kutipan, yaitu Sistem Catatan dan Sistem Langsung.</a:t>
            </a:r>
            <a:endParaRPr lang="en-US" sz="1600"/>
          </a:p>
          <a:p>
            <a:r>
              <a:rPr lang="en-ID" sz="1600"/>
              <a:t>a. Sistem catatan </a:t>
            </a:r>
            <a:r>
              <a:rPr lang="en-ID" sz="1600" i="1"/>
              <a:t>(note-bibliography) </a:t>
            </a:r>
            <a:r>
              <a:rPr lang="en-ID" sz="1600"/>
              <a:t>menyajikan informasi mengenai sumber dalam bentuk catatan kaki </a:t>
            </a:r>
            <a:r>
              <a:rPr lang="en-ID" sz="1600" i="1"/>
              <a:t>(footnotes) </a:t>
            </a:r>
            <a:r>
              <a:rPr lang="en-ID" sz="1600"/>
              <a:t>atau catatan belakang </a:t>
            </a:r>
            <a:r>
              <a:rPr lang="en-ID" sz="1600" i="1"/>
              <a:t>(endnotes) </a:t>
            </a:r>
            <a:r>
              <a:rPr lang="en-ID" sz="1600"/>
              <a:t>atau langsung dalam daftar pustaka </a:t>
            </a:r>
            <a:r>
              <a:rPr lang="en-ID" sz="1600" i="1"/>
              <a:t>(bibliography). </a:t>
            </a:r>
            <a:r>
              <a:rPr lang="en-ID" sz="1600"/>
              <a:t>Beberapa bidang ilmu sudah tidak lagi menggunakan sistem catatan, tetapi menggunakan sistem langsung.</a:t>
            </a:r>
            <a:endParaRPr lang="en-US" sz="1600"/>
          </a:p>
          <a:p>
            <a:r>
              <a:rPr lang="en-ID" sz="1600"/>
              <a:t>b. Sistem langsung </a:t>
            </a:r>
            <a:r>
              <a:rPr lang="en-ID" sz="1600" i="1"/>
              <a:t>(parenthetical-references) </a:t>
            </a:r>
            <a:r>
              <a:rPr lang="en-ID" sz="1600"/>
              <a:t>yang menempatkan informasi mengenai sumber dalam tanda kurung dan </a:t>
            </a:r>
            <a:r>
              <a:rPr lang="en-ID" sz="1600"/>
              <a:t>diletakkan </a:t>
            </a:r>
            <a:endParaRPr lang="en-ID" sz="1600" smtClean="0"/>
          </a:p>
          <a:p>
            <a:r>
              <a:rPr lang="en-ID" sz="1600" smtClean="0"/>
              <a:t>(</a:t>
            </a:r>
            <a:r>
              <a:rPr lang="en-ID" sz="1600"/>
              <a:t>a) langsung pada bagian yang dikutip,</a:t>
            </a:r>
            <a:endParaRPr lang="en-US" sz="1600"/>
          </a:p>
          <a:p>
            <a:r>
              <a:rPr lang="en-ID" sz="1600"/>
              <a:t>(b) pada daftar kutipan </a:t>
            </a:r>
            <a:r>
              <a:rPr lang="en-ID" sz="1600" i="1"/>
              <a:t>(list of work cited), </a:t>
            </a:r>
            <a:r>
              <a:rPr lang="en-ID" sz="1600"/>
              <a:t>atau (c) pada daftar pustaka. Cara kedua</a:t>
            </a:r>
            <a:endParaRPr lang="en-US" sz="1600"/>
          </a:p>
          <a:p>
            <a:r>
              <a:rPr lang="en-ID" sz="1600"/>
              <a:t>ini adalah cara yang direkomendasikan oleh MLA </a:t>
            </a:r>
            <a:r>
              <a:rPr lang="en-ID" sz="1600" i="1"/>
              <a:t>(The Modern Language Association) </a:t>
            </a:r>
            <a:r>
              <a:rPr lang="en-ID" sz="1600"/>
              <a:t>dan APA </a:t>
            </a:r>
            <a:r>
              <a:rPr lang="en-ID" sz="1600" i="1"/>
              <a:t>(The American Psychological Association).</a:t>
            </a:r>
            <a:endParaRPr lang="en-US" sz="1600"/>
          </a:p>
        </p:txBody>
      </p:sp>
    </p:spTree>
    <p:extLst>
      <p:ext uri="{BB962C8B-B14F-4D97-AF65-F5344CB8AC3E}">
        <p14:creationId xmlns:p14="http://schemas.microsoft.com/office/powerpoint/2010/main" val="36392712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
        <p:nvSpPr>
          <p:cNvPr id="2" name="Rectangle 1"/>
          <p:cNvSpPr/>
          <p:nvPr/>
        </p:nvSpPr>
        <p:spPr>
          <a:xfrm>
            <a:off x="0" y="-1615550"/>
            <a:ext cx="9036496" cy="2897973"/>
          </a:xfrm>
          <a:prstGeom prst="rect">
            <a:avLst/>
          </a:prstGeom>
        </p:spPr>
        <p:txBody>
          <a:bodyPr wrap="square" tIns="2560320">
            <a:spAutoFit/>
          </a:bodyPr>
          <a:lstStyle/>
          <a:p>
            <a:pPr lvl="0">
              <a:lnSpc>
                <a:spcPct val="115000"/>
              </a:lnSpc>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0" y="-1934099"/>
            <a:ext cx="9036496" cy="5993949"/>
          </a:xfrm>
          <a:prstGeom prst="rect">
            <a:avLst/>
          </a:prstGeom>
        </p:spPr>
        <p:txBody>
          <a:bodyPr wrap="square" tIns="2560320">
            <a:spAutoFit/>
          </a:bodyPr>
          <a:lstStyle/>
          <a:p>
            <a:pPr lvl="0">
              <a:lnSpc>
                <a:spcPct val="115000"/>
              </a:lnSpc>
              <a:spcAft>
                <a:spcPts val="0"/>
              </a:spcAft>
            </a:pPr>
            <a:r>
              <a:rPr lang="en-US">
                <a:latin typeface="Times New Roman" panose="02020603050405020304" pitchFamily="18" charset="0"/>
                <a:ea typeface="Calibri" panose="020F0502020204030204" pitchFamily="34" charset="0"/>
                <a:cs typeface="Times New Roman" panose="02020603050405020304" pitchFamily="18" charset="0"/>
              </a:rPr>
              <a:t>	</a:t>
            </a:r>
            <a:r>
              <a:rPr lang="en-US" sz="2800" smtClean="0">
                <a:latin typeface="Times New Roman" panose="02020603050405020304" pitchFamily="18" charset="0"/>
                <a:ea typeface="Calibri" panose="020F0502020204030204" pitchFamily="34" charset="0"/>
                <a:cs typeface="Times New Roman" panose="02020603050405020304" pitchFamily="18" charset="0"/>
              </a:rPr>
              <a:t>Penyusunan </a:t>
            </a:r>
            <a:r>
              <a:rPr lang="en-US" sz="2800" smtClean="0">
                <a:latin typeface="Times New Roman" panose="02020603050405020304" pitchFamily="18" charset="0"/>
                <a:ea typeface="Calibri" panose="020F0502020204030204" pitchFamily="34" charset="0"/>
                <a:cs typeface="Times New Roman" panose="02020603050405020304" pitchFamily="18" charset="0"/>
              </a:rPr>
              <a:t>Sistem Catatan</a:t>
            </a:r>
            <a:endParaRPr lang="en-US" sz="28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15000"/>
              </a:lnSpc>
              <a:spcAft>
                <a:spcPts val="0"/>
              </a:spcAft>
            </a:pPr>
            <a:endParaRPr lang="en-US" smtClean="0">
              <a:latin typeface="Times New Roman" panose="02020603050405020304" pitchFamily="18" charset="0"/>
              <a:ea typeface="Calibri" panose="020F0502020204030204" pitchFamily="34" charset="0"/>
              <a:cs typeface="Times New Roman" panose="02020603050405020304" pitchFamily="18" charset="0"/>
            </a:endParaRPr>
          </a:p>
          <a:p>
            <a:pPr marL="228600" algn="just">
              <a:lnSpc>
                <a:spcPct val="115000"/>
              </a:lnSpc>
              <a:spcAft>
                <a:spcPts val="0"/>
              </a:spcAft>
            </a:pPr>
            <a:r>
              <a:rPr lang="en-ID" sz="1600"/>
              <a:t>Sistem catatan dilakukan dengan mencantumkan pemarkah angka arab di akhir setiap kutipan. Angka arab tersebut mengacu kepada catatan yang berisi informasi dari sumber kutipan. Angka itu diletakkan langsung di akhir kutipan dan terletak setengah spasi ke atas. Ada dua cara penempatan catatan. (1) Catatan dapat ditempatkan di bawah halaman yang sama dengan nomor pemarkah dan disebut catatan kaki </a:t>
            </a:r>
            <a:r>
              <a:rPr lang="en-ID" sz="1600" i="1"/>
              <a:t>(footnotes). </a:t>
            </a:r>
            <a:r>
              <a:rPr lang="en-ID" sz="1600"/>
              <a:t>(2) Catatan dapat pula ditempatkan pada akhir setiap bab atau sebuah tulisan dan disebut catatan belakang </a:t>
            </a:r>
            <a:r>
              <a:rPr lang="en-ID" sz="1600" i="1"/>
              <a:t>(endnotes). </a:t>
            </a:r>
            <a:r>
              <a:rPr lang="en-ID" sz="1600"/>
              <a:t>Biasanya, untuk catatan belakang, penomoran kutipan dilakukan secara berurutan dalam satu bab dan dimulai lagi dengan angka satu pada bab berikutnya. Untuk catatan kaki, urutan angka dapat berlaku sepanjang tulisan atau karya ilmiah. Fungsi catatan kaki dan catatan belakang ini tidak hanya untuk menunjukkan sumber kutipan, tetapi ada beberapa fungsi lain.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82664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
        <p:nvSpPr>
          <p:cNvPr id="2" name="Rectangle 1"/>
          <p:cNvSpPr/>
          <p:nvPr/>
        </p:nvSpPr>
        <p:spPr>
          <a:xfrm>
            <a:off x="0" y="-1615550"/>
            <a:ext cx="9036496" cy="2897973"/>
          </a:xfrm>
          <a:prstGeom prst="rect">
            <a:avLst/>
          </a:prstGeom>
        </p:spPr>
        <p:txBody>
          <a:bodyPr wrap="square" tIns="2560320">
            <a:spAutoFit/>
          </a:bodyPr>
          <a:lstStyle/>
          <a:p>
            <a:pPr lvl="0">
              <a:lnSpc>
                <a:spcPct val="115000"/>
              </a:lnSpc>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0" y="-1934099"/>
            <a:ext cx="9036496" cy="5969326"/>
          </a:xfrm>
          <a:prstGeom prst="rect">
            <a:avLst/>
          </a:prstGeom>
        </p:spPr>
        <p:txBody>
          <a:bodyPr wrap="square" lIns="274320" tIns="2377440" rIns="274320">
            <a:spAutoFit/>
          </a:bodyPr>
          <a:lstStyle/>
          <a:p>
            <a:pPr lvl="0">
              <a:lnSpc>
                <a:spcPct val="115000"/>
              </a:lnSpc>
              <a:spcAft>
                <a:spcPts val="0"/>
              </a:spcAft>
            </a:pPr>
            <a:r>
              <a:rPr lang="en-US">
                <a:latin typeface="Times New Roman" panose="02020603050405020304" pitchFamily="18" charset="0"/>
                <a:ea typeface="Calibri" panose="020F0502020204030204" pitchFamily="34" charset="0"/>
                <a:cs typeface="Times New Roman" panose="02020603050405020304" pitchFamily="18" charset="0"/>
              </a:rPr>
              <a:t>	</a:t>
            </a:r>
            <a:r>
              <a:rPr lang="id-ID" sz="2800" smtClean="0">
                <a:latin typeface="Times New Roman" panose="02020603050405020304" pitchFamily="18" charset="0"/>
                <a:ea typeface="Calibri" panose="020F0502020204030204" pitchFamily="34" charset="0"/>
                <a:cs typeface="Times New Roman" panose="02020603050405020304" pitchFamily="18" charset="0"/>
              </a:rPr>
              <a:t>Fungsi </a:t>
            </a:r>
            <a:r>
              <a:rPr lang="en-US" sz="2800" smtClean="0">
                <a:latin typeface="Times New Roman" panose="02020603050405020304" pitchFamily="18" charset="0"/>
                <a:ea typeface="Calibri" panose="020F0502020204030204" pitchFamily="34" charset="0"/>
                <a:cs typeface="Times New Roman" panose="02020603050405020304" pitchFamily="18" charset="0"/>
              </a:rPr>
              <a:t>Catatan Kaki</a:t>
            </a:r>
            <a:endParaRPr lang="en-US" sz="28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15000"/>
              </a:lnSpc>
              <a:spcAft>
                <a:spcPts val="0"/>
              </a:spcAft>
            </a:pPr>
            <a:endParaRPr lang="en-US" smtClean="0">
              <a:latin typeface="Times New Roman" panose="02020603050405020304" pitchFamily="18" charset="0"/>
              <a:ea typeface="Calibri" panose="020F0502020204030204" pitchFamily="34" charset="0"/>
              <a:cs typeface="Times New Roman" panose="02020603050405020304" pitchFamily="18" charset="0"/>
            </a:endParaRPr>
          </a:p>
          <a:p>
            <a:r>
              <a:rPr lang="en-ID" sz="1600"/>
              <a:t>Jadi, ada empat fungsi catatan kaki dan catatan belakang.</a:t>
            </a:r>
            <a:endParaRPr lang="en-US" sz="1600"/>
          </a:p>
          <a:p>
            <a:r>
              <a:rPr lang="en-ID" sz="1600"/>
              <a:t>1. Untuk menyusun pembuktian, khususnya yang berkaitan dengan pembuktian kebenaran yang dilakukan oleh penulis lain;</a:t>
            </a:r>
            <a:endParaRPr lang="en-US" sz="1600"/>
          </a:p>
          <a:p>
            <a:r>
              <a:rPr lang="en-ID" sz="1600"/>
              <a:t>2. Untuk referensi atau untuk menyatakan utang budi kepada penulis yang teksnya digunakan sebagia bahan kutipan;</a:t>
            </a:r>
            <a:endParaRPr lang="en-US" sz="1600"/>
          </a:p>
          <a:p>
            <a:r>
              <a:rPr lang="en-ID" sz="1600"/>
              <a:t>3. Untuk menyampaikan keterangan tambahan yang dibutuhkan, namun tidak berkaitan langsung dengan karya ilmiah yang ditulis, dan</a:t>
            </a:r>
            <a:endParaRPr lang="en-US" sz="1600"/>
          </a:p>
          <a:p>
            <a:r>
              <a:rPr lang="en-ID" sz="1600"/>
              <a:t>4. Untuk merujuk pada bagian lain dari karya ilmiah. Jika sistem catatan digunakan untuk menyusun pembuktian atau referensi, ada unsur-unsur dan aturan yang perlu diketahui oleh penulis karya ilmiah. Unsur-unsur yang digunakan sama dengan unsur-unsur yang digunakan dalam daftar pustaka. Akan tetapi, ada tiga perbedaan yang cukup penting antara sistem catatan dan system daftar pustaka.</a:t>
            </a:r>
            <a:endParaRPr lang="en-US" sz="1600"/>
          </a:p>
        </p:txBody>
      </p:sp>
    </p:spTree>
    <p:extLst>
      <p:ext uri="{BB962C8B-B14F-4D97-AF65-F5344CB8AC3E}">
        <p14:creationId xmlns:p14="http://schemas.microsoft.com/office/powerpoint/2010/main" val="2719922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
        <p:nvSpPr>
          <p:cNvPr id="2" name="Rectangle 1"/>
          <p:cNvSpPr/>
          <p:nvPr/>
        </p:nvSpPr>
        <p:spPr>
          <a:xfrm>
            <a:off x="0" y="-1615550"/>
            <a:ext cx="9036496" cy="2897973"/>
          </a:xfrm>
          <a:prstGeom prst="rect">
            <a:avLst/>
          </a:prstGeom>
        </p:spPr>
        <p:txBody>
          <a:bodyPr wrap="square" tIns="2560320">
            <a:spAutoFit/>
          </a:bodyPr>
          <a:lstStyle/>
          <a:p>
            <a:pPr lvl="0">
              <a:lnSpc>
                <a:spcPct val="115000"/>
              </a:lnSpc>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0" y="-1934099"/>
            <a:ext cx="9036496" cy="7309693"/>
          </a:xfrm>
          <a:prstGeom prst="rect">
            <a:avLst/>
          </a:prstGeom>
        </p:spPr>
        <p:txBody>
          <a:bodyPr wrap="square" tIns="2560320">
            <a:spAutoFit/>
          </a:bodyPr>
          <a:lstStyle/>
          <a:p>
            <a:pPr lvl="0"/>
            <a:r>
              <a:rPr lang="en-US">
                <a:latin typeface="Times New Roman" panose="02020603050405020304" pitchFamily="18" charset="0"/>
                <a:ea typeface="Calibri" panose="020F0502020204030204" pitchFamily="34" charset="0"/>
                <a:cs typeface="Times New Roman" panose="02020603050405020304" pitchFamily="18" charset="0"/>
              </a:rPr>
              <a:t>	</a:t>
            </a:r>
            <a:r>
              <a:rPr lang="id-ID" sz="2800"/>
              <a:t> </a:t>
            </a:r>
            <a:r>
              <a:rPr lang="en-US" sz="2800" smtClean="0"/>
              <a:t>Perbedaan antara sistem catatan dan </a:t>
            </a:r>
            <a:r>
              <a:rPr lang="en-US" sz="2800" smtClean="0">
                <a:solidFill>
                  <a:srgbClr val="FF0000"/>
                </a:solidFill>
              </a:rPr>
              <a:t>sistem </a:t>
            </a:r>
          </a:p>
          <a:p>
            <a:pPr lvl="0"/>
            <a:r>
              <a:rPr lang="en-US" sz="2800" smtClean="0">
                <a:solidFill>
                  <a:srgbClr val="FF0000"/>
                </a:solidFill>
              </a:rPr>
              <a:t>	daftar pustaka </a:t>
            </a:r>
            <a:endParaRPr lang="en-US" sz="2800">
              <a:solidFill>
                <a:srgbClr val="FF0000"/>
              </a:solidFill>
            </a:endParaRPr>
          </a:p>
          <a:p>
            <a:endParaRPr lang="en-US" sz="2800" smtClean="0"/>
          </a:p>
          <a:p>
            <a:r>
              <a:rPr lang="en-ID" sz="2000" b="1"/>
              <a:t>Sistem </a:t>
            </a:r>
            <a:r>
              <a:rPr lang="en-ID" sz="2000" b="1"/>
              <a:t>Catatan </a:t>
            </a:r>
            <a:r>
              <a:rPr lang="en-ID" sz="2000" b="1" smtClean="0"/>
              <a:t>				</a:t>
            </a:r>
            <a:r>
              <a:rPr lang="en-ID" sz="2000" b="1" smtClean="0">
                <a:solidFill>
                  <a:srgbClr val="FF0000"/>
                </a:solidFill>
              </a:rPr>
              <a:t>Sistem </a:t>
            </a:r>
            <a:r>
              <a:rPr lang="en-ID" sz="2000" b="1">
                <a:solidFill>
                  <a:srgbClr val="FF0000"/>
                </a:solidFill>
              </a:rPr>
              <a:t>Daftar Pustaka</a:t>
            </a:r>
            <a:endParaRPr lang="en-US" sz="2000">
              <a:solidFill>
                <a:srgbClr val="FF0000"/>
              </a:solidFill>
            </a:endParaRPr>
          </a:p>
          <a:p>
            <a:pPr lvl="0"/>
            <a:endParaRPr lang="en-ID" sz="2000" smtClean="0"/>
          </a:p>
          <a:p>
            <a:pPr lvl="0"/>
            <a:r>
              <a:rPr lang="en-ID" sz="2000" smtClean="0"/>
              <a:t>Nomor </a:t>
            </a:r>
            <a:r>
              <a:rPr lang="en-ID" sz="2000"/>
              <a:t>halaman dari sumber rujukan harus dicantumkan.</a:t>
            </a:r>
            <a:endParaRPr lang="en-US" sz="2000"/>
          </a:p>
          <a:p>
            <a:pPr lvl="0"/>
            <a:r>
              <a:rPr lang="en-ID" sz="2000" smtClean="0"/>
              <a:t>		</a:t>
            </a:r>
            <a:r>
              <a:rPr lang="en-ID" sz="2000" smtClean="0">
                <a:solidFill>
                  <a:srgbClr val="FF0000"/>
                </a:solidFill>
              </a:rPr>
              <a:t>Nomor </a:t>
            </a:r>
            <a:r>
              <a:rPr lang="en-ID" sz="2000">
                <a:solidFill>
                  <a:srgbClr val="FF0000"/>
                </a:solidFill>
              </a:rPr>
              <a:t>halaman tidak selalu harus dicantumkan</a:t>
            </a:r>
            <a:r>
              <a:rPr lang="en-ID" sz="2000">
                <a:solidFill>
                  <a:srgbClr val="FF0000"/>
                </a:solidFill>
              </a:rPr>
              <a:t>. </a:t>
            </a:r>
            <a:endParaRPr lang="en-ID" sz="2000" smtClean="0">
              <a:solidFill>
                <a:srgbClr val="FF0000"/>
              </a:solidFill>
            </a:endParaRPr>
          </a:p>
          <a:p>
            <a:pPr lvl="0"/>
            <a:r>
              <a:rPr lang="en-ID" sz="2000" smtClean="0"/>
              <a:t>Nama </a:t>
            </a:r>
            <a:r>
              <a:rPr lang="en-ID" sz="2000"/>
              <a:t>sumber rujukan dicantumkan dengan urutan: nama diri diikuti oleh nama keluarga.</a:t>
            </a:r>
            <a:endParaRPr lang="en-US" sz="2000"/>
          </a:p>
          <a:p>
            <a:pPr lvl="0"/>
            <a:r>
              <a:rPr lang="en-ID" sz="2000" smtClean="0"/>
              <a:t>		</a:t>
            </a:r>
            <a:r>
              <a:rPr lang="en-ID" sz="2000" smtClean="0">
                <a:solidFill>
                  <a:srgbClr val="FF0000"/>
                </a:solidFill>
              </a:rPr>
              <a:t>Nama </a:t>
            </a:r>
            <a:r>
              <a:rPr lang="en-ID" sz="2000">
                <a:solidFill>
                  <a:srgbClr val="FF0000"/>
                </a:solidFill>
              </a:rPr>
              <a:t>sumber ditulis dengan nama keluarga terlebih dahulu, </a:t>
            </a:r>
            <a:r>
              <a:rPr lang="en-ID" sz="2000">
                <a:solidFill>
                  <a:srgbClr val="FF0000"/>
                </a:solidFill>
              </a:rPr>
              <a:t>baru </a:t>
            </a:r>
            <a:r>
              <a:rPr lang="en-ID" sz="2000" smtClean="0">
                <a:solidFill>
                  <a:srgbClr val="FF0000"/>
                </a:solidFill>
              </a:rPr>
              <a:t>		nama </a:t>
            </a:r>
            <a:r>
              <a:rPr lang="en-ID" sz="2000">
                <a:solidFill>
                  <a:srgbClr val="FF0000"/>
                </a:solidFill>
              </a:rPr>
              <a:t>diri. </a:t>
            </a:r>
            <a:endParaRPr lang="en-US" sz="2000">
              <a:solidFill>
                <a:srgbClr val="FF0000"/>
              </a:solidFill>
            </a:endParaRPr>
          </a:p>
          <a:p>
            <a:pPr lvl="0"/>
            <a:r>
              <a:rPr lang="en-ID" sz="2000" smtClean="0"/>
              <a:t>Ada </a:t>
            </a:r>
            <a:r>
              <a:rPr lang="en-ID" sz="2000"/>
              <a:t>penyebutan referensi pertama dan penyebutan referensi lanjutan.</a:t>
            </a:r>
            <a:endParaRPr lang="en-US" sz="2000"/>
          </a:p>
          <a:p>
            <a:pPr lvl="0"/>
            <a:r>
              <a:rPr lang="en-ID" sz="2000" smtClean="0"/>
              <a:t>		</a:t>
            </a:r>
            <a:r>
              <a:rPr lang="en-ID" sz="2000" smtClean="0">
                <a:solidFill>
                  <a:srgbClr val="FF0000"/>
                </a:solidFill>
              </a:rPr>
              <a:t>Tidak </a:t>
            </a:r>
            <a:r>
              <a:rPr lang="en-ID" sz="2000">
                <a:solidFill>
                  <a:srgbClr val="FF0000"/>
                </a:solidFill>
              </a:rPr>
              <a:t>ada penyebutan referensi lanjutan.</a:t>
            </a:r>
            <a:endParaRPr lang="en-US" sz="2000">
              <a:solidFill>
                <a:srgbClr val="FF0000"/>
              </a:solidFill>
            </a:endParaRPr>
          </a:p>
          <a:p>
            <a:endParaRPr lang="en-US" sz="2000">
              <a:solidFill>
                <a:srgbClr val="FF0000"/>
              </a:solidFill>
            </a:endParaRPr>
          </a:p>
        </p:txBody>
      </p:sp>
    </p:spTree>
    <p:extLst>
      <p:ext uri="{BB962C8B-B14F-4D97-AF65-F5344CB8AC3E}">
        <p14:creationId xmlns:p14="http://schemas.microsoft.com/office/powerpoint/2010/main" val="32114820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
        <p:nvSpPr>
          <p:cNvPr id="2" name="Rectangle 1"/>
          <p:cNvSpPr/>
          <p:nvPr/>
        </p:nvSpPr>
        <p:spPr>
          <a:xfrm>
            <a:off x="0" y="-1615550"/>
            <a:ext cx="9036496" cy="2897973"/>
          </a:xfrm>
          <a:prstGeom prst="rect">
            <a:avLst/>
          </a:prstGeom>
        </p:spPr>
        <p:txBody>
          <a:bodyPr wrap="square" tIns="2560320">
            <a:spAutoFit/>
          </a:bodyPr>
          <a:lstStyle/>
          <a:p>
            <a:pPr lvl="0">
              <a:lnSpc>
                <a:spcPct val="115000"/>
              </a:lnSpc>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0" y="-1934099"/>
            <a:ext cx="9036496" cy="6878806"/>
          </a:xfrm>
          <a:prstGeom prst="rect">
            <a:avLst/>
          </a:prstGeom>
        </p:spPr>
        <p:txBody>
          <a:bodyPr wrap="square" tIns="2560320">
            <a:spAutoFit/>
          </a:bodyPr>
          <a:lstStyle/>
          <a:p>
            <a:r>
              <a:rPr lang="en-US">
                <a:latin typeface="Times New Roman" panose="02020603050405020304" pitchFamily="18" charset="0"/>
                <a:ea typeface="Calibri" panose="020F0502020204030204" pitchFamily="34" charset="0"/>
                <a:cs typeface="Times New Roman" panose="02020603050405020304" pitchFamily="18" charset="0"/>
              </a:rPr>
              <a:t>	</a:t>
            </a:r>
            <a:r>
              <a:rPr lang="id-ID" sz="2800"/>
              <a:t> </a:t>
            </a:r>
            <a:r>
              <a:rPr lang="en-ID" sz="2800" b="1"/>
              <a:t>Unsur-unsur yang harus dicantumkan dalam menyusun referensi pertama adalah</a:t>
            </a:r>
            <a:endParaRPr lang="en-US" sz="2800" b="1"/>
          </a:p>
          <a:p>
            <a:r>
              <a:rPr lang="en-ID" sz="2000" smtClean="0"/>
              <a:t>Unsur-unsur </a:t>
            </a:r>
            <a:r>
              <a:rPr lang="en-ID" sz="2000"/>
              <a:t>yang harus dicantumkan dalam menyusun referensi pertama adalah</a:t>
            </a:r>
            <a:endParaRPr lang="en-US" sz="2000"/>
          </a:p>
          <a:p>
            <a:r>
              <a:rPr lang="en-ID" sz="2000"/>
              <a:t>1) nama penulis yang diawali dengan penulisan nama diri diikuti nama keluarga,</a:t>
            </a:r>
            <a:endParaRPr lang="en-US" sz="2000"/>
          </a:p>
          <a:p>
            <a:r>
              <a:rPr lang="en-ID" sz="2000"/>
              <a:t>2) judul karya tulis yang dicetak miring dengan menggunakan huruf besar untuk huruf pertama kecuali kata sambung dan kata depan, dan</a:t>
            </a:r>
            <a:endParaRPr lang="en-US" sz="2000"/>
          </a:p>
          <a:p>
            <a:r>
              <a:rPr lang="en-ID" sz="2000"/>
              <a:t>3) data publikasi berisi nama tempat (kota), koma, dan tahun terbitan yang diletakkan di antara tanda kurung, dan nomor halaman yang diletakkan di luar tanda kurung, contoh: (Jakarta: Djambatan, 1967), 49-51.</a:t>
            </a:r>
            <a:endParaRPr lang="en-US" sz="2000"/>
          </a:p>
          <a:p>
            <a:r>
              <a:rPr lang="en-ID" sz="2000"/>
              <a:t>4) untuk kutipan dari buku berjilid atau dari jurnal/majalah ilmiah, nomor jilid menggunakan angka romawi atau angka arab, diikuti dengan data publikasidalam kurung, kota, dan diakhiri  nomor halaman yang menggunakan angka arab, contoh: MSI, 1 (April, 1963): 27-30.</a:t>
            </a:r>
            <a:endParaRPr lang="en-US" sz="2000"/>
          </a:p>
        </p:txBody>
      </p:sp>
    </p:spTree>
    <p:extLst>
      <p:ext uri="{BB962C8B-B14F-4D97-AF65-F5344CB8AC3E}">
        <p14:creationId xmlns:p14="http://schemas.microsoft.com/office/powerpoint/2010/main" val="15427584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TotalTime>
  <Words>295</Words>
  <Application>Microsoft Office PowerPoint</Application>
  <PresentationFormat>On-screen Show (16:9)</PresentationFormat>
  <Paragraphs>83</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Times New Roman</vt:lpstr>
      <vt:lpstr>Office Theme</vt:lpstr>
      <vt:lpstr>MK:PK43F614 – Penulisan Ilmiah</vt:lpstr>
      <vt:lpstr> Mahasiswa dapat membuat catatan kaki dalam pembuatan karya ilmiah (CP- KMA7)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Penulisan Ilmiah</dc:title>
  <dc:creator>Randi Ramliyana</dc:creator>
  <cp:lastModifiedBy>Agra Wibawa Rahardi</cp:lastModifiedBy>
  <cp:revision>19</cp:revision>
  <dcterms:created xsi:type="dcterms:W3CDTF">2021-02-19T07:41:03Z</dcterms:created>
  <dcterms:modified xsi:type="dcterms:W3CDTF">2021-03-02T04:45:30Z</dcterms:modified>
</cp:coreProperties>
</file>