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2" r:id="rId7"/>
    <p:sldId id="263" r:id="rId8"/>
    <p:sldId id="264" r:id="rId9"/>
    <p:sldId id="265" r:id="rId10"/>
    <p:sldId id="266" r:id="rId11"/>
    <p:sldId id="267"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90" d="100"/>
          <a:sy n="90" d="100"/>
        </p:scale>
        <p:origin x="66" y="18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EA0051-865B-42BD-8B4F-D1F211B66DAD}" type="datetimeFigureOut">
              <a:rPr lang="en-US" smtClean="0"/>
              <a:t>3/2/2021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E9D13A-A83F-4D12-AD57-0F97721775D2}" type="slidenum">
              <a:rPr lang="en-US" smtClean="0"/>
              <a:t>‹#›</a:t>
            </a:fld>
            <a:endParaRPr lang="en-US"/>
          </a:p>
        </p:txBody>
      </p:sp>
    </p:spTree>
    <p:extLst>
      <p:ext uri="{BB962C8B-B14F-4D97-AF65-F5344CB8AC3E}">
        <p14:creationId xmlns:p14="http://schemas.microsoft.com/office/powerpoint/2010/main" val="2791870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1E9D13A-A83F-4D12-AD57-0F97721775D2}" type="slidenum">
              <a:rPr lang="en-US" smtClean="0"/>
              <a:t>1</a:t>
            </a:fld>
            <a:endParaRPr lang="en-US"/>
          </a:p>
        </p:txBody>
      </p:sp>
    </p:spTree>
    <p:extLst>
      <p:ext uri="{BB962C8B-B14F-4D97-AF65-F5344CB8AC3E}">
        <p14:creationId xmlns:p14="http://schemas.microsoft.com/office/powerpoint/2010/main" val="750981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CBD9E5-3233-4B20-AB86-62969E440F03}" type="datetime1">
              <a:rPr lang="en-US" smtClean="0"/>
              <a:t>3/2/2021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E0741C-2DCE-41F4-A2C8-93D86C77E4AE}" type="datetime1">
              <a:rPr lang="en-US" smtClean="0"/>
              <a:t>3/2/2021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AA9696-EDD3-4F9C-9DC5-7A2781772F98}" type="datetime1">
              <a:rPr lang="en-US" smtClean="0"/>
              <a:t>3/2/2021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9E74C5-C174-4341-B7ED-B62CBDF242BF}" type="datetime1">
              <a:rPr lang="en-US" smtClean="0"/>
              <a:t>3/2/2021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D5C390-8238-4D37-A08F-86BEA9FF868B}" type="datetime1">
              <a:rPr lang="en-US" smtClean="0"/>
              <a:t>3/2/2021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36343B-EA17-4E01-95B0-0A9A3AE85794}" type="datetime1">
              <a:rPr lang="en-US" smtClean="0"/>
              <a:t>3/2/2021</a:t>
            </a:fld>
            <a:endParaRPr lang="en-US"/>
          </a:p>
        </p:txBody>
      </p:sp>
      <p:sp>
        <p:nvSpPr>
          <p:cNvPr id="6" name="Footer Placeholder 5"/>
          <p:cNvSpPr>
            <a:spLocks noGrp="1"/>
          </p:cNvSpPr>
          <p:nvPr>
            <p:ph type="ftr" sz="quarter" idx="11"/>
          </p:nvPr>
        </p:nvSpPr>
        <p:spPr/>
        <p:txBody>
          <a:bodyPr/>
          <a:lstStyle/>
          <a:p>
            <a:r>
              <a:rPr lang="sv-SE" smtClean="0"/>
              <a:t>Tim Dosen Penulisan Ilmiah Teknik Informatika Unindra</a:t>
            </a:r>
            <a:endParaRPr lang="en-US"/>
          </a:p>
        </p:txBody>
      </p:sp>
      <p:sp>
        <p:nvSpPr>
          <p:cNvPr id="7" name="Slide Number Placeholder 6"/>
          <p:cNvSpPr>
            <a:spLocks noGrp="1"/>
          </p:cNvSpPr>
          <p:nvPr>
            <p:ph type="sldNum" sz="quarter" idx="12"/>
          </p:nvPr>
        </p:nvSpPr>
        <p:spPr/>
        <p:txBody>
          <a:bodyPr/>
          <a:lstStyle/>
          <a:p>
            <a:fld id="{7E14C71C-FEE7-4158-A577-897D13AF7A8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81ECE6-E0A8-4DCC-BDEF-D713DD097C70}" type="datetime1">
              <a:rPr lang="en-US" smtClean="0"/>
              <a:t>3/2/2021</a:t>
            </a:fld>
            <a:endParaRPr lang="en-US"/>
          </a:p>
        </p:txBody>
      </p:sp>
      <p:sp>
        <p:nvSpPr>
          <p:cNvPr id="8" name="Footer Placeholder 7"/>
          <p:cNvSpPr>
            <a:spLocks noGrp="1"/>
          </p:cNvSpPr>
          <p:nvPr>
            <p:ph type="ftr" sz="quarter" idx="11"/>
          </p:nvPr>
        </p:nvSpPr>
        <p:spPr/>
        <p:txBody>
          <a:bodyPr/>
          <a:lstStyle/>
          <a:p>
            <a:r>
              <a:rPr lang="sv-SE" smtClean="0"/>
              <a:t>Tim Dosen Penulisan Ilmiah Teknik Informatika Unindra</a:t>
            </a:r>
            <a:endParaRPr lang="en-US"/>
          </a:p>
        </p:txBody>
      </p:sp>
      <p:sp>
        <p:nvSpPr>
          <p:cNvPr id="9" name="Slide Number Placeholder 8"/>
          <p:cNvSpPr>
            <a:spLocks noGrp="1"/>
          </p:cNvSpPr>
          <p:nvPr>
            <p:ph type="sldNum" sz="quarter" idx="12"/>
          </p:nvPr>
        </p:nvSpPr>
        <p:spPr/>
        <p:txBody>
          <a:bodyPr/>
          <a:lstStyle/>
          <a:p>
            <a:fld id="{7E14C71C-FEE7-4158-A577-897D13AF7A8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5A3FDA-20F0-4E7B-A945-44BAA5A14804}" type="datetime1">
              <a:rPr lang="en-US" smtClean="0"/>
              <a:t>3/2/2021</a:t>
            </a:fld>
            <a:endParaRPr lang="en-US"/>
          </a:p>
        </p:txBody>
      </p:sp>
      <p:sp>
        <p:nvSpPr>
          <p:cNvPr id="4" name="Footer Placeholder 3"/>
          <p:cNvSpPr>
            <a:spLocks noGrp="1"/>
          </p:cNvSpPr>
          <p:nvPr>
            <p:ph type="ftr" sz="quarter" idx="11"/>
          </p:nvPr>
        </p:nvSpPr>
        <p:spPr/>
        <p:txBody>
          <a:bodyPr/>
          <a:lstStyle/>
          <a:p>
            <a:r>
              <a:rPr lang="sv-SE" smtClean="0"/>
              <a:t>Tim Dosen Penulisan Ilmiah Teknik Informatika Unindra</a:t>
            </a:r>
            <a:endParaRPr lang="en-US"/>
          </a:p>
        </p:txBody>
      </p:sp>
      <p:sp>
        <p:nvSpPr>
          <p:cNvPr id="5" name="Slide Number Placeholder 4"/>
          <p:cNvSpPr>
            <a:spLocks noGrp="1"/>
          </p:cNvSpPr>
          <p:nvPr>
            <p:ph type="sldNum" sz="quarter" idx="12"/>
          </p:nvPr>
        </p:nvSpPr>
        <p:spPr/>
        <p:txBody>
          <a:bodyPr/>
          <a:lstStyle/>
          <a:p>
            <a:fld id="{7E14C71C-FEE7-4158-A577-897D13AF7A8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73A569-A79C-4D47-842D-DE7B852F6ACF}" type="datetime1">
              <a:rPr lang="en-US" smtClean="0"/>
              <a:t>3/2/2021</a:t>
            </a:fld>
            <a:endParaRPr lang="en-US"/>
          </a:p>
        </p:txBody>
      </p:sp>
      <p:sp>
        <p:nvSpPr>
          <p:cNvPr id="3" name="Footer Placeholder 2"/>
          <p:cNvSpPr>
            <a:spLocks noGrp="1"/>
          </p:cNvSpPr>
          <p:nvPr>
            <p:ph type="ftr" sz="quarter" idx="11"/>
          </p:nvPr>
        </p:nvSpPr>
        <p:spPr/>
        <p:txBody>
          <a:bodyPr/>
          <a:lstStyle/>
          <a:p>
            <a:r>
              <a:rPr lang="sv-SE" smtClean="0"/>
              <a:t>Tim Dosen Penulisan Ilmiah Teknik Informatika Unindra</a:t>
            </a:r>
            <a:endParaRPr lang="en-US"/>
          </a:p>
        </p:txBody>
      </p:sp>
      <p:sp>
        <p:nvSpPr>
          <p:cNvPr id="4" name="Slide Number Placeholder 3"/>
          <p:cNvSpPr>
            <a:spLocks noGrp="1"/>
          </p:cNvSpPr>
          <p:nvPr>
            <p:ph type="sldNum" sz="quarter" idx="12"/>
          </p:nvPr>
        </p:nvSpPr>
        <p:spPr/>
        <p:txBody>
          <a:bodyPr/>
          <a:lstStyle/>
          <a:p>
            <a:fld id="{7E14C71C-FEE7-4158-A577-897D13AF7A8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835C45-B22C-468F-999A-06D058AA4039}" type="datetime1">
              <a:rPr lang="en-US" smtClean="0"/>
              <a:t>3/2/2021</a:t>
            </a:fld>
            <a:endParaRPr lang="en-US"/>
          </a:p>
        </p:txBody>
      </p:sp>
      <p:sp>
        <p:nvSpPr>
          <p:cNvPr id="6" name="Footer Placeholder 5"/>
          <p:cNvSpPr>
            <a:spLocks noGrp="1"/>
          </p:cNvSpPr>
          <p:nvPr>
            <p:ph type="ftr" sz="quarter" idx="11"/>
          </p:nvPr>
        </p:nvSpPr>
        <p:spPr/>
        <p:txBody>
          <a:bodyPr/>
          <a:lstStyle/>
          <a:p>
            <a:r>
              <a:rPr lang="sv-SE" smtClean="0"/>
              <a:t>Tim Dosen Penulisan Ilmiah Teknik Informatika Unindra</a:t>
            </a:r>
            <a:endParaRPr lang="en-US"/>
          </a:p>
        </p:txBody>
      </p:sp>
      <p:sp>
        <p:nvSpPr>
          <p:cNvPr id="7" name="Slide Number Placeholder 6"/>
          <p:cNvSpPr>
            <a:spLocks noGrp="1"/>
          </p:cNvSpPr>
          <p:nvPr>
            <p:ph type="sldNum" sz="quarter" idx="12"/>
          </p:nvPr>
        </p:nvSpPr>
        <p:spPr/>
        <p:txBody>
          <a:bodyPr/>
          <a:lstStyle/>
          <a:p>
            <a:fld id="{7E14C71C-FEE7-4158-A577-897D13AF7A8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CA14A3-2388-442A-BF7A-FBEA6634A976}" type="datetime1">
              <a:rPr lang="en-US" smtClean="0"/>
              <a:t>3/2/2021</a:t>
            </a:fld>
            <a:endParaRPr lang="en-US"/>
          </a:p>
        </p:txBody>
      </p:sp>
      <p:sp>
        <p:nvSpPr>
          <p:cNvPr id="6" name="Footer Placeholder 5"/>
          <p:cNvSpPr>
            <a:spLocks noGrp="1"/>
          </p:cNvSpPr>
          <p:nvPr>
            <p:ph type="ftr" sz="quarter" idx="11"/>
          </p:nvPr>
        </p:nvSpPr>
        <p:spPr/>
        <p:txBody>
          <a:bodyPr/>
          <a:lstStyle/>
          <a:p>
            <a:r>
              <a:rPr lang="sv-SE" smtClean="0"/>
              <a:t>Tim Dosen Penulisan Ilmiah Teknik Informatika Unindra</a:t>
            </a:r>
            <a:endParaRPr lang="en-US"/>
          </a:p>
        </p:txBody>
      </p:sp>
      <p:sp>
        <p:nvSpPr>
          <p:cNvPr id="7" name="Slide Number Placeholder 6"/>
          <p:cNvSpPr>
            <a:spLocks noGrp="1"/>
          </p:cNvSpPr>
          <p:nvPr>
            <p:ph type="sldNum" sz="quarter" idx="12"/>
          </p:nvPr>
        </p:nvSpPr>
        <p:spPr/>
        <p:txBody>
          <a:bodyPr/>
          <a:lstStyle/>
          <a:p>
            <a:fld id="{7E14C71C-FEE7-4158-A577-897D13AF7A8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5A461D7-97F3-4F78-8566-8FD60B5EC7CA}" type="datetime1">
              <a:rPr lang="en-US" smtClean="0"/>
              <a:t>3/2/2021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v-SE" smtClean="0"/>
              <a:t>Tim Dosen Penulisan Ilmiah Teknik Informatika Unindra</a:t>
            </a:r>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E14C71C-FEE7-4158-A577-897D13AF7A8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b="1" spc="300" dirty="0" smtClean="0">
                <a:latin typeface="+mn-lt"/>
              </a:rPr>
              <a:t>MK:PK43F614</a:t>
            </a:r>
            <a:r>
              <a:rPr lang="en-ID" altLang="en-US" sz="3200" b="1" spc="300" dirty="0">
                <a:solidFill>
                  <a:srgbClr val="000000"/>
                </a:solidFill>
                <a:latin typeface="+mn-lt"/>
              </a:rPr>
              <a:t> – </a:t>
            </a:r>
            <a:r>
              <a:rPr lang="en-US" sz="3200" b="1" spc="300" dirty="0" err="1" smtClean="0">
                <a:latin typeface="+mn-lt"/>
              </a:rPr>
              <a:t>Penulisan</a:t>
            </a:r>
            <a:r>
              <a:rPr lang="en-US" sz="3200" b="1" spc="300" dirty="0" smtClean="0">
                <a:latin typeface="+mn-lt"/>
              </a:rPr>
              <a:t> </a:t>
            </a:r>
            <a:r>
              <a:rPr lang="en-US" sz="3200" b="1" spc="300" dirty="0" err="1" smtClean="0">
                <a:latin typeface="+mn-lt"/>
              </a:rPr>
              <a:t>Ilmiah</a:t>
            </a:r>
            <a:endParaRPr lang="en-US" sz="3200" b="1" spc="300" dirty="0">
              <a:latin typeface="+mn-lt"/>
            </a:endParaRPr>
          </a:p>
        </p:txBody>
      </p:sp>
      <p:sp>
        <p:nvSpPr>
          <p:cNvPr id="3" name="Subtitle 2"/>
          <p:cNvSpPr>
            <a:spLocks noGrp="1"/>
          </p:cNvSpPr>
          <p:nvPr>
            <p:ph type="subTitle" idx="1"/>
          </p:nvPr>
        </p:nvSpPr>
        <p:spPr>
          <a:xfrm>
            <a:off x="1371600" y="2914650"/>
            <a:ext cx="6400800" cy="2085992"/>
          </a:xfrm>
        </p:spPr>
        <p:txBody>
          <a:bodyPr>
            <a:normAutofit fontScale="40000" lnSpcReduction="20000"/>
          </a:bodyPr>
          <a:lstStyle/>
          <a:p>
            <a:pPr lvl="0" algn="l" fontAlgn="base">
              <a:spcBef>
                <a:spcPct val="0"/>
              </a:spcBef>
              <a:spcAft>
                <a:spcPct val="0"/>
              </a:spcAft>
              <a:defRPr/>
            </a:pPr>
            <a:r>
              <a:rPr lang="en-ID" altLang="en-US" dirty="0" err="1">
                <a:solidFill>
                  <a:srgbClr val="000000"/>
                </a:solidFill>
                <a:latin typeface="Calibri" panose="020F0502020204030204" pitchFamily="34" charset="0"/>
              </a:rPr>
              <a:t>Dosen</a:t>
            </a:r>
            <a:r>
              <a:rPr lang="en-ID" altLang="en-US" dirty="0">
                <a:solidFill>
                  <a:srgbClr val="000000"/>
                </a:solidFill>
                <a:latin typeface="Calibri" panose="020F0502020204030204" pitchFamily="34" charset="0"/>
              </a:rPr>
              <a:t> </a:t>
            </a:r>
            <a:r>
              <a:rPr lang="en-ID" altLang="en-US" dirty="0" err="1">
                <a:solidFill>
                  <a:srgbClr val="000000"/>
                </a:solidFill>
                <a:latin typeface="Calibri" panose="020F0502020204030204" pitchFamily="34" charset="0"/>
              </a:rPr>
              <a:t>Koordinator</a:t>
            </a: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  </a:t>
            </a:r>
            <a:r>
              <a:rPr lang="en-ID" altLang="en-US" dirty="0" err="1" smtClean="0">
                <a:solidFill>
                  <a:srgbClr val="000000"/>
                </a:solidFill>
                <a:latin typeface="Calibri" panose="020F0502020204030204" pitchFamily="34" charset="0"/>
              </a:rPr>
              <a:t>Zetty</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Karyati</a:t>
            </a:r>
            <a:r>
              <a:rPr lang="en-ID" altLang="en-US" dirty="0" smtClean="0">
                <a:solidFill>
                  <a:srgbClr val="000000"/>
                </a:solidFill>
                <a:latin typeface="Calibri" panose="020F0502020204030204" pitchFamily="34" charset="0"/>
              </a:rPr>
              <a:t>, S.S.,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endParaRPr lang="en-ID" altLang="en-US" dirty="0">
              <a:solidFill>
                <a:srgbClr val="000000"/>
              </a:solidFill>
              <a:latin typeface="Calibri" panose="020F0502020204030204" pitchFamily="34" charset="0"/>
            </a:endParaRPr>
          </a:p>
          <a:p>
            <a:pPr lvl="0" algn="l" fontAlgn="base">
              <a:spcBef>
                <a:spcPct val="0"/>
              </a:spcBef>
              <a:spcAft>
                <a:spcPct val="0"/>
              </a:spcAft>
              <a:defRPr/>
            </a:pPr>
            <a:r>
              <a:rPr lang="en-ID" altLang="en-US" dirty="0">
                <a:solidFill>
                  <a:srgbClr val="000000"/>
                </a:solidFill>
                <a:latin typeface="Calibri" panose="020F0502020204030204" pitchFamily="34" charset="0"/>
              </a:rPr>
              <a:t>Tim </a:t>
            </a:r>
            <a:r>
              <a:rPr lang="en-ID" altLang="en-US" dirty="0" err="1">
                <a:solidFill>
                  <a:srgbClr val="000000"/>
                </a:solidFill>
                <a:latin typeface="Calibri" panose="020F0502020204030204" pitchFamily="34" charset="0"/>
              </a:rPr>
              <a:t>Penyusun</a:t>
            </a:r>
            <a:r>
              <a:rPr lang="en-ID" altLang="en-US" dirty="0">
                <a:solidFill>
                  <a:srgbClr val="000000"/>
                </a:solidFill>
                <a:latin typeface="Calibri" panose="020F0502020204030204" pitchFamily="34" charset="0"/>
              </a:rPr>
              <a:t>		:  </a:t>
            </a:r>
            <a:r>
              <a:rPr lang="en-ID" altLang="en-US" dirty="0" err="1" smtClean="0">
                <a:solidFill>
                  <a:srgbClr val="000000"/>
                </a:solidFill>
                <a:latin typeface="Calibri" panose="020F0502020204030204" pitchFamily="34" charset="0"/>
              </a:rPr>
              <a:t>Endang</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Sulistyaniningsih</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Noor</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Komari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Pratiwi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Rahmawati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S.Pd.I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Rini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Sriyanti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Retna</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Ningsih</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Ayu</a:t>
            </a:r>
            <a:r>
              <a:rPr lang="en-ID" altLang="en-US" dirty="0" smtClean="0">
                <a:solidFill>
                  <a:srgbClr val="000000"/>
                </a:solidFill>
                <a:latin typeface="Calibri" panose="020F0502020204030204" pitchFamily="34" charset="0"/>
              </a:rPr>
              <a:t> Megawati,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endParaRPr lang="en-ID" altLang="en-US" dirty="0">
              <a:solidFill>
                <a:srgbClr val="000000"/>
              </a:solidFill>
              <a:latin typeface="Calibri" panose="020F0502020204030204" pitchFamily="34" charset="0"/>
            </a:endParaRPr>
          </a:p>
          <a:p>
            <a:pPr lvl="0" algn="l" fontAlgn="base">
              <a:spcBef>
                <a:spcPct val="0"/>
              </a:spcBef>
              <a:spcAft>
                <a:spcPct val="0"/>
              </a:spcAft>
              <a:defRPr/>
            </a:pPr>
            <a:r>
              <a:rPr lang="en-ID" altLang="en-US" dirty="0">
                <a:solidFill>
                  <a:srgbClr val="000000"/>
                </a:solidFill>
              </a:rPr>
              <a:t>			   </a:t>
            </a:r>
            <a:r>
              <a:rPr lang="en-ID" altLang="en-US" dirty="0" err="1" smtClean="0">
                <a:solidFill>
                  <a:srgbClr val="000000"/>
                </a:solidFill>
                <a:latin typeface="Calibri" panose="020F0502020204030204" pitchFamily="34" charset="0"/>
              </a:rPr>
              <a:t>Nia</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Damayanti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Rina</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Marlia</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Anggun</a:t>
            </a:r>
            <a:r>
              <a:rPr lang="en-ID" altLang="en-US" dirty="0" smtClean="0">
                <a:solidFill>
                  <a:srgbClr val="000000"/>
                </a:solidFill>
                <a:latin typeface="Calibri" panose="020F0502020204030204" pitchFamily="34" charset="0"/>
              </a:rPr>
              <a:t> Citra </a:t>
            </a:r>
            <a:r>
              <a:rPr lang="en-ID" altLang="en-US" dirty="0" err="1" smtClean="0">
                <a:solidFill>
                  <a:srgbClr val="000000"/>
                </a:solidFill>
                <a:latin typeface="Calibri" panose="020F0502020204030204" pitchFamily="34" charset="0"/>
              </a:rPr>
              <a:t>Dini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Dwi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Puspitasari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endParaRPr lang="en-ID" altLang="en-US" dirty="0">
              <a:solidFill>
                <a:srgbClr val="000000"/>
              </a:solidFill>
              <a:latin typeface="Calibri" panose="020F0502020204030204" pitchFamily="34" charset="0"/>
            </a:endParaRP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Randi Ramliyana,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  </a:t>
            </a:r>
            <a:endParaRPr lang="en-ID" altLang="en-US" dirty="0">
              <a:solidFill>
                <a:srgbClr val="000000"/>
              </a:solidFill>
              <a:latin typeface="Calibri" panose="020F0502020204030204" pitchFamily="34" charset="0"/>
            </a:endParaRPr>
          </a:p>
        </p:txBody>
      </p:sp>
      <p:sp>
        <p:nvSpPr>
          <p:cNvPr id="6" name="Rectangle 5"/>
          <p:cNvSpPr/>
          <p:nvPr/>
        </p:nvSpPr>
        <p:spPr>
          <a:xfrm>
            <a:off x="2214546" y="142858"/>
            <a:ext cx="4572000" cy="1077218"/>
          </a:xfrm>
          <a:prstGeom prst="rect">
            <a:avLst/>
          </a:prstGeom>
        </p:spPr>
        <p:txBody>
          <a:bodyPr>
            <a:spAutoFit/>
          </a:bodyPr>
          <a:lstStyle/>
          <a:p>
            <a:pPr lvl="0" algn="ctr" fontAlgn="base">
              <a:spcBef>
                <a:spcPct val="0"/>
              </a:spcBef>
              <a:spcAft>
                <a:spcPct val="0"/>
              </a:spcAft>
              <a:defRPr/>
            </a:pPr>
            <a:r>
              <a:rPr lang="en-ID" altLang="en-US" sz="1600" b="1" dirty="0" smtClean="0">
                <a:solidFill>
                  <a:srgbClr val="000000"/>
                </a:solidFill>
                <a:latin typeface="Calibri" panose="020F0502020204030204" pitchFamily="34" charset="0"/>
              </a:rPr>
              <a:t>PROGRAM STUDI TEKNIK INFORMATIKA</a:t>
            </a:r>
          </a:p>
          <a:p>
            <a:pPr lvl="0" algn="ctr" fontAlgn="base">
              <a:spcBef>
                <a:spcPct val="0"/>
              </a:spcBef>
              <a:spcAft>
                <a:spcPct val="0"/>
              </a:spcAft>
              <a:defRPr/>
            </a:pPr>
            <a:r>
              <a:rPr lang="en-ID" altLang="en-US" sz="1600" b="1" dirty="0" smtClean="0">
                <a:solidFill>
                  <a:srgbClr val="000000"/>
                </a:solidFill>
                <a:latin typeface="Calibri" panose="020F0502020204030204" pitchFamily="34" charset="0"/>
              </a:rPr>
              <a:t>FAKULTAS TEKNIK DAN ILMU KOMPUTER</a:t>
            </a:r>
            <a:endParaRPr lang="en-ID" altLang="en-US" sz="1600" b="1" dirty="0">
              <a:solidFill>
                <a:srgbClr val="000000"/>
              </a:solidFill>
              <a:latin typeface="Calibri" panose="020F0502020204030204" pitchFamily="34" charset="0"/>
            </a:endParaRPr>
          </a:p>
          <a:p>
            <a:pPr lvl="0" algn="ctr" fontAlgn="base">
              <a:spcBef>
                <a:spcPct val="0"/>
              </a:spcBef>
              <a:spcAft>
                <a:spcPct val="0"/>
              </a:spcAft>
              <a:defRPr/>
            </a:pPr>
            <a:r>
              <a:rPr lang="en-ID" altLang="en-US" sz="1600" b="1" dirty="0">
                <a:solidFill>
                  <a:srgbClr val="000000"/>
                </a:solidFill>
                <a:latin typeface="Calibri" panose="020F0502020204030204" pitchFamily="34" charset="0"/>
              </a:rPr>
              <a:t>UNIVERSITAS </a:t>
            </a:r>
            <a:r>
              <a:rPr lang="en-ID" altLang="en-US" sz="1600" b="1" dirty="0" smtClean="0">
                <a:solidFill>
                  <a:srgbClr val="000000"/>
                </a:solidFill>
                <a:latin typeface="Calibri" panose="020F0502020204030204" pitchFamily="34" charset="0"/>
              </a:rPr>
              <a:t>INDRAPRASTA PGRI</a:t>
            </a:r>
            <a:endParaRPr lang="en-ID" altLang="en-US" sz="1600" b="1" dirty="0">
              <a:solidFill>
                <a:srgbClr val="000000"/>
              </a:solidFill>
              <a:latin typeface="Calibri" panose="020F0502020204030204" pitchFamily="34" charset="0"/>
            </a:endParaRPr>
          </a:p>
          <a:p>
            <a:pPr lvl="0" algn="ctr" fontAlgn="base">
              <a:spcBef>
                <a:spcPct val="0"/>
              </a:spcBef>
              <a:spcAft>
                <a:spcPct val="0"/>
              </a:spcAft>
              <a:defRPr/>
            </a:pPr>
            <a:r>
              <a:rPr lang="en-ID" altLang="en-US" sz="1600" b="1" dirty="0">
                <a:solidFill>
                  <a:srgbClr val="000000"/>
                </a:solidFill>
                <a:latin typeface="Calibri" panose="020F0502020204030204" pitchFamily="34" charset="0"/>
              </a:rPr>
              <a:t>SEMESTER GENAP TAHUN AJARAN 2020/ 2021</a:t>
            </a:r>
            <a:r>
              <a:rPr lang="id-ID" altLang="en-US" sz="1600" b="1" dirty="0">
                <a:solidFill>
                  <a:srgbClr val="000000"/>
                </a:solidFill>
                <a:latin typeface="Calibri" panose="020F0502020204030204" pitchFamily="34" charset="0"/>
              </a:rPr>
              <a:t> </a:t>
            </a:r>
            <a:endParaRPr lang="en-ID" altLang="en-US" sz="1600" b="1" dirty="0">
              <a:solidFill>
                <a:srgbClr val="000000"/>
              </a:solidFill>
              <a:latin typeface="Calibri" panose="020F0502020204030204" pitchFamily="34" charset="0"/>
            </a:endParaRPr>
          </a:p>
        </p:txBody>
      </p:sp>
      <p:pic>
        <p:nvPicPr>
          <p:cNvPr id="7" name="Picture 6" descr="3cc3b5ce652a8cbbb09c13abef278524.png"/>
          <p:cNvPicPr>
            <a:picLocks noChangeAspect="1"/>
          </p:cNvPicPr>
          <p:nvPr/>
        </p:nvPicPr>
        <p:blipFill>
          <a:blip r:embed="rId3" cstate="print"/>
          <a:stretch>
            <a:fillRect/>
          </a:stretch>
        </p:blipFill>
        <p:spPr>
          <a:xfrm>
            <a:off x="7358082" y="13746"/>
            <a:ext cx="1893195" cy="1343558"/>
          </a:xfrm>
          <a:prstGeom prst="rect">
            <a:avLst/>
          </a:prstGeom>
        </p:spPr>
      </p:pic>
      <p:sp>
        <p:nvSpPr>
          <p:cNvPr id="8" name="TextBox 5"/>
          <p:cNvSpPr txBox="1">
            <a:spLocks noChangeArrowheads="1"/>
          </p:cNvSpPr>
          <p:nvPr/>
        </p:nvSpPr>
        <p:spPr bwMode="auto">
          <a:xfrm>
            <a:off x="2500298" y="2428874"/>
            <a:ext cx="36965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Tatap</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a:t>
            </a: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Muka</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a:t>
            </a: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ke</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a:t>
            </a:r>
            <a:r>
              <a:rPr lang="en-US" altLang="en-US" sz="2000" b="1" smtClean="0">
                <a:solidFill>
                  <a:srgbClr val="000000"/>
                </a:solidFill>
              </a:rPr>
              <a:t>10</a:t>
            </a:r>
            <a:r>
              <a:rPr kumimoji="0" lang="en-ID" altLang="en-US" sz="2000" b="1" i="0" u="none" strike="noStrike" kern="1200" cap="none" spc="0" normalizeH="0" baseline="0" noProof="0" smtClean="0">
                <a:ln>
                  <a:noFill/>
                </a:ln>
                <a:solidFill>
                  <a:srgbClr val="000000"/>
                </a:solidFill>
                <a:effectLst/>
                <a:uLnTx/>
                <a:uFillTx/>
                <a:latin typeface="Calibri" panose="020F0502020204030204" pitchFamily="34" charset="0"/>
                <a:ea typeface="+mn-ea"/>
                <a:cs typeface="+mn-cs"/>
              </a:rPr>
              <a:t> </a:t>
            </a:r>
            <a:r>
              <a:rPr lang="en-US" altLang="en-US" sz="2000" b="1" smtClean="0">
                <a:solidFill>
                  <a:srgbClr val="000000"/>
                </a:solidFill>
              </a:rPr>
              <a:t>Daftar Pustaka</a:t>
            </a:r>
            <a:endPar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2" name="Rectangle 1"/>
          <p:cNvSpPr/>
          <p:nvPr/>
        </p:nvSpPr>
        <p:spPr>
          <a:xfrm>
            <a:off x="0" y="-1615550"/>
            <a:ext cx="9036496" cy="2897973"/>
          </a:xfrm>
          <a:prstGeom prst="rect">
            <a:avLst/>
          </a:prstGeom>
        </p:spPr>
        <p:txBody>
          <a:bodyPr wrap="square" tIns="2560320">
            <a:spAutoFit/>
          </a:bodyPr>
          <a:lstStyle/>
          <a:p>
            <a:pPr lvl="0">
              <a:lnSpc>
                <a:spcPct val="115000"/>
              </a:lnSpc>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0" y="-1934099"/>
            <a:ext cx="9036496" cy="6694140"/>
          </a:xfrm>
          <a:prstGeom prst="rect">
            <a:avLst/>
          </a:prstGeom>
        </p:spPr>
        <p:txBody>
          <a:bodyPr wrap="square" tIns="2560320">
            <a:spAutoFit/>
          </a:bodyPr>
          <a:lstStyle/>
          <a:p>
            <a:r>
              <a:rPr lang="en-US">
                <a:latin typeface="Times New Roman" panose="02020603050405020304" pitchFamily="18" charset="0"/>
                <a:ea typeface="Calibri" panose="020F0502020204030204" pitchFamily="34" charset="0"/>
                <a:cs typeface="Times New Roman" panose="02020603050405020304" pitchFamily="18" charset="0"/>
              </a:rPr>
              <a:t>	</a:t>
            </a:r>
            <a:r>
              <a:rPr lang="id-ID" sz="2800"/>
              <a:t> </a:t>
            </a:r>
            <a:r>
              <a:rPr lang="id-ID" sz="2800" b="1"/>
              <a:t>Cara menulis bibliografi</a:t>
            </a:r>
            <a:endParaRPr lang="en-US" sz="2800"/>
          </a:p>
          <a:p>
            <a:pPr lvl="0"/>
            <a:endParaRPr lang="en-US" sz="2800" smtClean="0"/>
          </a:p>
          <a:p>
            <a:pPr lvl="0"/>
            <a:r>
              <a:rPr lang="en-US" sz="2000" smtClean="0"/>
              <a:t>1. </a:t>
            </a:r>
            <a:r>
              <a:rPr lang="id-ID" sz="2000" smtClean="0"/>
              <a:t>Untuk </a:t>
            </a:r>
            <a:r>
              <a:rPr lang="id-ID" sz="2000"/>
              <a:t>nama pengarang, </a:t>
            </a:r>
            <a:r>
              <a:rPr lang="id-ID" sz="2000"/>
              <a:t>nama </a:t>
            </a:r>
            <a:r>
              <a:rPr lang="id-ID" sz="2000" smtClean="0"/>
              <a:t>keluarga </a:t>
            </a:r>
            <a:r>
              <a:rPr lang="id-ID" sz="2000"/>
              <a:t>ditulis lebih dulu, baru nama kecil </a:t>
            </a:r>
            <a:r>
              <a:rPr lang="id-ID" sz="2000"/>
              <a:t>atau </a:t>
            </a:r>
            <a:r>
              <a:rPr lang="id-ID" sz="2000" smtClean="0"/>
              <a:t>inisial</a:t>
            </a:r>
            <a:r>
              <a:rPr lang="en-US" sz="2000" smtClean="0"/>
              <a:t>.</a:t>
            </a:r>
            <a:endParaRPr lang="en-US" sz="2000"/>
          </a:p>
          <a:p>
            <a:pPr lvl="0"/>
            <a:r>
              <a:rPr lang="en-US" sz="2000" smtClean="0"/>
              <a:t>2. </a:t>
            </a:r>
            <a:r>
              <a:rPr lang="id-ID" sz="2000" smtClean="0"/>
              <a:t>Jika </a:t>
            </a:r>
            <a:r>
              <a:rPr lang="id-ID" sz="2000"/>
              <a:t>buku disusun oleh lembaga, nama lembaga dianggap sebagai </a:t>
            </a:r>
            <a:r>
              <a:rPr lang="id-ID" sz="2000"/>
              <a:t>nama </a:t>
            </a:r>
            <a:r>
              <a:rPr lang="id-ID" sz="2000" smtClean="0"/>
              <a:t>pengarang.</a:t>
            </a:r>
            <a:endParaRPr lang="en-US" sz="2000"/>
          </a:p>
          <a:p>
            <a:pPr lvl="0"/>
            <a:r>
              <a:rPr lang="en-US" sz="2000" smtClean="0"/>
              <a:t>3. </a:t>
            </a:r>
            <a:r>
              <a:rPr lang="id-ID" sz="2000" smtClean="0"/>
              <a:t>Jika </a:t>
            </a:r>
            <a:r>
              <a:rPr lang="id-ID" sz="2000"/>
              <a:t>tidak ada nama pengarang, judul dituliskan </a:t>
            </a:r>
            <a:r>
              <a:rPr lang="id-ID" sz="2000"/>
              <a:t>pertama </a:t>
            </a:r>
            <a:r>
              <a:rPr lang="id-ID" sz="2000" smtClean="0"/>
              <a:t>kali.</a:t>
            </a:r>
            <a:endParaRPr lang="en-US" sz="2000"/>
          </a:p>
          <a:p>
            <a:pPr lvl="0"/>
            <a:r>
              <a:rPr lang="en-US" sz="2000" smtClean="0"/>
              <a:t>4. </a:t>
            </a:r>
            <a:r>
              <a:rPr lang="id-ID" sz="2000" smtClean="0"/>
              <a:t>Judul </a:t>
            </a:r>
            <a:r>
              <a:rPr lang="id-ID" sz="2000"/>
              <a:t>buku digarisbawahi </a:t>
            </a:r>
            <a:r>
              <a:rPr lang="id-ID" sz="2000"/>
              <a:t>atau </a:t>
            </a:r>
            <a:r>
              <a:rPr lang="id-ID" sz="2000" smtClean="0"/>
              <a:t>dicetak</a:t>
            </a:r>
            <a:r>
              <a:rPr lang="en-US" sz="2000" smtClean="0"/>
              <a:t>-</a:t>
            </a:r>
            <a:r>
              <a:rPr lang="id-ID" sz="2000" smtClean="0"/>
              <a:t>miring</a:t>
            </a:r>
            <a:endParaRPr lang="en-US" sz="2000"/>
          </a:p>
          <a:p>
            <a:pPr lvl="0"/>
            <a:r>
              <a:rPr lang="en-US" sz="2000" smtClean="0"/>
              <a:t>5. </a:t>
            </a:r>
            <a:r>
              <a:rPr lang="id-ID" sz="2000" smtClean="0"/>
              <a:t>Buku </a:t>
            </a:r>
            <a:r>
              <a:rPr lang="id-ID" sz="2000"/>
              <a:t>dengan 2 atau 3 pengarang, nama pengarang </a:t>
            </a:r>
            <a:r>
              <a:rPr lang="id-ID" sz="2000"/>
              <a:t>pertama </a:t>
            </a:r>
            <a:r>
              <a:rPr lang="id-ID" sz="2000" smtClean="0"/>
              <a:t>di</a:t>
            </a:r>
            <a:r>
              <a:rPr lang="en-US" sz="2000" smtClean="0"/>
              <a:t> </a:t>
            </a:r>
            <a:r>
              <a:rPr lang="id-ID" sz="2000" smtClean="0"/>
              <a:t>balik</a:t>
            </a:r>
            <a:r>
              <a:rPr lang="id-ID" sz="2000"/>
              <a:t>, yang lain tidak (lihat contoh </a:t>
            </a:r>
            <a:r>
              <a:rPr lang="id-ID" sz="2000"/>
              <a:t>ke-4</a:t>
            </a:r>
            <a:r>
              <a:rPr lang="id-ID" sz="2000" smtClean="0"/>
              <a:t>).</a:t>
            </a:r>
            <a:endParaRPr lang="en-US" sz="2000" smtClean="0"/>
          </a:p>
          <a:p>
            <a:pPr lvl="0"/>
            <a:r>
              <a:rPr lang="en-US" sz="2000" smtClean="0"/>
              <a:t>6. </a:t>
            </a:r>
            <a:r>
              <a:rPr lang="id-ID" sz="2000"/>
              <a:t>Buku dengan 4 orang pengarang atau lebih, nama pengarang pertama ditulis dibalik lalu </a:t>
            </a:r>
            <a:r>
              <a:rPr lang="id-ID" sz="2000"/>
              <a:t>diikuti </a:t>
            </a:r>
            <a:r>
              <a:rPr lang="id-ID" sz="2000" smtClean="0"/>
              <a:t>dll</a:t>
            </a:r>
            <a:r>
              <a:rPr lang="en-US" sz="2000" smtClean="0"/>
              <a:t>.,</a:t>
            </a:r>
            <a:r>
              <a:rPr lang="id-ID" sz="2000" smtClean="0"/>
              <a:t> dkk</a:t>
            </a:r>
            <a:r>
              <a:rPr lang="en-US" sz="2000" smtClean="0"/>
              <a:t>.</a:t>
            </a:r>
            <a:r>
              <a:rPr lang="id-ID" sz="2000" smtClean="0"/>
              <a:t>, </a:t>
            </a:r>
            <a:r>
              <a:rPr lang="id-ID" sz="2000"/>
              <a:t>atau </a:t>
            </a:r>
            <a:r>
              <a:rPr lang="id-ID" sz="2000" i="1"/>
              <a:t>et.al.</a:t>
            </a:r>
            <a:endParaRPr lang="en-US" sz="2000" i="1"/>
          </a:p>
          <a:p>
            <a:pPr lvl="0"/>
            <a:endParaRPr lang="id-ID" sz="2800"/>
          </a:p>
        </p:txBody>
      </p:sp>
    </p:spTree>
    <p:extLst>
      <p:ext uri="{BB962C8B-B14F-4D97-AF65-F5344CB8AC3E}">
        <p14:creationId xmlns:p14="http://schemas.microsoft.com/office/powerpoint/2010/main" val="37687339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2" name="Rectangle 1"/>
          <p:cNvSpPr/>
          <p:nvPr/>
        </p:nvSpPr>
        <p:spPr>
          <a:xfrm>
            <a:off x="0" y="-1615550"/>
            <a:ext cx="9036496" cy="2897973"/>
          </a:xfrm>
          <a:prstGeom prst="rect">
            <a:avLst/>
          </a:prstGeom>
        </p:spPr>
        <p:txBody>
          <a:bodyPr wrap="square" tIns="2560320">
            <a:spAutoFit/>
          </a:bodyPr>
          <a:lstStyle/>
          <a:p>
            <a:pPr lvl="0">
              <a:lnSpc>
                <a:spcPct val="115000"/>
              </a:lnSpc>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0" y="-1934099"/>
            <a:ext cx="9036496" cy="6940361"/>
          </a:xfrm>
          <a:prstGeom prst="rect">
            <a:avLst/>
          </a:prstGeom>
        </p:spPr>
        <p:txBody>
          <a:bodyPr wrap="square" lIns="640080" tIns="2194560" rIns="640080">
            <a:spAutoFit/>
          </a:bodyPr>
          <a:lstStyle/>
          <a:p>
            <a:r>
              <a:rPr lang="en-US">
                <a:latin typeface="Times New Roman" panose="02020603050405020304" pitchFamily="18" charset="0"/>
                <a:ea typeface="Calibri" panose="020F0502020204030204" pitchFamily="34" charset="0"/>
                <a:cs typeface="Times New Roman" panose="02020603050405020304" pitchFamily="18" charset="0"/>
              </a:rPr>
              <a:t>	</a:t>
            </a:r>
            <a:r>
              <a:rPr lang="id-ID" sz="2800"/>
              <a:t> </a:t>
            </a:r>
            <a:r>
              <a:rPr lang="id-ID" sz="2800" b="1"/>
              <a:t>Cara menulis bibliografi</a:t>
            </a:r>
            <a:endParaRPr lang="en-US" sz="2800"/>
          </a:p>
          <a:p>
            <a:pPr lvl="0"/>
            <a:endParaRPr lang="en-US" sz="2800" smtClean="0"/>
          </a:p>
          <a:p>
            <a:pPr lvl="0"/>
            <a:r>
              <a:rPr lang="en-US" sz="2000" smtClean="0"/>
              <a:t>7. </a:t>
            </a:r>
            <a:r>
              <a:rPr lang="id-ID" sz="2000" smtClean="0"/>
              <a:t>Sebuah </a:t>
            </a:r>
            <a:r>
              <a:rPr lang="id-ID" sz="2000"/>
              <a:t>kumpulan bunga rampai atau antologi, dituliskan nama editor dan dibelakangnya dituliskan Editor, </a:t>
            </a:r>
            <a:r>
              <a:rPr lang="id-ID" sz="2000"/>
              <a:t>atau </a:t>
            </a:r>
            <a:r>
              <a:rPr lang="id-ID" sz="2000" smtClean="0"/>
              <a:t>Ed.</a:t>
            </a:r>
            <a:endParaRPr lang="en-US" sz="2000" smtClean="0"/>
          </a:p>
          <a:p>
            <a:pPr lvl="0"/>
            <a:r>
              <a:rPr lang="en-US" sz="2000" smtClean="0"/>
              <a:t>8. </a:t>
            </a:r>
            <a:r>
              <a:rPr lang="id-ID" sz="2000" smtClean="0"/>
              <a:t>Buku </a:t>
            </a:r>
            <a:r>
              <a:rPr lang="id-ID" sz="2000"/>
              <a:t>terjemahan, nama pengarang asli ditulis pertama, nama penerjemah ditulis </a:t>
            </a:r>
            <a:r>
              <a:rPr lang="id-ID" sz="2000"/>
              <a:t>dibelakang </a:t>
            </a:r>
            <a:r>
              <a:rPr lang="id-ID" sz="2000" smtClean="0"/>
              <a:t>judul</a:t>
            </a:r>
            <a:r>
              <a:rPr lang="en-US" sz="2000" smtClean="0"/>
              <a:t>.</a:t>
            </a:r>
          </a:p>
          <a:p>
            <a:pPr lvl="0"/>
            <a:r>
              <a:rPr lang="en-US" sz="2000" smtClean="0"/>
              <a:t>9. </a:t>
            </a:r>
            <a:r>
              <a:rPr lang="id-ID" sz="2000" smtClean="0"/>
              <a:t>Artikel </a:t>
            </a:r>
            <a:r>
              <a:rPr lang="id-ID" sz="2000"/>
              <a:t>majalah </a:t>
            </a:r>
            <a:r>
              <a:rPr lang="id-ID" sz="2000"/>
              <a:t>atau </a:t>
            </a:r>
            <a:r>
              <a:rPr lang="id-ID" sz="2000" smtClean="0"/>
              <a:t>koran </a:t>
            </a:r>
            <a:r>
              <a:rPr lang="id-ID" sz="2000"/>
              <a:t>dituliskan nama penulis, judul artikel (</a:t>
            </a:r>
            <a:r>
              <a:rPr lang="id-ID" sz="2000"/>
              <a:t>ditulis </a:t>
            </a:r>
            <a:r>
              <a:rPr lang="id-ID" sz="2000" smtClean="0"/>
              <a:t>di</a:t>
            </a:r>
            <a:r>
              <a:rPr lang="en-US" sz="2000" smtClean="0"/>
              <a:t> </a:t>
            </a:r>
            <a:r>
              <a:rPr lang="id-ID" sz="2000" smtClean="0"/>
              <a:t>antara </a:t>
            </a:r>
            <a:r>
              <a:rPr lang="id-ID" sz="2000"/>
              <a:t>tanda kutip), judul majalah/koran (dianggap sebagai judul buku, dicetak miring), nomor majalah atau hari dan tanggal </a:t>
            </a:r>
            <a:r>
              <a:rPr lang="id-ID" sz="2000"/>
              <a:t>terbit </a:t>
            </a:r>
            <a:r>
              <a:rPr lang="id-ID" sz="2000" smtClean="0"/>
              <a:t>koran.</a:t>
            </a:r>
            <a:endParaRPr lang="en-US" sz="2000" smtClean="0"/>
          </a:p>
          <a:p>
            <a:pPr lvl="0"/>
            <a:r>
              <a:rPr lang="en-US" sz="2000" smtClean="0"/>
              <a:t>10. </a:t>
            </a:r>
            <a:r>
              <a:rPr lang="id-ID" sz="2000" smtClean="0"/>
              <a:t>Referensi </a:t>
            </a:r>
            <a:r>
              <a:rPr lang="id-ID" sz="2000"/>
              <a:t>dari </a:t>
            </a:r>
            <a:r>
              <a:rPr lang="id-ID" sz="2000" i="1" smtClean="0"/>
              <a:t>internet</a:t>
            </a:r>
            <a:r>
              <a:rPr lang="en-US" sz="2000" smtClean="0"/>
              <a:t>:</a:t>
            </a:r>
            <a:r>
              <a:rPr lang="id-ID" sz="2000" smtClean="0"/>
              <a:t> </a:t>
            </a:r>
            <a:r>
              <a:rPr lang="id-ID" sz="2000"/>
              <a:t>dituliskan nama penulis (kalau ada), judul, alamat </a:t>
            </a:r>
            <a:r>
              <a:rPr lang="id-ID" sz="2000" i="1"/>
              <a:t>website</a:t>
            </a:r>
            <a:r>
              <a:rPr lang="id-ID" sz="2000"/>
              <a:t>-nya, serta hari, tanggal, bulan</a:t>
            </a:r>
            <a:r>
              <a:rPr lang="id-ID" sz="2000"/>
              <a:t>, </a:t>
            </a:r>
            <a:r>
              <a:rPr lang="id-ID" sz="2000" smtClean="0"/>
              <a:t>tahunnya.</a:t>
            </a:r>
            <a:endParaRPr lang="en-US" sz="2000"/>
          </a:p>
          <a:p>
            <a:pPr lvl="0"/>
            <a:r>
              <a:rPr lang="en-US" sz="2000" smtClean="0"/>
              <a:t>11. </a:t>
            </a:r>
            <a:r>
              <a:rPr lang="id-ID" sz="2000" smtClean="0"/>
              <a:t>Setelah </a:t>
            </a:r>
            <a:r>
              <a:rPr lang="id-ID" sz="2000"/>
              <a:t>semua referensi ditulis, urutkan secara alfabetis dan tidak boleh dinomori.</a:t>
            </a:r>
            <a:endParaRPr lang="en-US" sz="2000"/>
          </a:p>
          <a:p>
            <a:pPr lvl="0"/>
            <a:endParaRPr lang="id-ID" sz="2800"/>
          </a:p>
        </p:txBody>
      </p:sp>
    </p:spTree>
    <p:extLst>
      <p:ext uri="{BB962C8B-B14F-4D97-AF65-F5344CB8AC3E}">
        <p14:creationId xmlns:p14="http://schemas.microsoft.com/office/powerpoint/2010/main" val="29373562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499742"/>
            <a:ext cx="5929354" cy="674461"/>
          </a:xfrm>
        </p:spPr>
        <p:txBody>
          <a:bodyPr>
            <a:noAutofit/>
          </a:bodyPr>
          <a:lstStyle/>
          <a:p>
            <a:pPr lvl="0" algn="l"/>
            <a:r>
              <a:rPr lang="en-US" sz="2000" smtClean="0">
                <a:latin typeface="+mn-lt"/>
              </a:rPr>
              <a:t/>
            </a:r>
            <a:br>
              <a:rPr lang="en-US" sz="2000" smtClean="0">
                <a:latin typeface="+mn-lt"/>
              </a:rPr>
            </a:br>
            <a:r>
              <a:rPr lang="en-US" sz="3600" b="1" smtClean="0">
                <a:latin typeface="+mn-lt"/>
              </a:rPr>
              <a:t>M</a:t>
            </a:r>
            <a:r>
              <a:rPr lang="en-US" sz="2000" smtClean="0">
                <a:latin typeface="+mn-lt"/>
              </a:rPr>
              <a:t>ahasiswa dapat </a:t>
            </a:r>
            <a:r>
              <a:rPr lang="en-ID" sz="2000" smtClean="0"/>
              <a:t>memahami </a:t>
            </a:r>
            <a:r>
              <a:rPr lang="en-ID" sz="2000"/>
              <a:t>pengertian </a:t>
            </a:r>
            <a:r>
              <a:rPr lang="en-ID" sz="2000" smtClean="0"/>
              <a:t>daftar pustaka (bibliografi), </a:t>
            </a:r>
            <a:r>
              <a:rPr lang="en-ID" sz="2000"/>
              <a:t>jenis-jenis bibliografi, fungsi dan tujuan bibliografi, serta menguasai teknik penulisan bibliografi dalam penulisan karya ilmiah (CP-KMA2)</a:t>
            </a:r>
            <a:r>
              <a:rPr lang="en-US" sz="2000" smtClean="0">
                <a:latin typeface="+mn-lt"/>
              </a:rPr>
              <a:t>. </a:t>
            </a:r>
            <a:br>
              <a:rPr lang="en-US" sz="2000" smtClean="0">
                <a:latin typeface="+mn-lt"/>
              </a:rPr>
            </a:br>
            <a:endParaRPr lang="en-US" sz="2000" b="1" spc="300" dirty="0">
              <a:latin typeface="+mn-lt"/>
            </a:endParaRPr>
          </a:p>
        </p:txBody>
      </p:sp>
      <p:pic>
        <p:nvPicPr>
          <p:cNvPr id="7" name="Picture 6"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10" name="TextBox 5"/>
          <p:cNvSpPr txBox="1">
            <a:spLocks noChangeArrowheads="1"/>
          </p:cNvSpPr>
          <p:nvPr/>
        </p:nvSpPr>
        <p:spPr bwMode="auto">
          <a:xfrm>
            <a:off x="142844" y="214296"/>
            <a:ext cx="644195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Capaian</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a:t>
            </a: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Pembelajaran</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a:t>
            </a: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Mingguan</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Mata </a:t>
            </a: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Kuliah</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(Sub-CPMK):</a:t>
            </a:r>
          </a:p>
        </p:txBody>
      </p:sp>
      <p:sp>
        <p:nvSpPr>
          <p:cNvPr id="11" name="Rectangle 10"/>
          <p:cNvSpPr/>
          <p:nvPr/>
        </p:nvSpPr>
        <p:spPr>
          <a:xfrm>
            <a:off x="642910" y="1785932"/>
            <a:ext cx="2686376" cy="400110"/>
          </a:xfrm>
          <a:prstGeom prst="rect">
            <a:avLst/>
          </a:prstGeom>
        </p:spPr>
        <p:txBody>
          <a:bodyPr wrap="none">
            <a:spAutoFit/>
          </a:bodyPr>
          <a:lstStyle/>
          <a:p>
            <a:r>
              <a:rPr lang="en-US" sz="2000" b="1" dirty="0" smtClean="0"/>
              <a:t>Sub-CPMK ke-7, 9, &amp; 10</a:t>
            </a:r>
            <a:endParaRPr lang="en-US" sz="20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00166" y="1714494"/>
            <a:ext cx="6799361" cy="1692771"/>
          </a:xfrm>
          <a:prstGeom prst="rect">
            <a:avLst/>
          </a:prstGeom>
          <a:noFill/>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150" normalizeH="0" baseline="0" noProof="0" dirty="0" err="1">
                <a:ln w="0"/>
                <a:solidFill>
                  <a:schemeClr val="tx2">
                    <a:lumMod val="60000"/>
                    <a:lumOff val="40000"/>
                  </a:schemeClr>
                </a:solidFill>
                <a:effectLst/>
                <a:uLnTx/>
                <a:uFillTx/>
                <a:latin typeface="Calibri" panose="020F0502020204030204"/>
                <a:ea typeface="+mn-ea"/>
                <a:cs typeface="+mn-cs"/>
              </a:rPr>
              <a:t>Materi</a:t>
            </a:r>
            <a:r>
              <a:rPr kumimoji="0" lang="en-US" sz="4400" b="1" i="0" u="none" strike="noStrike" kern="1200" cap="none" spc="-150" normalizeH="0" baseline="0" noProof="0" dirty="0">
                <a:ln w="0"/>
                <a:solidFill>
                  <a:schemeClr val="tx2">
                    <a:lumMod val="60000"/>
                    <a:lumOff val="40000"/>
                  </a:schemeClr>
                </a:solidFill>
                <a:effectLst/>
                <a:uLnTx/>
                <a:uFillTx/>
                <a:latin typeface="Calibri" panose="020F0502020204030204"/>
                <a:ea typeface="+mn-ea"/>
                <a:cs typeface="+mn-cs"/>
              </a:rPr>
              <a:t> </a:t>
            </a:r>
            <a:r>
              <a:rPr kumimoji="0" lang="en-US" sz="4400" b="1" i="0" u="none" strike="noStrike" kern="1200" cap="none" spc="-150" normalizeH="0" baseline="0" noProof="0" dirty="0" err="1" smtClean="0">
                <a:ln w="0"/>
                <a:solidFill>
                  <a:schemeClr val="tx2">
                    <a:lumMod val="60000"/>
                    <a:lumOff val="40000"/>
                  </a:schemeClr>
                </a:solidFill>
                <a:effectLst/>
                <a:uLnTx/>
                <a:uFillTx/>
                <a:latin typeface="Calibri" panose="020F0502020204030204"/>
                <a:ea typeface="+mn-ea"/>
                <a:cs typeface="+mn-cs"/>
              </a:rPr>
              <a:t>Tatap</a:t>
            </a:r>
            <a:r>
              <a:rPr kumimoji="0" lang="en-US" sz="4400" b="1" i="0" u="none" strike="noStrike" kern="1200" cap="none" spc="-150" normalizeH="0" baseline="0" noProof="0" dirty="0" smtClean="0">
                <a:ln w="0"/>
                <a:solidFill>
                  <a:schemeClr val="tx2">
                    <a:lumMod val="60000"/>
                    <a:lumOff val="40000"/>
                  </a:schemeClr>
                </a:solidFill>
                <a:effectLst/>
                <a:uLnTx/>
                <a:uFillTx/>
                <a:latin typeface="Calibri" panose="020F0502020204030204"/>
                <a:ea typeface="+mn-ea"/>
                <a:cs typeface="+mn-cs"/>
              </a:rPr>
              <a:t> </a:t>
            </a:r>
            <a:r>
              <a:rPr kumimoji="0" lang="en-US" sz="4400" b="1" i="0" u="none" strike="noStrike" kern="1200" cap="none" spc="-150" normalizeH="0" baseline="0" noProof="0" dirty="0" err="1" smtClean="0">
                <a:ln w="0"/>
                <a:solidFill>
                  <a:schemeClr val="tx2">
                    <a:lumMod val="60000"/>
                    <a:lumOff val="40000"/>
                  </a:schemeClr>
                </a:solidFill>
                <a:effectLst/>
                <a:uLnTx/>
                <a:uFillTx/>
                <a:latin typeface="Calibri" panose="020F0502020204030204"/>
                <a:ea typeface="+mn-ea"/>
                <a:cs typeface="+mn-cs"/>
              </a:rPr>
              <a:t>Muka</a:t>
            </a:r>
            <a:r>
              <a:rPr kumimoji="0" lang="en-US" sz="4400" b="1" i="0" u="none" strike="noStrike" kern="1200" cap="none" spc="-150" normalizeH="0" baseline="0" noProof="0" dirty="0" smtClean="0">
                <a:ln w="0"/>
                <a:solidFill>
                  <a:schemeClr val="tx2">
                    <a:lumMod val="60000"/>
                    <a:lumOff val="40000"/>
                  </a:schemeClr>
                </a:solidFill>
                <a:effectLst/>
                <a:uLnTx/>
                <a:uFillTx/>
                <a:latin typeface="Calibri" panose="020F0502020204030204"/>
                <a:ea typeface="+mn-ea"/>
                <a:cs typeface="+mn-cs"/>
              </a:rPr>
              <a:t> </a:t>
            </a:r>
            <a:r>
              <a:rPr kumimoji="0" lang="en-US" sz="4400" b="1" i="0" u="none" strike="noStrike" kern="1200" cap="none" spc="-150" normalizeH="0" baseline="0" noProof="0" dirty="0" err="1" smtClean="0">
                <a:ln w="0"/>
                <a:solidFill>
                  <a:schemeClr val="tx2">
                    <a:lumMod val="60000"/>
                    <a:lumOff val="40000"/>
                  </a:schemeClr>
                </a:solidFill>
                <a:effectLst/>
                <a:uLnTx/>
                <a:uFillTx/>
                <a:latin typeface="Calibri" panose="020F0502020204030204"/>
                <a:ea typeface="+mn-ea"/>
                <a:cs typeface="+mn-cs"/>
              </a:rPr>
              <a:t>Ke</a:t>
            </a:r>
            <a:r>
              <a:rPr lang="en-US" sz="4400" b="1" spc="-150" noProof="0" dirty="0" err="1" smtClean="0">
                <a:ln w="0"/>
                <a:solidFill>
                  <a:schemeClr val="tx2">
                    <a:lumMod val="60000"/>
                    <a:lumOff val="40000"/>
                  </a:schemeClr>
                </a:solidFill>
                <a:effectLst/>
                <a:latin typeface="Calibri" panose="020F0502020204030204"/>
              </a:rPr>
              <a:t>sepuluh</a:t>
            </a:r>
            <a:r>
              <a:rPr kumimoji="0" lang="en-US" sz="4400" b="1" i="0" u="none" strike="noStrike" kern="1200" cap="none" spc="-150" normalizeH="0" baseline="0" noProof="0" dirty="0" smtClean="0">
                <a:ln w="0"/>
                <a:solidFill>
                  <a:schemeClr val="tx2">
                    <a:lumMod val="60000"/>
                    <a:lumOff val="40000"/>
                  </a:schemeClr>
                </a:solidFill>
                <a:effectLst/>
                <a:uLnTx/>
                <a:uFillTx/>
                <a:latin typeface="Calibri" panose="020F0502020204030204"/>
                <a:ea typeface="+mn-ea"/>
                <a:cs typeface="+mn-cs"/>
              </a:rPr>
              <a:t> </a:t>
            </a:r>
            <a:endParaRPr kumimoji="0" lang="en-US" sz="4400" b="1" i="0" u="none" strike="noStrike" kern="1200" cap="none" spc="-150" normalizeH="0" baseline="0" noProof="0" dirty="0">
              <a:ln w="0"/>
              <a:solidFill>
                <a:schemeClr val="tx2">
                  <a:lumMod val="60000"/>
                  <a:lumOff val="40000"/>
                </a:schemeClr>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noProof="0" smtClean="0">
                <a:ln w="0"/>
                <a:solidFill>
                  <a:schemeClr val="tx2">
                    <a:lumMod val="60000"/>
                    <a:lumOff val="40000"/>
                  </a:schemeClr>
                </a:solidFill>
                <a:effectLst/>
                <a:uLnTx/>
                <a:uFillTx/>
                <a:latin typeface="Calibri" panose="020F0502020204030204"/>
                <a:ea typeface="+mn-ea"/>
                <a:cs typeface="+mn-cs"/>
              </a:rPr>
              <a:t>Daftar Pustaka</a:t>
            </a:r>
            <a:endParaRPr kumimoji="0" lang="en-US" sz="6000" b="1" i="0" u="none" strike="noStrike" kern="1200" cap="none" spc="0" normalizeH="0" baseline="0" noProof="0" dirty="0">
              <a:ln w="0"/>
              <a:solidFill>
                <a:schemeClr val="tx2">
                  <a:lumMod val="60000"/>
                  <a:lumOff val="40000"/>
                </a:schemeClr>
              </a:solidFill>
              <a:effectLst/>
              <a:uLnTx/>
              <a:uFillTx/>
              <a:latin typeface="Calibri" panose="020F0502020204030204"/>
              <a:ea typeface="+mn-ea"/>
              <a:cs typeface="+mn-cs"/>
            </a:endParaRPr>
          </a:p>
        </p:txBody>
      </p:sp>
      <p:pic>
        <p:nvPicPr>
          <p:cNvPr id="5" name="Picture 4"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2" name="Rectangle 1"/>
          <p:cNvSpPr/>
          <p:nvPr/>
        </p:nvSpPr>
        <p:spPr>
          <a:xfrm>
            <a:off x="0" y="843558"/>
            <a:ext cx="9144000" cy="3370153"/>
          </a:xfrm>
          <a:prstGeom prst="rect">
            <a:avLst/>
          </a:prstGeom>
        </p:spPr>
        <p:txBody>
          <a:bodyPr wrap="square" lIns="914400" tIns="0" rIns="914400">
            <a:spAutoFit/>
          </a:bodyPr>
          <a:lstStyle/>
          <a:p>
            <a:r>
              <a:rPr lang="en-US" b="1" smtClean="0">
                <a:latin typeface="Times New Roman" panose="02020603050405020304" pitchFamily="18" charset="0"/>
                <a:ea typeface="Calibri" panose="020F0502020204030204" pitchFamily="34" charset="0"/>
              </a:rPr>
              <a:t>Pengertian Bibliografi</a:t>
            </a:r>
          </a:p>
          <a:p>
            <a:endParaRPr lang="en-US">
              <a:latin typeface="Times New Roman" panose="02020603050405020304" pitchFamily="18" charset="0"/>
              <a:ea typeface="Calibri" panose="020F0502020204030204" pitchFamily="34" charset="0"/>
            </a:endParaRPr>
          </a:p>
          <a:p>
            <a:r>
              <a:rPr lang="id-ID" smtClean="0">
                <a:latin typeface="Times New Roman" panose="02020603050405020304" pitchFamily="18" charset="0"/>
                <a:ea typeface="Calibri" panose="020F0502020204030204" pitchFamily="34" charset="0"/>
              </a:rPr>
              <a:t>Kata </a:t>
            </a:r>
            <a:r>
              <a:rPr lang="id-ID">
                <a:latin typeface="Times New Roman" panose="02020603050405020304" pitchFamily="18" charset="0"/>
                <a:ea typeface="Calibri" panose="020F0502020204030204" pitchFamily="34" charset="0"/>
              </a:rPr>
              <a:t>bibliografi berasal dari bahasa Yunani dengan akar kata </a:t>
            </a:r>
            <a:r>
              <a:rPr lang="id-ID" i="1">
                <a:latin typeface="Times New Roman" panose="02020603050405020304" pitchFamily="18" charset="0"/>
                <a:ea typeface="Calibri" panose="020F0502020204030204" pitchFamily="34" charset="0"/>
              </a:rPr>
              <a:t>Biblion</a:t>
            </a:r>
            <a:r>
              <a:rPr lang="id-ID">
                <a:latin typeface="Times New Roman" panose="02020603050405020304" pitchFamily="18" charset="0"/>
                <a:ea typeface="Calibri" panose="020F0502020204030204" pitchFamily="34" charset="0"/>
              </a:rPr>
              <a:t> yang berarti buku dan </a:t>
            </a:r>
            <a:r>
              <a:rPr lang="id-ID" i="1">
                <a:latin typeface="Times New Roman" panose="02020603050405020304" pitchFamily="18" charset="0"/>
                <a:ea typeface="Calibri" panose="020F0502020204030204" pitchFamily="34" charset="0"/>
              </a:rPr>
              <a:t>Graphein</a:t>
            </a:r>
            <a:r>
              <a:rPr lang="id-ID">
                <a:latin typeface="Times New Roman" panose="02020603050405020304" pitchFamily="18" charset="0"/>
                <a:ea typeface="Calibri" panose="020F0502020204030204" pitchFamily="34" charset="0"/>
              </a:rPr>
              <a:t> yang artinya menulis, maka kata bibliografi secara harfiah berarti penulisan buku</a:t>
            </a:r>
            <a:r>
              <a:rPr lang="id-ID">
                <a:latin typeface="Times New Roman" panose="02020603050405020304" pitchFamily="18" charset="0"/>
                <a:ea typeface="Calibri" panose="020F0502020204030204" pitchFamily="34" charset="0"/>
              </a:rPr>
              <a:t>. </a:t>
            </a:r>
            <a:endParaRPr lang="en-US" smtClean="0">
              <a:latin typeface="Times New Roman" panose="02020603050405020304" pitchFamily="18" charset="0"/>
              <a:ea typeface="Calibri" panose="020F0502020204030204" pitchFamily="34" charset="0"/>
            </a:endParaRPr>
          </a:p>
          <a:p>
            <a:endParaRPr lang="en-US">
              <a:latin typeface="Times New Roman" panose="02020603050405020304" pitchFamily="18" charset="0"/>
              <a:ea typeface="Calibri" panose="020F0502020204030204" pitchFamily="34" charset="0"/>
            </a:endParaRPr>
          </a:p>
          <a:p>
            <a:r>
              <a:rPr lang="id-ID" smtClean="0">
                <a:latin typeface="Times New Roman" panose="02020603050405020304" pitchFamily="18" charset="0"/>
                <a:ea typeface="Calibri" panose="020F0502020204030204" pitchFamily="34" charset="0"/>
              </a:rPr>
              <a:t>Dalam </a:t>
            </a:r>
            <a:r>
              <a:rPr lang="id-ID">
                <a:latin typeface="Times New Roman" panose="02020603050405020304" pitchFamily="18" charset="0"/>
                <a:ea typeface="Calibri" panose="020F0502020204030204" pitchFamily="34" charset="0"/>
              </a:rPr>
              <a:t>hal </a:t>
            </a:r>
            <a:r>
              <a:rPr lang="id-ID" smtClean="0">
                <a:latin typeface="Times New Roman" panose="02020603050405020304" pitchFamily="18" charset="0"/>
                <a:ea typeface="Calibri" panose="020F0502020204030204" pitchFamily="34" charset="0"/>
              </a:rPr>
              <a:t>ini</a:t>
            </a:r>
            <a:r>
              <a:rPr lang="en-US" smtClean="0">
                <a:latin typeface="Times New Roman" panose="02020603050405020304" pitchFamily="18" charset="0"/>
                <a:ea typeface="Calibri" panose="020F0502020204030204" pitchFamily="34" charset="0"/>
              </a:rPr>
              <a:t>,</a:t>
            </a:r>
            <a:r>
              <a:rPr lang="id-ID" smtClean="0">
                <a:latin typeface="Times New Roman" panose="02020603050405020304" pitchFamily="18" charset="0"/>
                <a:ea typeface="Calibri" panose="020F0502020204030204" pitchFamily="34" charset="0"/>
              </a:rPr>
              <a:t> bibliografi </a:t>
            </a:r>
            <a:r>
              <a:rPr lang="id-ID">
                <a:latin typeface="Times New Roman" panose="02020603050405020304" pitchFamily="18" charset="0"/>
                <a:ea typeface="Calibri" panose="020F0502020204030204" pitchFamily="34" charset="0"/>
              </a:rPr>
              <a:t>berarti kegiatan teknis membuat deskripsi untuk suatu cantuman tertulis atau pustaka yang telah diterbitkan, yang tersusun </a:t>
            </a:r>
            <a:r>
              <a:rPr lang="id-ID">
                <a:latin typeface="Times New Roman" panose="02020603050405020304" pitchFamily="18" charset="0"/>
                <a:ea typeface="Calibri" panose="020F0502020204030204" pitchFamily="34" charset="0"/>
              </a:rPr>
              <a:t>secara </a:t>
            </a:r>
            <a:r>
              <a:rPr lang="id-ID" smtClean="0">
                <a:latin typeface="Times New Roman" panose="02020603050405020304" pitchFamily="18" charset="0"/>
                <a:ea typeface="Calibri" panose="020F0502020204030204" pitchFamily="34" charset="0"/>
              </a:rPr>
              <a:t>sistemati</a:t>
            </a:r>
            <a:r>
              <a:rPr lang="en-US" smtClean="0">
                <a:latin typeface="Times New Roman" panose="02020603050405020304" pitchFamily="18" charset="0"/>
                <a:ea typeface="Calibri" panose="020F0502020204030204" pitchFamily="34" charset="0"/>
              </a:rPr>
              <a:t>s</a:t>
            </a:r>
            <a:r>
              <a:rPr lang="id-ID" smtClean="0">
                <a:latin typeface="Times New Roman" panose="02020603050405020304" pitchFamily="18" charset="0"/>
                <a:ea typeface="Calibri" panose="020F0502020204030204" pitchFamily="34" charset="0"/>
              </a:rPr>
              <a:t> </a:t>
            </a:r>
            <a:r>
              <a:rPr lang="id-ID">
                <a:latin typeface="Times New Roman" panose="02020603050405020304" pitchFamily="18" charset="0"/>
                <a:ea typeface="Calibri" panose="020F0502020204030204" pitchFamily="34" charset="0"/>
              </a:rPr>
              <a:t>berupa daftar menurut aturan yang dikehendaki</a:t>
            </a:r>
            <a:r>
              <a:rPr lang="id-ID">
                <a:latin typeface="Times New Roman" panose="02020603050405020304" pitchFamily="18" charset="0"/>
                <a:ea typeface="Calibri" panose="020F0502020204030204" pitchFamily="34" charset="0"/>
              </a:rPr>
              <a:t>. </a:t>
            </a:r>
            <a:endParaRPr lang="en-US" smtClean="0">
              <a:latin typeface="Times New Roman" panose="02020603050405020304" pitchFamily="18" charset="0"/>
              <a:ea typeface="Calibri" panose="020F0502020204030204" pitchFamily="34" charset="0"/>
            </a:endParaRPr>
          </a:p>
          <a:p>
            <a:endParaRPr lang="en-US">
              <a:latin typeface="Times New Roman" panose="02020603050405020304" pitchFamily="18" charset="0"/>
              <a:ea typeface="Calibri" panose="020F0502020204030204" pitchFamily="34" charset="0"/>
            </a:endParaRPr>
          </a:p>
          <a:p>
            <a:r>
              <a:rPr lang="id-ID" smtClean="0">
                <a:latin typeface="Times New Roman" panose="02020603050405020304" pitchFamily="18" charset="0"/>
                <a:ea typeface="Calibri" panose="020F0502020204030204" pitchFamily="34" charset="0"/>
              </a:rPr>
              <a:t>Pengertian </a:t>
            </a:r>
            <a:r>
              <a:rPr lang="id-ID">
                <a:latin typeface="Times New Roman" panose="02020603050405020304" pitchFamily="18" charset="0"/>
                <a:ea typeface="Calibri" panose="020F0502020204030204" pitchFamily="34" charset="0"/>
              </a:rPr>
              <a:t>lain, bibliografi adalah daftar yang memuat bahan-bahan referensi yang digunakan dalam menyusun karya tulis.</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2" name="Rectangle 1"/>
          <p:cNvSpPr/>
          <p:nvPr/>
        </p:nvSpPr>
        <p:spPr>
          <a:xfrm>
            <a:off x="0" y="-1615550"/>
            <a:ext cx="9036496" cy="5728235"/>
          </a:xfrm>
          <a:prstGeom prst="rect">
            <a:avLst/>
          </a:prstGeom>
        </p:spPr>
        <p:txBody>
          <a:bodyPr wrap="square" tIns="2560320">
            <a:spAutoFit/>
          </a:bodyPr>
          <a:lstStyle/>
          <a:p>
            <a:pPr lvl="0">
              <a:lnSpc>
                <a:spcPct val="115000"/>
              </a:lnSpc>
              <a:spcAft>
                <a:spcPts val="0"/>
              </a:spcAft>
            </a:pPr>
            <a:r>
              <a:rPr lang="id-ID" sz="1600" smtClean="0">
                <a:latin typeface="Times New Roman" panose="02020603050405020304" pitchFamily="18" charset="0"/>
                <a:ea typeface="Calibri" panose="020F0502020204030204" pitchFamily="34" charset="0"/>
                <a:cs typeface="Times New Roman" panose="02020603050405020304" pitchFamily="18" charset="0"/>
              </a:rPr>
              <a:t>Jenis Bibliografi</a:t>
            </a:r>
            <a:endParaRPr lang="en-US" sz="1600" smtClean="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0"/>
              </a:spcAft>
            </a:pPr>
            <a:r>
              <a:rPr lang="id-ID" sz="1600" smtClean="0">
                <a:latin typeface="Times New Roman" panose="02020603050405020304" pitchFamily="18" charset="0"/>
                <a:ea typeface="Calibri" panose="020F0502020204030204" pitchFamily="34" charset="0"/>
                <a:cs typeface="Times New Roman" panose="02020603050405020304" pitchFamily="18" charset="0"/>
              </a:rPr>
              <a:t>Jenis </a:t>
            </a:r>
            <a:r>
              <a:rPr lang="id-ID" sz="1600">
                <a:latin typeface="Times New Roman" panose="02020603050405020304" pitchFamily="18" charset="0"/>
                <a:ea typeface="Calibri" panose="020F0502020204030204" pitchFamily="34" charset="0"/>
                <a:cs typeface="Times New Roman" panose="02020603050405020304" pitchFamily="18" charset="0"/>
              </a:rPr>
              <a:t>bibliografi yang dihasilkan dalam pembuatan publikasi sekunder </a:t>
            </a:r>
            <a:r>
              <a:rPr lang="id-ID" sz="1600">
                <a:latin typeface="Times New Roman" panose="02020603050405020304" pitchFamily="18" charset="0"/>
                <a:ea typeface="Calibri" panose="020F0502020204030204" pitchFamily="34" charset="0"/>
                <a:cs typeface="Times New Roman" panose="02020603050405020304" pitchFamily="18" charset="0"/>
              </a:rPr>
              <a:t>akan </a:t>
            </a:r>
            <a:r>
              <a:rPr lang="en-US" sz="1600" smtClean="0">
                <a:latin typeface="Times New Roman" panose="02020603050405020304" pitchFamily="18" charset="0"/>
                <a:ea typeface="Calibri" panose="020F0502020204030204" pitchFamily="34" charset="0"/>
                <a:cs typeface="Times New Roman" panose="02020603050405020304" pitchFamily="18" charset="0"/>
              </a:rPr>
              <a:t>b</a:t>
            </a:r>
            <a:r>
              <a:rPr lang="id-ID" sz="1600" smtClean="0">
                <a:latin typeface="Times New Roman" panose="02020603050405020304" pitchFamily="18" charset="0"/>
                <a:ea typeface="Calibri" panose="020F0502020204030204" pitchFamily="34" charset="0"/>
                <a:cs typeface="Times New Roman" panose="02020603050405020304" pitchFamily="18" charset="0"/>
              </a:rPr>
              <a:t>ergantung </a:t>
            </a:r>
            <a:r>
              <a:rPr lang="id-ID" sz="1600">
                <a:latin typeface="Times New Roman" panose="02020603050405020304" pitchFamily="18" charset="0"/>
                <a:ea typeface="Calibri" panose="020F0502020204030204" pitchFamily="34" charset="0"/>
                <a:cs typeface="Times New Roman" panose="02020603050405020304" pitchFamily="18" charset="0"/>
              </a:rPr>
              <a:t>pada jenis pustaka yang akan didaftar</a:t>
            </a:r>
            <a:r>
              <a:rPr lang="id-ID" sz="1600">
                <a:latin typeface="Times New Roman" panose="02020603050405020304" pitchFamily="18" charset="0"/>
                <a:ea typeface="Calibri" panose="020F0502020204030204" pitchFamily="34" charset="0"/>
                <a:cs typeface="Times New Roman" panose="02020603050405020304" pitchFamily="18" charset="0"/>
              </a:rPr>
              <a:t>. </a:t>
            </a:r>
            <a:r>
              <a:rPr lang="id-ID" sz="1600" smtClean="0">
                <a:latin typeface="Times New Roman" panose="02020603050405020304" pitchFamily="18" charset="0"/>
                <a:ea typeface="Calibri" panose="020F0502020204030204" pitchFamily="34" charset="0"/>
                <a:cs typeface="Times New Roman" panose="02020603050405020304" pitchFamily="18" charset="0"/>
              </a:rPr>
              <a:t>Misalnya</a:t>
            </a:r>
            <a:r>
              <a:rPr lang="en-US" sz="1600" smtClean="0">
                <a:latin typeface="Times New Roman" panose="02020603050405020304" pitchFamily="18" charset="0"/>
                <a:ea typeface="Calibri" panose="020F0502020204030204" pitchFamily="34" charset="0"/>
                <a:cs typeface="Times New Roman" panose="02020603050405020304" pitchFamily="18" charset="0"/>
              </a:rPr>
              <a:t>, jika</a:t>
            </a:r>
            <a:r>
              <a:rPr lang="id-ID" sz="1600" smtClean="0">
                <a:latin typeface="Times New Roman" panose="02020603050405020304" pitchFamily="18" charset="0"/>
                <a:ea typeface="Calibri" panose="020F0502020204030204" pitchFamily="34" charset="0"/>
                <a:cs typeface="Times New Roman" panose="02020603050405020304" pitchFamily="18" charset="0"/>
              </a:rPr>
              <a:t> </a:t>
            </a:r>
            <a:r>
              <a:rPr lang="id-ID" sz="1600">
                <a:latin typeface="Times New Roman" panose="02020603050405020304" pitchFamily="18" charset="0"/>
                <a:ea typeface="Calibri" panose="020F0502020204030204" pitchFamily="34" charset="0"/>
                <a:cs typeface="Times New Roman" panose="02020603050405020304" pitchFamily="18" charset="0"/>
              </a:rPr>
              <a:t>akan dibuat daftar yang berasal dari deskripsi katalog buku yang dimiliki perpustakaan</a:t>
            </a:r>
            <a:r>
              <a:rPr lang="id-ID" sz="1600">
                <a:latin typeface="Times New Roman" panose="02020603050405020304" pitchFamily="18" charset="0"/>
                <a:ea typeface="Calibri" panose="020F0502020204030204" pitchFamily="34" charset="0"/>
                <a:cs typeface="Times New Roman" panose="02020603050405020304" pitchFamily="18" charset="0"/>
              </a:rPr>
              <a:t>, </a:t>
            </a:r>
            <a:r>
              <a:rPr lang="id-ID" sz="1600" smtClean="0">
                <a:latin typeface="Times New Roman" panose="02020603050405020304" pitchFamily="18" charset="0"/>
                <a:ea typeface="Calibri" panose="020F0502020204030204" pitchFamily="34" charset="0"/>
                <a:cs typeface="Times New Roman" panose="02020603050405020304" pitchFamily="18" charset="0"/>
              </a:rPr>
              <a:t>daftar </a:t>
            </a:r>
            <a:r>
              <a:rPr lang="id-ID" sz="1600">
                <a:latin typeface="Times New Roman" panose="02020603050405020304" pitchFamily="18" charset="0"/>
                <a:ea typeface="Calibri" panose="020F0502020204030204" pitchFamily="34" charset="0"/>
                <a:cs typeface="Times New Roman" panose="02020603050405020304" pitchFamily="18" charset="0"/>
              </a:rPr>
              <a:t>tersebut dapat dinamakan daftar katalog. Sementara jika daftar yang disusun berdasarkan judul artikel suatu majalah, maka daftar tersebut dapat disebut daftar isi. Dari segi cara penyajian dan uraian deskripsinya, bibliografi dibagi menjadi:</a:t>
            </a:r>
            <a:endParaRPr lang="en-US" sz="160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arenR"/>
            </a:pPr>
            <a:r>
              <a:rPr lang="id-ID" sz="1600">
                <a:latin typeface="Times New Roman" panose="02020603050405020304" pitchFamily="18" charset="0"/>
                <a:ea typeface="Calibri" panose="020F0502020204030204" pitchFamily="34" charset="0"/>
                <a:cs typeface="Times New Roman" panose="02020603050405020304" pitchFamily="18" charset="0"/>
              </a:rPr>
              <a:t>Bibliografi </a:t>
            </a:r>
            <a:r>
              <a:rPr lang="en-US" sz="1600" smtClean="0">
                <a:latin typeface="Times New Roman" panose="02020603050405020304" pitchFamily="18" charset="0"/>
                <a:ea typeface="Calibri" panose="020F0502020204030204" pitchFamily="34" charset="0"/>
                <a:cs typeface="Times New Roman" panose="02020603050405020304" pitchFamily="18" charset="0"/>
              </a:rPr>
              <a:t>d</a:t>
            </a:r>
            <a:r>
              <a:rPr lang="id-ID" sz="1600" smtClean="0">
                <a:latin typeface="Times New Roman" panose="02020603050405020304" pitchFamily="18" charset="0"/>
                <a:ea typeface="Calibri" panose="020F0502020204030204" pitchFamily="34" charset="0"/>
                <a:cs typeface="Times New Roman" panose="02020603050405020304" pitchFamily="18" charset="0"/>
              </a:rPr>
              <a:t>eskriptif </a:t>
            </a:r>
            <a:r>
              <a:rPr lang="id-ID" sz="1600">
                <a:latin typeface="Times New Roman" panose="02020603050405020304" pitchFamily="18" charset="0"/>
                <a:ea typeface="Calibri" panose="020F0502020204030204" pitchFamily="34" charset="0"/>
                <a:cs typeface="Times New Roman" panose="02020603050405020304" pitchFamily="18" charset="0"/>
              </a:rPr>
              <a:t>yaitu bibliografi yang dilengkapi deskripsi singkat yang didapat dari gambaran fisik yang tertera atau tertulis dalam bahan pustaka. Seperti judul buku atau majalah, judul artikel, nama pengarang, data terbitan (impresium), kolasi serta kata kunci dan abstrak yang tertulis.</a:t>
            </a:r>
            <a:endParaRPr lang="en-US" sz="160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mj-lt"/>
              <a:buAutoNum type="arabicParenR"/>
            </a:pPr>
            <a:r>
              <a:rPr lang="id-ID" sz="1600">
                <a:latin typeface="Times New Roman" panose="02020603050405020304" pitchFamily="18" charset="0"/>
                <a:ea typeface="Calibri" panose="020F0502020204030204" pitchFamily="34" charset="0"/>
                <a:cs typeface="Times New Roman" panose="02020603050405020304" pitchFamily="18" charset="0"/>
              </a:rPr>
              <a:t>Bibliografi evaluatif yaitu bibliografi yang dilengkapi dengan evaluasi tentang suatu bahan pustaka. Evaluasi ini biasanya mencakup penilaian terhadap isi suatu bahan pustaka atau artikel.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39271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2" name="Rectangle 1"/>
          <p:cNvSpPr/>
          <p:nvPr/>
        </p:nvSpPr>
        <p:spPr>
          <a:xfrm>
            <a:off x="0" y="-1615550"/>
            <a:ext cx="9036496" cy="2897973"/>
          </a:xfrm>
          <a:prstGeom prst="rect">
            <a:avLst/>
          </a:prstGeom>
        </p:spPr>
        <p:txBody>
          <a:bodyPr wrap="square" tIns="2560320">
            <a:spAutoFit/>
          </a:bodyPr>
          <a:lstStyle/>
          <a:p>
            <a:pPr lvl="0">
              <a:lnSpc>
                <a:spcPct val="115000"/>
              </a:lnSpc>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0" y="-1934099"/>
            <a:ext cx="9036496" cy="7254807"/>
          </a:xfrm>
          <a:prstGeom prst="rect">
            <a:avLst/>
          </a:prstGeom>
        </p:spPr>
        <p:txBody>
          <a:bodyPr wrap="square" tIns="2560320">
            <a:spAutoFit/>
          </a:bodyPr>
          <a:lstStyle/>
          <a:p>
            <a:pPr lvl="0">
              <a:lnSpc>
                <a:spcPct val="115000"/>
              </a:lnSpc>
              <a:spcAft>
                <a:spcPts val="0"/>
              </a:spcAft>
            </a:pPr>
            <a:r>
              <a:rPr lang="en-US">
                <a:latin typeface="Times New Roman" panose="02020603050405020304" pitchFamily="18" charset="0"/>
                <a:ea typeface="Calibri" panose="020F0502020204030204" pitchFamily="34" charset="0"/>
                <a:cs typeface="Times New Roman" panose="02020603050405020304" pitchFamily="18" charset="0"/>
              </a:rPr>
              <a:t>	</a:t>
            </a:r>
            <a:r>
              <a:rPr lang="id-ID" sz="2800" smtClean="0">
                <a:latin typeface="Times New Roman" panose="02020603050405020304" pitchFamily="18" charset="0"/>
                <a:ea typeface="Calibri" panose="020F0502020204030204" pitchFamily="34" charset="0"/>
                <a:cs typeface="Times New Roman" panose="02020603050405020304" pitchFamily="18" charset="0"/>
              </a:rPr>
              <a:t>Fungsi </a:t>
            </a:r>
            <a:r>
              <a:rPr lang="id-ID" sz="2800">
                <a:latin typeface="Times New Roman" panose="02020603050405020304" pitchFamily="18" charset="0"/>
                <a:ea typeface="Calibri" panose="020F0502020204030204" pitchFamily="34" charset="0"/>
                <a:cs typeface="Times New Roman" panose="02020603050405020304" pitchFamily="18" charset="0"/>
              </a:rPr>
              <a:t>Bibliografi</a:t>
            </a:r>
            <a:endParaRPr lang="en-US" sz="28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15000"/>
              </a:lnSpc>
              <a:spcAft>
                <a:spcPts val="0"/>
              </a:spcAft>
            </a:pPr>
            <a:endParaRPr lang="en-US" smtClean="0">
              <a:latin typeface="Times New Roman" panose="02020603050405020304" pitchFamily="18" charset="0"/>
              <a:ea typeface="Calibri" panose="020F0502020204030204" pitchFamily="34" charset="0"/>
              <a:cs typeface="Times New Roman" panose="02020603050405020304" pitchFamily="18" charset="0"/>
            </a:endParaRPr>
          </a:p>
          <a:p>
            <a:pPr marL="228600" algn="just">
              <a:lnSpc>
                <a:spcPct val="115000"/>
              </a:lnSpc>
              <a:spcAft>
                <a:spcPts val="0"/>
              </a:spcAft>
            </a:pPr>
            <a:r>
              <a:rPr lang="id-ID" sz="1600" smtClean="0">
                <a:latin typeface="Times New Roman" panose="02020603050405020304" pitchFamily="18" charset="0"/>
                <a:ea typeface="Calibri" panose="020F0502020204030204" pitchFamily="34" charset="0"/>
                <a:cs typeface="Times New Roman" panose="02020603050405020304" pitchFamily="18" charset="0"/>
              </a:rPr>
              <a:t>Fungsi </a:t>
            </a:r>
            <a:r>
              <a:rPr lang="id-ID" sz="1600">
                <a:latin typeface="Times New Roman" panose="02020603050405020304" pitchFamily="18" charset="0"/>
                <a:ea typeface="Calibri" panose="020F0502020204030204" pitchFamily="34" charset="0"/>
                <a:cs typeface="Times New Roman" panose="02020603050405020304" pitchFamily="18" charset="0"/>
              </a:rPr>
              <a:t>sebuah bibliografi hendaknya secara tegas dibedakan dari fungsi sebuah catatan kaki</a:t>
            </a:r>
            <a:r>
              <a:rPr lang="id-ID" sz="1600">
                <a:latin typeface="Times New Roman" panose="02020603050405020304" pitchFamily="18" charset="0"/>
                <a:ea typeface="Calibri" panose="020F0502020204030204" pitchFamily="34" charset="0"/>
                <a:cs typeface="Times New Roman" panose="02020603050405020304" pitchFamily="18" charset="0"/>
              </a:rPr>
              <a:t>. </a:t>
            </a:r>
            <a:r>
              <a:rPr lang="id-ID" sz="1600" smtClean="0">
                <a:latin typeface="Times New Roman" panose="02020603050405020304" pitchFamily="18" charset="0"/>
                <a:ea typeface="Calibri" panose="020F0502020204030204" pitchFamily="34" charset="0"/>
                <a:cs typeface="Times New Roman" panose="02020603050405020304" pitchFamily="18" charset="0"/>
              </a:rPr>
              <a:t>Refer</a:t>
            </a:r>
            <a:r>
              <a:rPr lang="en-US" sz="1600" smtClean="0">
                <a:latin typeface="Times New Roman" panose="02020603050405020304" pitchFamily="18" charset="0"/>
                <a:ea typeface="Calibri" panose="020F0502020204030204" pitchFamily="34" charset="0"/>
                <a:cs typeface="Times New Roman" panose="02020603050405020304" pitchFamily="18" charset="0"/>
              </a:rPr>
              <a:t>e</a:t>
            </a:r>
            <a:r>
              <a:rPr lang="id-ID" sz="1600" smtClean="0">
                <a:latin typeface="Times New Roman" panose="02020603050405020304" pitchFamily="18" charset="0"/>
                <a:ea typeface="Calibri" panose="020F0502020204030204" pitchFamily="34" charset="0"/>
                <a:cs typeface="Times New Roman" panose="02020603050405020304" pitchFamily="18" charset="0"/>
              </a:rPr>
              <a:t>nsi </a:t>
            </a:r>
            <a:r>
              <a:rPr lang="id-ID" sz="1600">
                <a:latin typeface="Times New Roman" panose="02020603050405020304" pitchFamily="18" charset="0"/>
                <a:ea typeface="Calibri" panose="020F0502020204030204" pitchFamily="34" charset="0"/>
                <a:cs typeface="Times New Roman" panose="02020603050405020304" pitchFamily="18" charset="0"/>
              </a:rPr>
              <a:t>pada catatan kaki dipergunakan untuk menunjuk kepada sumber dan pernyataan atau ucapan yang dipergunakan dalam teks</a:t>
            </a:r>
            <a:r>
              <a:rPr lang="id-ID" sz="1600">
                <a:latin typeface="Times New Roman" panose="02020603050405020304" pitchFamily="18" charset="0"/>
                <a:ea typeface="Calibri" panose="020F0502020204030204" pitchFamily="34" charset="0"/>
                <a:cs typeface="Times New Roman" panose="02020603050405020304" pitchFamily="18" charset="0"/>
              </a:rPr>
              <a:t>. </a:t>
            </a:r>
            <a:r>
              <a:rPr lang="en-US" sz="1600" smtClean="0">
                <a:latin typeface="Times New Roman" panose="02020603050405020304" pitchFamily="18" charset="0"/>
                <a:ea typeface="Calibri" panose="020F0502020204030204" pitchFamily="34" charset="0"/>
                <a:cs typeface="Times New Roman" panose="02020603050405020304" pitchFamily="18" charset="0"/>
              </a:rPr>
              <a:t>Oleh karena itu, </a:t>
            </a:r>
            <a:r>
              <a:rPr lang="id-ID" sz="1600" smtClean="0">
                <a:latin typeface="Times New Roman" panose="02020603050405020304" pitchFamily="18" charset="0"/>
                <a:ea typeface="Calibri" panose="020F0502020204030204" pitchFamily="34" charset="0"/>
                <a:cs typeface="Times New Roman" panose="02020603050405020304" pitchFamily="18" charset="0"/>
              </a:rPr>
              <a:t>referensi </a:t>
            </a:r>
            <a:r>
              <a:rPr lang="id-ID" sz="1600">
                <a:latin typeface="Times New Roman" panose="02020603050405020304" pitchFamily="18" charset="0"/>
                <a:ea typeface="Calibri" panose="020F0502020204030204" pitchFamily="34" charset="0"/>
                <a:cs typeface="Times New Roman" panose="02020603050405020304" pitchFamily="18" charset="0"/>
              </a:rPr>
              <a:t>itu harus menunjuk dengan tepat </a:t>
            </a:r>
            <a:r>
              <a:rPr lang="id-ID" sz="1600">
                <a:latin typeface="Times New Roman" panose="02020603050405020304" pitchFamily="18" charset="0"/>
                <a:ea typeface="Calibri" panose="020F0502020204030204" pitchFamily="34" charset="0"/>
                <a:cs typeface="Times New Roman" panose="02020603050405020304" pitchFamily="18" charset="0"/>
              </a:rPr>
              <a:t>tempat </a:t>
            </a:r>
            <a:r>
              <a:rPr lang="id-ID" sz="1600" smtClean="0">
                <a:latin typeface="Times New Roman" panose="02020603050405020304" pitchFamily="18" charset="0"/>
                <a:ea typeface="Calibri" panose="020F0502020204030204" pitchFamily="34" charset="0"/>
                <a:cs typeface="Times New Roman" panose="02020603050405020304" pitchFamily="18" charset="0"/>
              </a:rPr>
              <a:t>di</a:t>
            </a:r>
            <a:r>
              <a:rPr lang="en-US" sz="1600" smtClean="0">
                <a:latin typeface="Times New Roman" panose="02020603050405020304" pitchFamily="18" charset="0"/>
                <a:ea typeface="Calibri" panose="020F0502020204030204" pitchFamily="34" charset="0"/>
                <a:cs typeface="Times New Roman" panose="02020603050405020304" pitchFamily="18" charset="0"/>
              </a:rPr>
              <a:t> </a:t>
            </a:r>
            <a:r>
              <a:rPr lang="id-ID" sz="1600" smtClean="0">
                <a:latin typeface="Times New Roman" panose="02020603050405020304" pitchFamily="18" charset="0"/>
                <a:ea typeface="Calibri" panose="020F0502020204030204" pitchFamily="34" charset="0"/>
                <a:cs typeface="Times New Roman" panose="02020603050405020304" pitchFamily="18" charset="0"/>
              </a:rPr>
              <a:t>mana </a:t>
            </a:r>
            <a:r>
              <a:rPr lang="id-ID" sz="1600">
                <a:latin typeface="Times New Roman" panose="02020603050405020304" pitchFamily="18" charset="0"/>
                <a:ea typeface="Calibri" panose="020F0502020204030204" pitchFamily="34" charset="0"/>
                <a:cs typeface="Times New Roman" panose="02020603050405020304" pitchFamily="18" charset="0"/>
              </a:rPr>
              <a:t>pembaca dapat menentukan pernyataan atau ucapan itu.</a:t>
            </a:r>
            <a:endParaRPr lang="en-US" sz="16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15000"/>
              </a:lnSpc>
              <a:spcAft>
                <a:spcPts val="1000"/>
              </a:spcAft>
            </a:pPr>
            <a:r>
              <a:rPr lang="id-ID" sz="1600">
                <a:latin typeface="Times New Roman" panose="02020603050405020304" pitchFamily="18" charset="0"/>
                <a:ea typeface="Calibri" panose="020F0502020204030204" pitchFamily="34" charset="0"/>
                <a:cs typeface="Times New Roman" panose="02020603050405020304" pitchFamily="18" charset="0"/>
              </a:rPr>
              <a:t>Dalam </a:t>
            </a:r>
            <a:r>
              <a:rPr lang="id-ID" sz="1600">
                <a:latin typeface="Times New Roman" panose="02020603050405020304" pitchFamily="18" charset="0"/>
                <a:ea typeface="Calibri" panose="020F0502020204030204" pitchFamily="34" charset="0"/>
                <a:cs typeface="Times New Roman" panose="02020603050405020304" pitchFamily="18" charset="0"/>
              </a:rPr>
              <a:t>hal </a:t>
            </a:r>
            <a:r>
              <a:rPr lang="id-ID" sz="1600" smtClean="0">
                <a:latin typeface="Times New Roman" panose="02020603050405020304" pitchFamily="18" charset="0"/>
                <a:ea typeface="Calibri" panose="020F0502020204030204" pitchFamily="34" charset="0"/>
                <a:cs typeface="Times New Roman" panose="02020603050405020304" pitchFamily="18" charset="0"/>
              </a:rPr>
              <a:t>ini</a:t>
            </a:r>
            <a:r>
              <a:rPr lang="en-US" sz="1600" smtClean="0">
                <a:latin typeface="Times New Roman" panose="02020603050405020304" pitchFamily="18" charset="0"/>
                <a:ea typeface="Calibri" panose="020F0502020204030204" pitchFamily="34" charset="0"/>
                <a:cs typeface="Times New Roman" panose="02020603050405020304" pitchFamily="18" charset="0"/>
              </a:rPr>
              <a:t>,</a:t>
            </a:r>
            <a:r>
              <a:rPr lang="id-ID" sz="1600" smtClean="0">
                <a:latin typeface="Times New Roman" panose="02020603050405020304" pitchFamily="18" charset="0"/>
                <a:ea typeface="Calibri" panose="020F0502020204030204" pitchFamily="34" charset="0"/>
                <a:cs typeface="Times New Roman" panose="02020603050405020304" pitchFamily="18" charset="0"/>
              </a:rPr>
              <a:t> </a:t>
            </a:r>
            <a:r>
              <a:rPr lang="id-ID" sz="1600">
                <a:latin typeface="Times New Roman" panose="02020603050405020304" pitchFamily="18" charset="0"/>
                <a:ea typeface="Calibri" panose="020F0502020204030204" pitchFamily="34" charset="0"/>
                <a:cs typeface="Times New Roman" panose="02020603050405020304" pitchFamily="18" charset="0"/>
              </a:rPr>
              <a:t>selain pengarang, judul buku</a:t>
            </a:r>
            <a:r>
              <a:rPr lang="id-ID" sz="1600">
                <a:latin typeface="Times New Roman" panose="02020603050405020304" pitchFamily="18" charset="0"/>
                <a:ea typeface="Calibri" panose="020F0502020204030204" pitchFamily="34" charset="0"/>
                <a:cs typeface="Times New Roman" panose="02020603050405020304" pitchFamily="18" charset="0"/>
              </a:rPr>
              <a:t>, </a:t>
            </a:r>
            <a:r>
              <a:rPr lang="id-ID" sz="1600" smtClean="0">
                <a:latin typeface="Times New Roman" panose="02020603050405020304" pitchFamily="18" charset="0"/>
                <a:ea typeface="Calibri" panose="020F0502020204030204" pitchFamily="34" charset="0"/>
                <a:cs typeface="Times New Roman" panose="02020603050405020304" pitchFamily="18" charset="0"/>
              </a:rPr>
              <a:t>dsb</a:t>
            </a:r>
            <a:r>
              <a:rPr lang="en-US" sz="1600" smtClean="0">
                <a:latin typeface="Times New Roman" panose="02020603050405020304" pitchFamily="18" charset="0"/>
                <a:ea typeface="Calibri" panose="020F0502020204030204" pitchFamily="34" charset="0"/>
                <a:cs typeface="Times New Roman" panose="02020603050405020304" pitchFamily="18" charset="0"/>
              </a:rPr>
              <a:t>.</a:t>
            </a:r>
            <a:r>
              <a:rPr lang="id-ID" sz="1600" smtClean="0">
                <a:latin typeface="Times New Roman" panose="02020603050405020304" pitchFamily="18" charset="0"/>
                <a:ea typeface="Calibri" panose="020F0502020204030204" pitchFamily="34" charset="0"/>
                <a:cs typeface="Times New Roman" panose="02020603050405020304" pitchFamily="18" charset="0"/>
              </a:rPr>
              <a:t> </a:t>
            </a:r>
            <a:r>
              <a:rPr lang="id-ID" sz="1600">
                <a:latin typeface="Times New Roman" panose="02020603050405020304" pitchFamily="18" charset="0"/>
                <a:ea typeface="Calibri" panose="020F0502020204030204" pitchFamily="34" charset="0"/>
                <a:cs typeface="Times New Roman" panose="02020603050405020304" pitchFamily="18" charset="0"/>
              </a:rPr>
              <a:t>harus dicantumkan pula nomor halaman di mana pernyataan atau ucapan itu bisa dibaca</a:t>
            </a:r>
            <a:r>
              <a:rPr lang="id-ID" sz="1600">
                <a:latin typeface="Times New Roman" panose="02020603050405020304" pitchFamily="18" charset="0"/>
                <a:ea typeface="Calibri" panose="020F0502020204030204" pitchFamily="34" charset="0"/>
                <a:cs typeface="Times New Roman" panose="02020603050405020304" pitchFamily="18" charset="0"/>
              </a:rPr>
              <a:t>. </a:t>
            </a:r>
            <a:r>
              <a:rPr lang="id-ID" sz="1600" smtClean="0">
                <a:latin typeface="Times New Roman" panose="02020603050405020304" pitchFamily="18" charset="0"/>
                <a:ea typeface="Calibri" panose="020F0502020204030204" pitchFamily="34" charset="0"/>
                <a:cs typeface="Times New Roman" panose="02020603050405020304" pitchFamily="18" charset="0"/>
              </a:rPr>
              <a:t>Sebaliknya</a:t>
            </a:r>
            <a:r>
              <a:rPr lang="en-US" sz="1600" smtClean="0">
                <a:latin typeface="Times New Roman" panose="02020603050405020304" pitchFamily="18" charset="0"/>
                <a:ea typeface="Calibri" panose="020F0502020204030204" pitchFamily="34" charset="0"/>
                <a:cs typeface="Times New Roman" panose="02020603050405020304" pitchFamily="18" charset="0"/>
              </a:rPr>
              <a:t>,</a:t>
            </a:r>
            <a:r>
              <a:rPr lang="id-ID" sz="1600" smtClean="0">
                <a:latin typeface="Times New Roman" panose="02020603050405020304" pitchFamily="18" charset="0"/>
                <a:ea typeface="Calibri" panose="020F0502020204030204" pitchFamily="34" charset="0"/>
                <a:cs typeface="Times New Roman" panose="02020603050405020304" pitchFamily="18" charset="0"/>
              </a:rPr>
              <a:t> </a:t>
            </a:r>
            <a:r>
              <a:rPr lang="id-ID" sz="1600">
                <a:latin typeface="Times New Roman" panose="02020603050405020304" pitchFamily="18" charset="0"/>
                <a:ea typeface="Calibri" panose="020F0502020204030204" pitchFamily="34" charset="0"/>
                <a:cs typeface="Times New Roman" panose="02020603050405020304" pitchFamily="18" charset="0"/>
              </a:rPr>
              <a:t>sebuah bibliografi memberikan deskripsi  yang penting tentang buku, majalah, harian itu secara keseluruhan</a:t>
            </a:r>
            <a:r>
              <a:rPr lang="id-ID" sz="1600">
                <a:latin typeface="Times New Roman" panose="02020603050405020304" pitchFamily="18" charset="0"/>
                <a:ea typeface="Calibri" panose="020F0502020204030204" pitchFamily="34" charset="0"/>
                <a:cs typeface="Times New Roman" panose="02020603050405020304" pitchFamily="18" charset="0"/>
              </a:rPr>
              <a:t>. </a:t>
            </a:r>
            <a:r>
              <a:rPr lang="en-US" sz="1600" smtClean="0">
                <a:latin typeface="Times New Roman" panose="02020603050405020304" pitchFamily="18" charset="0"/>
                <a:ea typeface="Calibri" panose="020F0502020204030204" pitchFamily="34" charset="0"/>
                <a:cs typeface="Times New Roman" panose="02020603050405020304" pitchFamily="18" charset="0"/>
              </a:rPr>
              <a:t>Oleh k</a:t>
            </a:r>
            <a:r>
              <a:rPr lang="id-ID" sz="1600" smtClean="0">
                <a:latin typeface="Times New Roman" panose="02020603050405020304" pitchFamily="18" charset="0"/>
                <a:ea typeface="Calibri" panose="020F0502020204030204" pitchFamily="34" charset="0"/>
                <a:cs typeface="Times New Roman" panose="02020603050405020304" pitchFamily="18" charset="0"/>
              </a:rPr>
              <a:t>arena itu</a:t>
            </a:r>
            <a:r>
              <a:rPr lang="en-US" sz="1600" smtClean="0">
                <a:latin typeface="Times New Roman" panose="02020603050405020304" pitchFamily="18" charset="0"/>
                <a:ea typeface="Calibri" panose="020F0502020204030204" pitchFamily="34" charset="0"/>
                <a:cs typeface="Times New Roman" panose="02020603050405020304" pitchFamily="18" charset="0"/>
              </a:rPr>
              <a:t>,</a:t>
            </a:r>
            <a:r>
              <a:rPr lang="id-ID" sz="1600" smtClean="0">
                <a:latin typeface="Times New Roman" panose="02020603050405020304" pitchFamily="18" charset="0"/>
                <a:ea typeface="Calibri" panose="020F0502020204030204" pitchFamily="34" charset="0"/>
                <a:cs typeface="Times New Roman" panose="02020603050405020304" pitchFamily="18" charset="0"/>
              </a:rPr>
              <a:t> </a:t>
            </a:r>
            <a:r>
              <a:rPr lang="id-ID" sz="1600">
                <a:latin typeface="Times New Roman" panose="02020603050405020304" pitchFamily="18" charset="0"/>
                <a:ea typeface="Calibri" panose="020F0502020204030204" pitchFamily="34" charset="0"/>
                <a:cs typeface="Times New Roman" panose="02020603050405020304" pitchFamily="18" charset="0"/>
              </a:rPr>
              <a:t>fungsi catatan kaki dan bibliografi seluruhnya tumpang tindih satu sama lain</a:t>
            </a:r>
            <a:r>
              <a:rPr lang="id-ID" sz="1600">
                <a:latin typeface="Times New Roman" panose="02020603050405020304" pitchFamily="18" charset="0"/>
                <a:ea typeface="Calibri" panose="020F0502020204030204" pitchFamily="34" charset="0"/>
                <a:cs typeface="Times New Roman" panose="02020603050405020304" pitchFamily="18" charset="0"/>
              </a:rPr>
              <a:t>. </a:t>
            </a:r>
            <a:endParaRPr lang="en-US" sz="1600" smtClean="0">
              <a:latin typeface="Times New Roman" panose="02020603050405020304" pitchFamily="18" charset="0"/>
              <a:ea typeface="Calibri" panose="020F0502020204030204" pitchFamily="34" charset="0"/>
              <a:cs typeface="Times New Roman" panose="02020603050405020304" pitchFamily="18" charset="0"/>
            </a:endParaRPr>
          </a:p>
          <a:p>
            <a:pPr marL="228600" algn="just">
              <a:lnSpc>
                <a:spcPct val="115000"/>
              </a:lnSpc>
              <a:spcAft>
                <a:spcPts val="1000"/>
              </a:spcAft>
            </a:pPr>
            <a:r>
              <a:rPr lang="id-ID" sz="1600" smtClean="0">
                <a:latin typeface="Times New Roman" panose="02020603050405020304" pitchFamily="18" charset="0"/>
                <a:ea typeface="Calibri" panose="020F0502020204030204" pitchFamily="34" charset="0"/>
                <a:cs typeface="Times New Roman" panose="02020603050405020304" pitchFamily="18" charset="0"/>
              </a:rPr>
              <a:t>Di</a:t>
            </a:r>
            <a:r>
              <a:rPr lang="en-US" sz="1600" smtClean="0">
                <a:latin typeface="Times New Roman" panose="02020603050405020304" pitchFamily="18" charset="0"/>
                <a:ea typeface="Calibri" panose="020F0502020204030204" pitchFamily="34" charset="0"/>
                <a:cs typeface="Times New Roman" panose="02020603050405020304" pitchFamily="18" charset="0"/>
              </a:rPr>
              <a:t> </a:t>
            </a:r>
            <a:r>
              <a:rPr lang="id-ID" sz="1600" smtClean="0">
                <a:latin typeface="Times New Roman" panose="02020603050405020304" pitchFamily="18" charset="0"/>
                <a:ea typeface="Calibri" panose="020F0502020204030204" pitchFamily="34" charset="0"/>
                <a:cs typeface="Times New Roman" panose="02020603050405020304" pitchFamily="18" charset="0"/>
              </a:rPr>
              <a:t>pihak </a:t>
            </a:r>
            <a:r>
              <a:rPr lang="id-ID" sz="1600">
                <a:latin typeface="Times New Roman" panose="02020603050405020304" pitchFamily="18" charset="0"/>
                <a:ea typeface="Calibri" panose="020F0502020204030204" pitchFamily="34" charset="0"/>
                <a:cs typeface="Times New Roman" panose="02020603050405020304" pitchFamily="18" charset="0"/>
              </a:rPr>
              <a:t>lain bibliografi dapat pula dilihat sebagai pelengkap dan sebuah catatan kaki. Mengapa bibliografi itu dapat dilihat sebagai pelengkap Karena bila seorang pembaca ingin mengetahui lebih lanjut tentang referensi yang terdapat pada catatan kaki, maka ia dapat mencarinya dalam bibliografi. Dalam bibliografi dapat mengetahui keterangan-keterangan yang lengkap mengenai buku atau majalah itu.</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82664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2" name="Rectangle 1"/>
          <p:cNvSpPr/>
          <p:nvPr/>
        </p:nvSpPr>
        <p:spPr>
          <a:xfrm>
            <a:off x="0" y="-1615550"/>
            <a:ext cx="9036496" cy="2897973"/>
          </a:xfrm>
          <a:prstGeom prst="rect">
            <a:avLst/>
          </a:prstGeom>
        </p:spPr>
        <p:txBody>
          <a:bodyPr wrap="square" tIns="2560320">
            <a:spAutoFit/>
          </a:bodyPr>
          <a:lstStyle/>
          <a:p>
            <a:pPr lvl="0">
              <a:lnSpc>
                <a:spcPct val="115000"/>
              </a:lnSpc>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0" y="-1934099"/>
            <a:ext cx="9036496" cy="6941900"/>
          </a:xfrm>
          <a:prstGeom prst="rect">
            <a:avLst/>
          </a:prstGeom>
        </p:spPr>
        <p:txBody>
          <a:bodyPr wrap="square" lIns="274320" tIns="2377440" rIns="274320">
            <a:spAutoFit/>
          </a:bodyPr>
          <a:lstStyle/>
          <a:p>
            <a:pPr lvl="0">
              <a:lnSpc>
                <a:spcPct val="115000"/>
              </a:lnSpc>
              <a:spcAft>
                <a:spcPts val="0"/>
              </a:spcAft>
            </a:pPr>
            <a:r>
              <a:rPr lang="en-US">
                <a:latin typeface="Times New Roman" panose="02020603050405020304" pitchFamily="18" charset="0"/>
                <a:ea typeface="Calibri" panose="020F0502020204030204" pitchFamily="34" charset="0"/>
                <a:cs typeface="Times New Roman" panose="02020603050405020304" pitchFamily="18" charset="0"/>
              </a:rPr>
              <a:t>	</a:t>
            </a:r>
            <a:r>
              <a:rPr lang="id-ID" sz="2800" smtClean="0">
                <a:latin typeface="Times New Roman" panose="02020603050405020304" pitchFamily="18" charset="0"/>
                <a:ea typeface="Calibri" panose="020F0502020204030204" pitchFamily="34" charset="0"/>
                <a:cs typeface="Times New Roman" panose="02020603050405020304" pitchFamily="18" charset="0"/>
              </a:rPr>
              <a:t>Fungsi </a:t>
            </a:r>
            <a:r>
              <a:rPr lang="id-ID" sz="2800">
                <a:latin typeface="Times New Roman" panose="02020603050405020304" pitchFamily="18" charset="0"/>
                <a:ea typeface="Calibri" panose="020F0502020204030204" pitchFamily="34" charset="0"/>
                <a:cs typeface="Times New Roman" panose="02020603050405020304" pitchFamily="18" charset="0"/>
              </a:rPr>
              <a:t>Bibliografi</a:t>
            </a:r>
            <a:endParaRPr lang="en-US" sz="28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15000"/>
              </a:lnSpc>
              <a:spcAft>
                <a:spcPts val="0"/>
              </a:spcAft>
            </a:pPr>
            <a:endParaRPr lang="en-US" smtClean="0">
              <a:latin typeface="Times New Roman" panose="02020603050405020304" pitchFamily="18" charset="0"/>
              <a:ea typeface="Calibri" panose="020F0502020204030204" pitchFamily="34" charset="0"/>
              <a:cs typeface="Times New Roman" panose="02020603050405020304" pitchFamily="18" charset="0"/>
            </a:endParaRPr>
          </a:p>
          <a:p>
            <a:pPr marL="228600" algn="just">
              <a:lnSpc>
                <a:spcPct val="115000"/>
              </a:lnSpc>
              <a:spcAft>
                <a:spcPts val="0"/>
              </a:spcAft>
            </a:pPr>
            <a:r>
              <a:rPr lang="id-ID" sz="1600" smtClean="0">
                <a:latin typeface="Times New Roman" panose="02020603050405020304" pitchFamily="18" charset="0"/>
                <a:ea typeface="Calibri" panose="020F0502020204030204" pitchFamily="34" charset="0"/>
                <a:cs typeface="Times New Roman" panose="02020603050405020304" pitchFamily="18" charset="0"/>
              </a:rPr>
              <a:t>Fungsi </a:t>
            </a:r>
            <a:r>
              <a:rPr lang="id-ID" sz="1600">
                <a:latin typeface="Times New Roman" panose="02020603050405020304" pitchFamily="18" charset="0"/>
                <a:ea typeface="Calibri" panose="020F0502020204030204" pitchFamily="34" charset="0"/>
                <a:cs typeface="Times New Roman" panose="02020603050405020304" pitchFamily="18" charset="0"/>
              </a:rPr>
              <a:t>sebuah bibliografi hendaknya secara tegas dibedakan dari fungsi sebuah catatan kaki</a:t>
            </a:r>
            <a:r>
              <a:rPr lang="id-ID" sz="1600">
                <a:latin typeface="Times New Roman" panose="02020603050405020304" pitchFamily="18" charset="0"/>
                <a:ea typeface="Calibri" panose="020F0502020204030204" pitchFamily="34" charset="0"/>
                <a:cs typeface="Times New Roman" panose="02020603050405020304" pitchFamily="18" charset="0"/>
              </a:rPr>
              <a:t>. </a:t>
            </a:r>
            <a:r>
              <a:rPr lang="id-ID" sz="1600" smtClean="0">
                <a:latin typeface="Times New Roman" panose="02020603050405020304" pitchFamily="18" charset="0"/>
                <a:ea typeface="Calibri" panose="020F0502020204030204" pitchFamily="34" charset="0"/>
                <a:cs typeface="Times New Roman" panose="02020603050405020304" pitchFamily="18" charset="0"/>
              </a:rPr>
              <a:t>Refer</a:t>
            </a:r>
            <a:r>
              <a:rPr lang="en-US" sz="1600" smtClean="0">
                <a:latin typeface="Times New Roman" panose="02020603050405020304" pitchFamily="18" charset="0"/>
                <a:ea typeface="Calibri" panose="020F0502020204030204" pitchFamily="34" charset="0"/>
                <a:cs typeface="Times New Roman" panose="02020603050405020304" pitchFamily="18" charset="0"/>
              </a:rPr>
              <a:t>e</a:t>
            </a:r>
            <a:r>
              <a:rPr lang="id-ID" sz="1600" smtClean="0">
                <a:latin typeface="Times New Roman" panose="02020603050405020304" pitchFamily="18" charset="0"/>
                <a:ea typeface="Calibri" panose="020F0502020204030204" pitchFamily="34" charset="0"/>
                <a:cs typeface="Times New Roman" panose="02020603050405020304" pitchFamily="18" charset="0"/>
              </a:rPr>
              <a:t>nsi </a:t>
            </a:r>
            <a:r>
              <a:rPr lang="id-ID" sz="1600">
                <a:latin typeface="Times New Roman" panose="02020603050405020304" pitchFamily="18" charset="0"/>
                <a:ea typeface="Calibri" panose="020F0502020204030204" pitchFamily="34" charset="0"/>
                <a:cs typeface="Times New Roman" panose="02020603050405020304" pitchFamily="18" charset="0"/>
              </a:rPr>
              <a:t>pada catatan kaki dipergunakan untuk menunjuk kepada sumber dan pernyataan atau ucapan yang dipergunakan dalam teks</a:t>
            </a:r>
            <a:r>
              <a:rPr lang="id-ID" sz="1600">
                <a:latin typeface="Times New Roman" panose="02020603050405020304" pitchFamily="18" charset="0"/>
                <a:ea typeface="Calibri" panose="020F0502020204030204" pitchFamily="34" charset="0"/>
                <a:cs typeface="Times New Roman" panose="02020603050405020304" pitchFamily="18" charset="0"/>
              </a:rPr>
              <a:t>. </a:t>
            </a:r>
            <a:r>
              <a:rPr lang="en-US" sz="1600" smtClean="0">
                <a:latin typeface="Times New Roman" panose="02020603050405020304" pitchFamily="18" charset="0"/>
                <a:ea typeface="Calibri" panose="020F0502020204030204" pitchFamily="34" charset="0"/>
                <a:cs typeface="Times New Roman" panose="02020603050405020304" pitchFamily="18" charset="0"/>
              </a:rPr>
              <a:t>Oleh karena itu, </a:t>
            </a:r>
            <a:r>
              <a:rPr lang="id-ID" sz="1600" smtClean="0">
                <a:latin typeface="Times New Roman" panose="02020603050405020304" pitchFamily="18" charset="0"/>
                <a:ea typeface="Calibri" panose="020F0502020204030204" pitchFamily="34" charset="0"/>
                <a:cs typeface="Times New Roman" panose="02020603050405020304" pitchFamily="18" charset="0"/>
              </a:rPr>
              <a:t>referensi </a:t>
            </a:r>
            <a:r>
              <a:rPr lang="id-ID" sz="1600">
                <a:latin typeface="Times New Roman" panose="02020603050405020304" pitchFamily="18" charset="0"/>
                <a:ea typeface="Calibri" panose="020F0502020204030204" pitchFamily="34" charset="0"/>
                <a:cs typeface="Times New Roman" panose="02020603050405020304" pitchFamily="18" charset="0"/>
              </a:rPr>
              <a:t>itu harus menunjuk dengan tepat </a:t>
            </a:r>
            <a:r>
              <a:rPr lang="id-ID" sz="1600">
                <a:latin typeface="Times New Roman" panose="02020603050405020304" pitchFamily="18" charset="0"/>
                <a:ea typeface="Calibri" panose="020F0502020204030204" pitchFamily="34" charset="0"/>
                <a:cs typeface="Times New Roman" panose="02020603050405020304" pitchFamily="18" charset="0"/>
              </a:rPr>
              <a:t>tempat </a:t>
            </a:r>
            <a:r>
              <a:rPr lang="id-ID" sz="1600" smtClean="0">
                <a:latin typeface="Times New Roman" panose="02020603050405020304" pitchFamily="18" charset="0"/>
                <a:ea typeface="Calibri" panose="020F0502020204030204" pitchFamily="34" charset="0"/>
                <a:cs typeface="Times New Roman" panose="02020603050405020304" pitchFamily="18" charset="0"/>
              </a:rPr>
              <a:t>di</a:t>
            </a:r>
            <a:r>
              <a:rPr lang="en-US" sz="1600" smtClean="0">
                <a:latin typeface="Times New Roman" panose="02020603050405020304" pitchFamily="18" charset="0"/>
                <a:ea typeface="Calibri" panose="020F0502020204030204" pitchFamily="34" charset="0"/>
                <a:cs typeface="Times New Roman" panose="02020603050405020304" pitchFamily="18" charset="0"/>
              </a:rPr>
              <a:t> </a:t>
            </a:r>
            <a:r>
              <a:rPr lang="id-ID" sz="1600" smtClean="0">
                <a:latin typeface="Times New Roman" panose="02020603050405020304" pitchFamily="18" charset="0"/>
                <a:ea typeface="Calibri" panose="020F0502020204030204" pitchFamily="34" charset="0"/>
                <a:cs typeface="Times New Roman" panose="02020603050405020304" pitchFamily="18" charset="0"/>
              </a:rPr>
              <a:t>mana </a:t>
            </a:r>
            <a:r>
              <a:rPr lang="id-ID" sz="1600">
                <a:latin typeface="Times New Roman" panose="02020603050405020304" pitchFamily="18" charset="0"/>
                <a:ea typeface="Calibri" panose="020F0502020204030204" pitchFamily="34" charset="0"/>
                <a:cs typeface="Times New Roman" panose="02020603050405020304" pitchFamily="18" charset="0"/>
              </a:rPr>
              <a:t>pembaca dapat menentukan pernyataan atau </a:t>
            </a:r>
            <a:r>
              <a:rPr lang="id-ID" sz="1600">
                <a:latin typeface="Times New Roman" panose="02020603050405020304" pitchFamily="18" charset="0"/>
                <a:ea typeface="Calibri" panose="020F0502020204030204" pitchFamily="34" charset="0"/>
                <a:cs typeface="Times New Roman" panose="02020603050405020304" pitchFamily="18" charset="0"/>
              </a:rPr>
              <a:t>ucapan </a:t>
            </a:r>
            <a:r>
              <a:rPr lang="id-ID" sz="1600" smtClean="0">
                <a:latin typeface="Times New Roman" panose="02020603050405020304" pitchFamily="18" charset="0"/>
                <a:ea typeface="Calibri" panose="020F0502020204030204" pitchFamily="34" charset="0"/>
                <a:cs typeface="Times New Roman" panose="02020603050405020304" pitchFamily="18" charset="0"/>
              </a:rPr>
              <a:t>itu.Dalam </a:t>
            </a:r>
            <a:r>
              <a:rPr lang="id-ID" sz="1600">
                <a:latin typeface="Times New Roman" panose="02020603050405020304" pitchFamily="18" charset="0"/>
                <a:ea typeface="Calibri" panose="020F0502020204030204" pitchFamily="34" charset="0"/>
                <a:cs typeface="Times New Roman" panose="02020603050405020304" pitchFamily="18" charset="0"/>
              </a:rPr>
              <a:t>hal </a:t>
            </a:r>
            <a:r>
              <a:rPr lang="id-ID" sz="1600" smtClean="0">
                <a:latin typeface="Times New Roman" panose="02020603050405020304" pitchFamily="18" charset="0"/>
                <a:ea typeface="Calibri" panose="020F0502020204030204" pitchFamily="34" charset="0"/>
                <a:cs typeface="Times New Roman" panose="02020603050405020304" pitchFamily="18" charset="0"/>
              </a:rPr>
              <a:t>ini</a:t>
            </a:r>
            <a:r>
              <a:rPr lang="en-US" sz="1600" smtClean="0">
                <a:latin typeface="Times New Roman" panose="02020603050405020304" pitchFamily="18" charset="0"/>
                <a:ea typeface="Calibri" panose="020F0502020204030204" pitchFamily="34" charset="0"/>
                <a:cs typeface="Times New Roman" panose="02020603050405020304" pitchFamily="18" charset="0"/>
              </a:rPr>
              <a:t>,</a:t>
            </a:r>
            <a:r>
              <a:rPr lang="id-ID" sz="1600" smtClean="0">
                <a:latin typeface="Times New Roman" panose="02020603050405020304" pitchFamily="18" charset="0"/>
                <a:ea typeface="Calibri" panose="020F0502020204030204" pitchFamily="34" charset="0"/>
                <a:cs typeface="Times New Roman" panose="02020603050405020304" pitchFamily="18" charset="0"/>
              </a:rPr>
              <a:t> </a:t>
            </a:r>
            <a:r>
              <a:rPr lang="id-ID" sz="1600">
                <a:latin typeface="Times New Roman" panose="02020603050405020304" pitchFamily="18" charset="0"/>
                <a:ea typeface="Calibri" panose="020F0502020204030204" pitchFamily="34" charset="0"/>
                <a:cs typeface="Times New Roman" panose="02020603050405020304" pitchFamily="18" charset="0"/>
              </a:rPr>
              <a:t>selain pengarang, judul buku</a:t>
            </a:r>
            <a:r>
              <a:rPr lang="id-ID" sz="1600">
                <a:latin typeface="Times New Roman" panose="02020603050405020304" pitchFamily="18" charset="0"/>
                <a:ea typeface="Calibri" panose="020F0502020204030204" pitchFamily="34" charset="0"/>
                <a:cs typeface="Times New Roman" panose="02020603050405020304" pitchFamily="18" charset="0"/>
              </a:rPr>
              <a:t>, </a:t>
            </a:r>
            <a:r>
              <a:rPr lang="id-ID" sz="1600" smtClean="0">
                <a:latin typeface="Times New Roman" panose="02020603050405020304" pitchFamily="18" charset="0"/>
                <a:ea typeface="Calibri" panose="020F0502020204030204" pitchFamily="34" charset="0"/>
                <a:cs typeface="Times New Roman" panose="02020603050405020304" pitchFamily="18" charset="0"/>
              </a:rPr>
              <a:t>dsb</a:t>
            </a:r>
            <a:r>
              <a:rPr lang="en-US" sz="1600" smtClean="0">
                <a:latin typeface="Times New Roman" panose="02020603050405020304" pitchFamily="18" charset="0"/>
                <a:ea typeface="Calibri" panose="020F0502020204030204" pitchFamily="34" charset="0"/>
                <a:cs typeface="Times New Roman" panose="02020603050405020304" pitchFamily="18" charset="0"/>
              </a:rPr>
              <a:t>.</a:t>
            </a:r>
            <a:r>
              <a:rPr lang="id-ID" sz="1600" smtClean="0">
                <a:latin typeface="Times New Roman" panose="02020603050405020304" pitchFamily="18" charset="0"/>
                <a:ea typeface="Calibri" panose="020F0502020204030204" pitchFamily="34" charset="0"/>
                <a:cs typeface="Times New Roman" panose="02020603050405020304" pitchFamily="18" charset="0"/>
              </a:rPr>
              <a:t> </a:t>
            </a:r>
            <a:r>
              <a:rPr lang="id-ID" sz="1600">
                <a:latin typeface="Times New Roman" panose="02020603050405020304" pitchFamily="18" charset="0"/>
                <a:ea typeface="Calibri" panose="020F0502020204030204" pitchFamily="34" charset="0"/>
                <a:cs typeface="Times New Roman" panose="02020603050405020304" pitchFamily="18" charset="0"/>
              </a:rPr>
              <a:t>harus dicantumkan pula nomor halaman di mana pernyataan atau ucapan itu bisa dibaca</a:t>
            </a:r>
            <a:r>
              <a:rPr lang="id-ID" sz="1600">
                <a:latin typeface="Times New Roman" panose="02020603050405020304" pitchFamily="18" charset="0"/>
                <a:ea typeface="Calibri" panose="020F0502020204030204" pitchFamily="34" charset="0"/>
                <a:cs typeface="Times New Roman" panose="02020603050405020304" pitchFamily="18" charset="0"/>
              </a:rPr>
              <a:t>. </a:t>
            </a:r>
            <a:r>
              <a:rPr lang="id-ID" sz="1600" smtClean="0">
                <a:latin typeface="Times New Roman" panose="02020603050405020304" pitchFamily="18" charset="0"/>
                <a:ea typeface="Calibri" panose="020F0502020204030204" pitchFamily="34" charset="0"/>
                <a:cs typeface="Times New Roman" panose="02020603050405020304" pitchFamily="18" charset="0"/>
              </a:rPr>
              <a:t>Sebaliknya</a:t>
            </a:r>
            <a:r>
              <a:rPr lang="en-US" sz="1600" smtClean="0">
                <a:latin typeface="Times New Roman" panose="02020603050405020304" pitchFamily="18" charset="0"/>
                <a:ea typeface="Calibri" panose="020F0502020204030204" pitchFamily="34" charset="0"/>
                <a:cs typeface="Times New Roman" panose="02020603050405020304" pitchFamily="18" charset="0"/>
              </a:rPr>
              <a:t>,</a:t>
            </a:r>
            <a:r>
              <a:rPr lang="id-ID" sz="1600" smtClean="0">
                <a:latin typeface="Times New Roman" panose="02020603050405020304" pitchFamily="18" charset="0"/>
                <a:ea typeface="Calibri" panose="020F0502020204030204" pitchFamily="34" charset="0"/>
                <a:cs typeface="Times New Roman" panose="02020603050405020304" pitchFamily="18" charset="0"/>
              </a:rPr>
              <a:t> </a:t>
            </a:r>
            <a:r>
              <a:rPr lang="id-ID" sz="1600">
                <a:latin typeface="Times New Roman" panose="02020603050405020304" pitchFamily="18" charset="0"/>
                <a:ea typeface="Calibri" panose="020F0502020204030204" pitchFamily="34" charset="0"/>
                <a:cs typeface="Times New Roman" panose="02020603050405020304" pitchFamily="18" charset="0"/>
              </a:rPr>
              <a:t>sebuah bibliografi memberikan deskripsi  yang penting tentang buku, majalah, harian itu secara keseluruhan</a:t>
            </a:r>
            <a:r>
              <a:rPr lang="id-ID" sz="1600">
                <a:latin typeface="Times New Roman" panose="02020603050405020304" pitchFamily="18" charset="0"/>
                <a:ea typeface="Calibri" panose="020F0502020204030204" pitchFamily="34" charset="0"/>
                <a:cs typeface="Times New Roman" panose="02020603050405020304" pitchFamily="18" charset="0"/>
              </a:rPr>
              <a:t>. </a:t>
            </a:r>
            <a:r>
              <a:rPr lang="en-US" sz="1600" smtClean="0">
                <a:latin typeface="Times New Roman" panose="02020603050405020304" pitchFamily="18" charset="0"/>
                <a:ea typeface="Calibri" panose="020F0502020204030204" pitchFamily="34" charset="0"/>
                <a:cs typeface="Times New Roman" panose="02020603050405020304" pitchFamily="18" charset="0"/>
              </a:rPr>
              <a:t>Oleh k</a:t>
            </a:r>
            <a:r>
              <a:rPr lang="id-ID" sz="1600" smtClean="0">
                <a:latin typeface="Times New Roman" panose="02020603050405020304" pitchFamily="18" charset="0"/>
                <a:ea typeface="Calibri" panose="020F0502020204030204" pitchFamily="34" charset="0"/>
                <a:cs typeface="Times New Roman" panose="02020603050405020304" pitchFamily="18" charset="0"/>
              </a:rPr>
              <a:t>arena itu</a:t>
            </a:r>
            <a:r>
              <a:rPr lang="en-US" sz="1600" smtClean="0">
                <a:latin typeface="Times New Roman" panose="02020603050405020304" pitchFamily="18" charset="0"/>
                <a:ea typeface="Calibri" panose="020F0502020204030204" pitchFamily="34" charset="0"/>
                <a:cs typeface="Times New Roman" panose="02020603050405020304" pitchFamily="18" charset="0"/>
              </a:rPr>
              <a:t>,</a:t>
            </a:r>
            <a:r>
              <a:rPr lang="id-ID" sz="1600" smtClean="0">
                <a:latin typeface="Times New Roman" panose="02020603050405020304" pitchFamily="18" charset="0"/>
                <a:ea typeface="Calibri" panose="020F0502020204030204" pitchFamily="34" charset="0"/>
                <a:cs typeface="Times New Roman" panose="02020603050405020304" pitchFamily="18" charset="0"/>
              </a:rPr>
              <a:t> </a:t>
            </a:r>
            <a:r>
              <a:rPr lang="id-ID" sz="1600">
                <a:latin typeface="Times New Roman" panose="02020603050405020304" pitchFamily="18" charset="0"/>
                <a:ea typeface="Calibri" panose="020F0502020204030204" pitchFamily="34" charset="0"/>
                <a:cs typeface="Times New Roman" panose="02020603050405020304" pitchFamily="18" charset="0"/>
              </a:rPr>
              <a:t>fungsi catatan kaki dan bibliografi seluruhnya tumpang tindih satu sama lain</a:t>
            </a:r>
            <a:r>
              <a:rPr lang="id-ID" sz="1600">
                <a:latin typeface="Times New Roman" panose="02020603050405020304" pitchFamily="18" charset="0"/>
                <a:ea typeface="Calibri" panose="020F0502020204030204" pitchFamily="34" charset="0"/>
                <a:cs typeface="Times New Roman" panose="02020603050405020304" pitchFamily="18" charset="0"/>
              </a:rPr>
              <a:t>. </a:t>
            </a:r>
            <a:endParaRPr lang="en-US" sz="1600" smtClean="0">
              <a:latin typeface="Times New Roman" panose="02020603050405020304" pitchFamily="18" charset="0"/>
              <a:ea typeface="Calibri" panose="020F0502020204030204" pitchFamily="34" charset="0"/>
              <a:cs typeface="Times New Roman" panose="02020603050405020304" pitchFamily="18" charset="0"/>
            </a:endParaRPr>
          </a:p>
          <a:p>
            <a:pPr marL="228600" algn="just">
              <a:lnSpc>
                <a:spcPct val="115000"/>
              </a:lnSpc>
              <a:spcAft>
                <a:spcPts val="1000"/>
              </a:spcAft>
            </a:pPr>
            <a:r>
              <a:rPr lang="id-ID" sz="1600" smtClean="0">
                <a:latin typeface="Times New Roman" panose="02020603050405020304" pitchFamily="18" charset="0"/>
                <a:ea typeface="Calibri" panose="020F0502020204030204" pitchFamily="34" charset="0"/>
                <a:cs typeface="Times New Roman" panose="02020603050405020304" pitchFamily="18" charset="0"/>
              </a:rPr>
              <a:t>Di</a:t>
            </a:r>
            <a:r>
              <a:rPr lang="en-US" sz="1600" smtClean="0">
                <a:latin typeface="Times New Roman" panose="02020603050405020304" pitchFamily="18" charset="0"/>
                <a:ea typeface="Calibri" panose="020F0502020204030204" pitchFamily="34" charset="0"/>
                <a:cs typeface="Times New Roman" panose="02020603050405020304" pitchFamily="18" charset="0"/>
              </a:rPr>
              <a:t> </a:t>
            </a:r>
            <a:r>
              <a:rPr lang="id-ID" sz="1600" smtClean="0">
                <a:latin typeface="Times New Roman" panose="02020603050405020304" pitchFamily="18" charset="0"/>
                <a:ea typeface="Calibri" panose="020F0502020204030204" pitchFamily="34" charset="0"/>
                <a:cs typeface="Times New Roman" panose="02020603050405020304" pitchFamily="18" charset="0"/>
              </a:rPr>
              <a:t>pihak lain</a:t>
            </a:r>
            <a:r>
              <a:rPr lang="en-US" sz="1600" smtClean="0">
                <a:latin typeface="Times New Roman" panose="02020603050405020304" pitchFamily="18" charset="0"/>
                <a:ea typeface="Calibri" panose="020F0502020204030204" pitchFamily="34" charset="0"/>
                <a:cs typeface="Times New Roman" panose="02020603050405020304" pitchFamily="18" charset="0"/>
              </a:rPr>
              <a:t>,</a:t>
            </a:r>
            <a:r>
              <a:rPr lang="id-ID" sz="1600" smtClean="0">
                <a:latin typeface="Times New Roman" panose="02020603050405020304" pitchFamily="18" charset="0"/>
                <a:ea typeface="Calibri" panose="020F0502020204030204" pitchFamily="34" charset="0"/>
                <a:cs typeface="Times New Roman" panose="02020603050405020304" pitchFamily="18" charset="0"/>
              </a:rPr>
              <a:t> </a:t>
            </a:r>
            <a:r>
              <a:rPr lang="id-ID" sz="1600">
                <a:latin typeface="Times New Roman" panose="02020603050405020304" pitchFamily="18" charset="0"/>
                <a:ea typeface="Calibri" panose="020F0502020204030204" pitchFamily="34" charset="0"/>
                <a:cs typeface="Times New Roman" panose="02020603050405020304" pitchFamily="18" charset="0"/>
              </a:rPr>
              <a:t>bibliografi dapat pula dilihat sebagai pelengkap dan sebuah catatan kaki. Mengapa bibliografi itu dapat dilihat sebagai pelengkap Karena bila seorang pembaca ingin mengetahui lebih lanjut tentang referensi yang terdapat pada catatan kaki, maka ia dapat mencarinya dalam bibliografi. Dalam bibliografi dapat mengetahui keterangan-keterangan yang lengkap mengenai buku atau majalah itu.</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19922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2" name="Rectangle 1"/>
          <p:cNvSpPr/>
          <p:nvPr/>
        </p:nvSpPr>
        <p:spPr>
          <a:xfrm>
            <a:off x="0" y="-1615550"/>
            <a:ext cx="9036496" cy="2897973"/>
          </a:xfrm>
          <a:prstGeom prst="rect">
            <a:avLst/>
          </a:prstGeom>
        </p:spPr>
        <p:txBody>
          <a:bodyPr wrap="square" tIns="2560320">
            <a:spAutoFit/>
          </a:bodyPr>
          <a:lstStyle/>
          <a:p>
            <a:pPr lvl="0">
              <a:lnSpc>
                <a:spcPct val="115000"/>
              </a:lnSpc>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0" y="-1934099"/>
            <a:ext cx="9036496" cy="5955476"/>
          </a:xfrm>
          <a:prstGeom prst="rect">
            <a:avLst/>
          </a:prstGeom>
        </p:spPr>
        <p:txBody>
          <a:bodyPr wrap="square" tIns="2560320">
            <a:spAutoFit/>
          </a:bodyPr>
          <a:lstStyle/>
          <a:p>
            <a:pPr lvl="0"/>
            <a:r>
              <a:rPr lang="en-US">
                <a:latin typeface="Times New Roman" panose="02020603050405020304" pitchFamily="18" charset="0"/>
                <a:ea typeface="Calibri" panose="020F0502020204030204" pitchFamily="34" charset="0"/>
                <a:cs typeface="Times New Roman" panose="02020603050405020304" pitchFamily="18" charset="0"/>
              </a:rPr>
              <a:t>	</a:t>
            </a:r>
            <a:r>
              <a:rPr lang="id-ID" sz="2800"/>
              <a:t> </a:t>
            </a:r>
            <a:r>
              <a:rPr lang="id-ID" sz="2800"/>
              <a:t>Tujuan </a:t>
            </a:r>
            <a:r>
              <a:rPr lang="en-US" sz="2800" smtClean="0"/>
              <a:t>B</a:t>
            </a:r>
            <a:r>
              <a:rPr lang="id-ID" sz="2800" smtClean="0"/>
              <a:t>ibliografi</a:t>
            </a:r>
            <a:endParaRPr lang="en-US" sz="2800"/>
          </a:p>
          <a:p>
            <a:endParaRPr lang="en-US" sz="2800" smtClean="0"/>
          </a:p>
          <a:p>
            <a:r>
              <a:rPr lang="id-ID" sz="2000" smtClean="0"/>
              <a:t>Bibliografi </a:t>
            </a:r>
            <a:r>
              <a:rPr lang="id-ID" sz="2000"/>
              <a:t>bermaksud menabulasi atau mendaftarkan semua sumber bacaan baik yang sudah dipublikasikan seperti buku, majalah, surat kabar, maupun yang belum dipublikasikan seperti paper skripsi, tesis, dan disertasi. Melalui bibliografi ini pembaca dapat mengetahui sumber-sumber apa saja yang digunakan dalam penulisan karya ilmiah itu tanpa membaca seluruh tulisan terlebih dahulu. Berdasarkan </a:t>
            </a:r>
            <a:r>
              <a:rPr lang="id-ID" sz="2000"/>
              <a:t>bibliografi </a:t>
            </a:r>
            <a:r>
              <a:rPr lang="en-US" sz="2000" smtClean="0"/>
              <a:t>tersebut</a:t>
            </a:r>
            <a:r>
              <a:rPr lang="id-ID" sz="2000" smtClean="0"/>
              <a:t>, </a:t>
            </a:r>
            <a:r>
              <a:rPr lang="id-ID" sz="2000"/>
              <a:t>pembaca yang berpengalaman akan dapat mengira mutu pembahasan tulisan tersebut karena tujuan utama dari bibliografi adalah untuk mengidentifikasi karya ilmiah itu sendiri.</a:t>
            </a:r>
            <a:endParaRPr lang="en-US" sz="2000"/>
          </a:p>
        </p:txBody>
      </p:sp>
    </p:spTree>
    <p:extLst>
      <p:ext uri="{BB962C8B-B14F-4D97-AF65-F5344CB8AC3E}">
        <p14:creationId xmlns:p14="http://schemas.microsoft.com/office/powerpoint/2010/main" val="32114820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2" name="Rectangle 1"/>
          <p:cNvSpPr/>
          <p:nvPr/>
        </p:nvSpPr>
        <p:spPr>
          <a:xfrm>
            <a:off x="0" y="-1615550"/>
            <a:ext cx="9036496" cy="2897973"/>
          </a:xfrm>
          <a:prstGeom prst="rect">
            <a:avLst/>
          </a:prstGeom>
        </p:spPr>
        <p:txBody>
          <a:bodyPr wrap="square" tIns="2560320">
            <a:spAutoFit/>
          </a:bodyPr>
          <a:lstStyle/>
          <a:p>
            <a:pPr lvl="0">
              <a:lnSpc>
                <a:spcPct val="115000"/>
              </a:lnSpc>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0" y="-1934099"/>
            <a:ext cx="9036496" cy="6078587"/>
          </a:xfrm>
          <a:prstGeom prst="rect">
            <a:avLst/>
          </a:prstGeom>
        </p:spPr>
        <p:txBody>
          <a:bodyPr wrap="square" tIns="2560320">
            <a:spAutoFit/>
          </a:bodyPr>
          <a:lstStyle/>
          <a:p>
            <a:r>
              <a:rPr lang="en-US">
                <a:latin typeface="Times New Roman" panose="02020603050405020304" pitchFamily="18" charset="0"/>
                <a:ea typeface="Calibri" panose="020F0502020204030204" pitchFamily="34" charset="0"/>
                <a:cs typeface="Times New Roman" panose="02020603050405020304" pitchFamily="18" charset="0"/>
              </a:rPr>
              <a:t>	</a:t>
            </a:r>
            <a:r>
              <a:rPr lang="id-ID" sz="2800"/>
              <a:t> </a:t>
            </a:r>
            <a:r>
              <a:rPr lang="id-ID" sz="2800" b="1"/>
              <a:t>Urutan </a:t>
            </a:r>
            <a:r>
              <a:rPr lang="en-US" sz="2800" b="1" smtClean="0"/>
              <a:t>P</a:t>
            </a:r>
            <a:r>
              <a:rPr lang="id-ID" sz="2800" b="1" smtClean="0"/>
              <a:t>enulisan </a:t>
            </a:r>
            <a:r>
              <a:rPr lang="en-US" sz="2800" b="1" smtClean="0"/>
              <a:t>B</a:t>
            </a:r>
            <a:r>
              <a:rPr lang="id-ID" sz="2800" b="1" smtClean="0"/>
              <a:t>ibliografi</a:t>
            </a:r>
            <a:endParaRPr lang="en-US" sz="2800"/>
          </a:p>
          <a:p>
            <a:endParaRPr lang="en-US" sz="2800" smtClean="0"/>
          </a:p>
          <a:p>
            <a:r>
              <a:rPr lang="id-ID" sz="2800" smtClean="0"/>
              <a:t>Nama </a:t>
            </a:r>
            <a:r>
              <a:rPr lang="id-ID" sz="2800"/>
              <a:t>pengarang. Tahun terbit. Judul referensi. Tempat terbit: Nama penerbit.</a:t>
            </a:r>
            <a:endParaRPr lang="en-US" sz="2800"/>
          </a:p>
          <a:p>
            <a:r>
              <a:rPr lang="id-ID" sz="2800"/>
              <a:t>atau</a:t>
            </a:r>
            <a:endParaRPr lang="en-US" sz="2800"/>
          </a:p>
          <a:p>
            <a:r>
              <a:rPr lang="id-ID" sz="2800"/>
              <a:t>(Nama pengarang: dibalik)(titik) (Tahun terbit)(titik) (Judul:dicetak miring)(titik) (Kota tempat terbit)(titik dua) (Nama penerbit)(titik)</a:t>
            </a:r>
            <a:endParaRPr lang="en-US" sz="2800"/>
          </a:p>
        </p:txBody>
      </p:sp>
    </p:spTree>
    <p:extLst>
      <p:ext uri="{BB962C8B-B14F-4D97-AF65-F5344CB8AC3E}">
        <p14:creationId xmlns:p14="http://schemas.microsoft.com/office/powerpoint/2010/main" val="15427584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280</Words>
  <Application>Microsoft Office PowerPoint</Application>
  <PresentationFormat>On-screen Show (16:9)</PresentationFormat>
  <Paragraphs>66</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MK:PK43F614 – Penulisan Ilmiah</vt:lpstr>
      <vt:lpstr> Mahasiswa dapat memahami pengertian daftar pustaka (bibliografi), jenis-jenis bibliografi, fungsi dan tujuan bibliografi, serta menguasai teknik penulisan bibliografi dalam penulisan karya ilmiah (CP-KMA2).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Penulisan Ilmiah</dc:title>
  <dc:creator>Randi Ramliyana</dc:creator>
  <cp:lastModifiedBy>Agra Wibawa Rahardi</cp:lastModifiedBy>
  <cp:revision>14</cp:revision>
  <dcterms:created xsi:type="dcterms:W3CDTF">2021-02-19T07:41:03Z</dcterms:created>
  <dcterms:modified xsi:type="dcterms:W3CDTF">2021-03-02T03:32:50Z</dcterms:modified>
</cp:coreProperties>
</file>