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-516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A0051-865B-42BD-8B4F-D1F211B66DAD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9D13A-A83F-4D12-AD57-0F97721775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D13A-A83F-4D12-AD57-0F97721775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D9E5-3233-4B20-AB86-62969E440F03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741C-2DCE-41F4-A2C8-93D86C77E4AE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9696-EDD3-4F9C-9DC5-7A2781772F98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74C5-C174-4341-B7ED-B62CBDF242BF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C390-8238-4D37-A08F-86BEA9FF868B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343B-EA17-4E01-95B0-0A9A3AE85794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ECE6-E0A8-4DCC-BDEF-D713DD097C70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3FDA-20F0-4E7B-A945-44BAA5A14804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A569-A79C-4D47-842D-DE7B852F6ACF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5C45-B22C-468F-999A-06D058AA4039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4A3-2388-442A-BF7A-FBEA6634A976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461D7-97F3-4F78-8566-8FD60B5EC7CA}" type="datetime1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spc="300" dirty="0" smtClean="0">
                <a:latin typeface="+mn-lt"/>
              </a:rPr>
              <a:t>MK:PK43F614</a:t>
            </a:r>
            <a:r>
              <a:rPr lang="en-ID" altLang="en-US" sz="3200" b="1" spc="300" dirty="0">
                <a:solidFill>
                  <a:srgbClr val="000000"/>
                </a:solidFill>
                <a:latin typeface="+mn-lt"/>
              </a:rPr>
              <a:t> – </a:t>
            </a:r>
            <a:r>
              <a:rPr lang="en-US" sz="3200" b="1" spc="300" dirty="0" err="1" smtClean="0">
                <a:latin typeface="+mn-lt"/>
              </a:rPr>
              <a:t>Penulisan</a:t>
            </a:r>
            <a:r>
              <a:rPr lang="en-US" sz="3200" b="1" spc="300" dirty="0" smtClean="0">
                <a:latin typeface="+mn-lt"/>
              </a:rPr>
              <a:t> </a:t>
            </a:r>
            <a:r>
              <a:rPr lang="en-US" sz="3200" b="1" spc="300" dirty="0" err="1" smtClean="0">
                <a:latin typeface="+mn-lt"/>
              </a:rPr>
              <a:t>Ilmiah</a:t>
            </a:r>
            <a:endParaRPr lang="en-US" sz="3200" b="1" spc="3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2085992"/>
          </a:xfrm>
        </p:spPr>
        <p:txBody>
          <a:bodyPr>
            <a:normAutofit fontScale="40000" lnSpcReduction="20000"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Dosen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Koordinator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Zetty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Karyati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S.S.,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Tim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Penyusun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Endang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Sulistyaniningsih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Noor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Komari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Pratiwi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Rahmawati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S.Pd.I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Sriyanti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Retna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Ayu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Megawati,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Damayanti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Marlia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Anggun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Citra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Puspitasari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Randi Ramliyana,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 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4546" y="142858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PROGRAM STUDI TEKNIK INFORMATIKA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FAKULTAS TEKNIK DAN ILMU KOMPUTER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UNIVERSITAS </a:t>
            </a: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INDRAPRASTA PGRI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SEMESTER GENAP TAHUN AJARAN 2020/ 2021</a:t>
            </a:r>
            <a:r>
              <a:rPr lang="id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500298" y="2428874"/>
            <a:ext cx="3934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Tatap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Muka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ke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10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</a:rPr>
              <a:t>Konvensi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1" dirty="0" err="1" smtClean="0">
                <a:solidFill>
                  <a:srgbClr val="000000"/>
                </a:solidFill>
              </a:rPr>
              <a:t>Naskah</a:t>
            </a:r>
            <a:endParaRPr kumimoji="0" lang="en-ID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04065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Jenis-jenis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karya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0034" y="2112173"/>
            <a:ext cx="7572428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400" b="1" dirty="0" smtClean="0"/>
              <a:t>Kertas kerja</a:t>
            </a:r>
          </a:p>
          <a:p>
            <a:pPr lvl="0" algn="just">
              <a:spcBef>
                <a:spcPct val="0"/>
              </a:spcBef>
            </a:pP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dasarnya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makalah</a:t>
            </a:r>
            <a:r>
              <a:rPr lang="en-US" sz="2400" dirty="0" smtClean="0"/>
              <a:t>,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analisis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mendalam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tajam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dipresentasikan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seminar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lokakarya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dihadiri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ilmuwan</a:t>
            </a:r>
            <a:r>
              <a:rPr lang="en-US" sz="2400" dirty="0" smtClean="0"/>
              <a:t>.</a:t>
            </a:r>
            <a:endParaRPr lang="sv-SE" sz="2400" dirty="0" smtClean="0"/>
          </a:p>
          <a:p>
            <a:pPr lvl="0" algn="just">
              <a:spcBef>
                <a:spcPct val="0"/>
              </a:spcBef>
            </a:pPr>
            <a:r>
              <a:rPr lang="sv-SE" sz="2400" b="1" dirty="0" smtClean="0"/>
              <a:t>Tesis</a:t>
            </a:r>
          </a:p>
          <a:p>
            <a:pPr lvl="0" algn="just">
              <a:spcBef>
                <a:spcPct val="0"/>
              </a:spcBef>
            </a:pP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tulis</a:t>
            </a:r>
            <a:r>
              <a:rPr lang="en-US" sz="2400" dirty="0" smtClean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program </a:t>
            </a:r>
            <a:r>
              <a:rPr lang="en-US" sz="2400" dirty="0" err="1"/>
              <a:t>studi</a:t>
            </a:r>
            <a:r>
              <a:rPr lang="en-US" sz="2400" dirty="0"/>
              <a:t> S2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Pascasarjana</a:t>
            </a:r>
            <a:r>
              <a:rPr lang="en-US" sz="2400" dirty="0"/>
              <a:t> yang </a:t>
            </a:r>
            <a:r>
              <a:rPr lang="en-US" sz="2400" dirty="0" err="1"/>
              <a:t>bersifat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mendalam</a:t>
            </a:r>
            <a:r>
              <a:rPr lang="en-US" sz="2400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skripsi</a:t>
            </a:r>
            <a:r>
              <a:rPr lang="en-US" sz="2400" dirty="0" smtClean="0"/>
              <a:t>.</a:t>
            </a:r>
            <a:endParaRPr lang="sv-SE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04065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Jenis-jenis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karya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0034" y="2112173"/>
            <a:ext cx="7572428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400" b="1" dirty="0" err="1" smtClean="0"/>
              <a:t>Disertasi</a:t>
            </a:r>
            <a:endParaRPr lang="en-US" sz="2400" dirty="0" smtClean="0"/>
          </a:p>
          <a:p>
            <a:pPr lvl="0" algn="just">
              <a:spcBef>
                <a:spcPct val="0"/>
              </a:spcBef>
            </a:pPr>
            <a:r>
              <a:rPr lang="en-US" sz="2400" dirty="0" err="1" smtClean="0"/>
              <a:t>Diperuntukkan</a:t>
            </a:r>
            <a:r>
              <a:rPr lang="en-US" sz="2400" dirty="0" smtClean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program </a:t>
            </a:r>
            <a:r>
              <a:rPr lang="en-US" sz="2400" dirty="0" smtClean="0"/>
              <a:t>S-3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meraih</a:t>
            </a:r>
            <a:r>
              <a:rPr lang="en-US" sz="2400" dirty="0"/>
              <a:t> </a:t>
            </a:r>
            <a:r>
              <a:rPr lang="en-US" sz="2400" dirty="0" err="1"/>
              <a:t>gelar</a:t>
            </a:r>
            <a:r>
              <a:rPr lang="en-US" sz="2400" dirty="0"/>
              <a:t> </a:t>
            </a:r>
            <a:r>
              <a:rPr lang="en-US" sz="2400" dirty="0" err="1"/>
              <a:t>Doktor</a:t>
            </a:r>
            <a:r>
              <a:rPr lang="en-US" sz="2400" dirty="0"/>
              <a:t>/Dr. yang </a:t>
            </a:r>
            <a:r>
              <a:rPr lang="en-US" sz="2400" dirty="0" err="1"/>
              <a:t>mengemukakan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dibuktikan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penulis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data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fakta</a:t>
            </a:r>
            <a:r>
              <a:rPr lang="en-US" sz="2400" dirty="0"/>
              <a:t> yang </a:t>
            </a:r>
            <a:r>
              <a:rPr lang="en-US" sz="2400" dirty="0" err="1"/>
              <a:t>sahih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valid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yang </a:t>
            </a:r>
            <a:r>
              <a:rPr lang="en-US" sz="2400" dirty="0" err="1"/>
              <a:t>terinci</a:t>
            </a:r>
            <a:r>
              <a:rPr lang="en-US" sz="2400" dirty="0"/>
              <a:t>.</a:t>
            </a:r>
            <a:endParaRPr lang="sv-SE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294523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Gaya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selingkung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0034" y="2112173"/>
            <a:ext cx="7572428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400" dirty="0" smtClean="0"/>
              <a:t>Gaya </a:t>
            </a:r>
            <a:r>
              <a:rPr lang="en-US" sz="2400" dirty="0" err="1" smtClean="0"/>
              <a:t>selingkung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padanan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 </a:t>
            </a:r>
            <a:r>
              <a:rPr lang="en-US" sz="2400" i="1" dirty="0" smtClean="0"/>
              <a:t>house style</a:t>
            </a:r>
            <a:r>
              <a:rPr lang="en-US" sz="2400" dirty="0" smtClean="0"/>
              <a:t> 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berupa</a:t>
            </a:r>
            <a:r>
              <a:rPr lang="en-US" sz="2400" dirty="0" smtClean="0"/>
              <a:t> </a:t>
            </a:r>
            <a:r>
              <a:rPr lang="en-US" sz="2400" dirty="0" err="1" smtClean="0"/>
              <a:t>gaya</a:t>
            </a:r>
            <a:r>
              <a:rPr lang="en-US" sz="2400" dirty="0" smtClean="0"/>
              <a:t> </a:t>
            </a:r>
            <a:r>
              <a:rPr lang="en-US" sz="2400" dirty="0" err="1" smtClean="0"/>
              <a:t>penulisan-penerbitan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diterapkan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khas</a:t>
            </a:r>
            <a:r>
              <a:rPr lang="en-US" sz="2400" dirty="0" smtClean="0"/>
              <a:t>,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komunitas</a:t>
            </a:r>
            <a:r>
              <a:rPr lang="en-US" sz="2400" dirty="0" smtClean="0"/>
              <a:t>/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</a:t>
            </a:r>
            <a:endParaRPr lang="sv-SE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14340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Gaya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selingkung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penulisan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Unindra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4282" y="1857370"/>
            <a:ext cx="38576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400" b="1" dirty="0" err="1" smtClean="0"/>
              <a:t>Sampul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Ukuran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kertas</a:t>
            </a:r>
            <a:endParaRPr lang="sv-SE" sz="2400" b="1" dirty="0" smtClean="0"/>
          </a:p>
        </p:txBody>
      </p:sp>
      <p:pic>
        <p:nvPicPr>
          <p:cNvPr id="8" name="Picture 7" descr="Sampu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1" y="214296"/>
            <a:ext cx="3333217" cy="4714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00034" y="2357436"/>
            <a:ext cx="342902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kertas</a:t>
            </a:r>
            <a:r>
              <a:rPr lang="en-US" sz="2000" dirty="0" smtClean="0"/>
              <a:t>: A4 (21x29,7cm)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: Times New Roman</a:t>
            </a:r>
            <a:endParaRPr lang="sv-SE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14340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Gaya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selingkung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penulisan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Unindra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5720" y="1254917"/>
            <a:ext cx="38576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400" b="1" dirty="0" err="1" smtClean="0"/>
              <a:t>Pengetikan</a:t>
            </a:r>
            <a:endParaRPr lang="sv-SE" sz="2400" b="1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0034" y="2826553"/>
            <a:ext cx="342902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: 12pt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: Times New Roman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Spasi</a:t>
            </a:r>
            <a:r>
              <a:rPr lang="en-US" sz="2000" dirty="0" smtClean="0"/>
              <a:t>: 2 cm</a:t>
            </a:r>
          </a:p>
          <a:p>
            <a:pPr lvl="0" algn="just">
              <a:spcBef>
                <a:spcPct val="0"/>
              </a:spcBef>
            </a:pPr>
            <a:r>
              <a:rPr lang="en-US" sz="2000" dirty="0" smtClean="0"/>
              <a:t>Margin </a:t>
            </a:r>
            <a:r>
              <a:rPr lang="en-US" sz="2000" dirty="0" err="1" smtClean="0"/>
              <a:t>atas</a:t>
            </a:r>
            <a:r>
              <a:rPr lang="en-US" sz="2000" dirty="0" smtClean="0"/>
              <a:t>: 4 cm</a:t>
            </a:r>
          </a:p>
          <a:p>
            <a:pPr lvl="0" algn="just">
              <a:spcBef>
                <a:spcPct val="0"/>
              </a:spcBef>
            </a:pPr>
            <a:r>
              <a:rPr lang="en-US" sz="2000" dirty="0" smtClean="0"/>
              <a:t>Margin </a:t>
            </a:r>
            <a:r>
              <a:rPr lang="en-US" sz="2000" dirty="0" err="1" smtClean="0"/>
              <a:t>kiri</a:t>
            </a:r>
            <a:r>
              <a:rPr lang="en-US" sz="2000" dirty="0" smtClean="0"/>
              <a:t>: 4 cm</a:t>
            </a:r>
          </a:p>
          <a:p>
            <a:pPr lvl="0" algn="just">
              <a:spcBef>
                <a:spcPct val="0"/>
              </a:spcBef>
            </a:pPr>
            <a:r>
              <a:rPr lang="en-US" sz="2000" dirty="0" smtClean="0"/>
              <a:t>Margin </a:t>
            </a:r>
            <a:r>
              <a:rPr lang="en-US" sz="2000" dirty="0" err="1" smtClean="0"/>
              <a:t>bawah</a:t>
            </a:r>
            <a:r>
              <a:rPr lang="en-US" sz="2000" dirty="0" smtClean="0"/>
              <a:t>: 3 cm</a:t>
            </a:r>
          </a:p>
          <a:p>
            <a:pPr lvl="0" algn="just">
              <a:spcBef>
                <a:spcPct val="0"/>
              </a:spcBef>
            </a:pPr>
            <a:r>
              <a:rPr lang="en-US" sz="2000" dirty="0" smtClean="0"/>
              <a:t>Margin </a:t>
            </a:r>
            <a:r>
              <a:rPr lang="en-US" sz="2000" dirty="0" err="1" smtClean="0"/>
              <a:t>kanan</a:t>
            </a:r>
            <a:r>
              <a:rPr lang="en-US" sz="2000" dirty="0" smtClean="0"/>
              <a:t>: 3 cm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BAB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bawah</a:t>
            </a:r>
            <a:r>
              <a:rPr lang="en-US" sz="2000" dirty="0" smtClean="0"/>
              <a:t> </a:t>
            </a:r>
            <a:r>
              <a:rPr lang="en-US" sz="2000" dirty="0" err="1" smtClean="0"/>
              <a:t>tengah</a:t>
            </a:r>
            <a:endParaRPr lang="sv-SE" sz="2000" dirty="0" smtClean="0"/>
          </a:p>
        </p:txBody>
      </p:sp>
      <p:pic>
        <p:nvPicPr>
          <p:cNvPr id="10" name="Picture 9" descr="BAB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142858"/>
            <a:ext cx="3333218" cy="47148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14340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Gaya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selingkung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penulisan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Unindra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5720" y="1254917"/>
            <a:ext cx="38576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400" b="1" dirty="0" err="1" smtClean="0"/>
              <a:t>Pengetikan</a:t>
            </a:r>
            <a:endParaRPr lang="sv-SE" sz="2400" b="1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0034" y="2183611"/>
            <a:ext cx="342902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en-US" sz="2000" dirty="0" err="1" smtClean="0"/>
              <a:t>setelah</a:t>
            </a:r>
            <a:r>
              <a:rPr lang="en-US" sz="2000" dirty="0" smtClean="0"/>
              <a:t> </a:t>
            </a:r>
            <a:r>
              <a:rPr lang="en-US" sz="2000" dirty="0" err="1" smtClean="0"/>
              <a:t>awalan</a:t>
            </a:r>
            <a:r>
              <a:rPr lang="en-US" sz="2000" dirty="0" smtClean="0"/>
              <a:t> BAB </a:t>
            </a:r>
            <a:r>
              <a:rPr lang="en-US" sz="2000" dirty="0" err="1" smtClean="0"/>
              <a:t>letaknya</a:t>
            </a:r>
            <a:r>
              <a:rPr lang="en-US" sz="2000" dirty="0" smtClean="0"/>
              <a:t> </a:t>
            </a:r>
            <a:r>
              <a:rPr lang="en-US" sz="2000" dirty="0" err="1" smtClean="0"/>
              <a:t>pindah</a:t>
            </a:r>
            <a:r>
              <a:rPr lang="en-US" sz="2000" dirty="0" smtClean="0"/>
              <a:t> </a:t>
            </a:r>
            <a:r>
              <a:rPr lang="en-US" sz="2000" dirty="0" err="1" smtClean="0"/>
              <a:t>ke</a:t>
            </a:r>
            <a:r>
              <a:rPr lang="en-US" sz="2000" dirty="0" smtClean="0"/>
              <a:t> </a:t>
            </a:r>
            <a:r>
              <a:rPr lang="en-US" sz="2000" dirty="0" err="1" smtClean="0"/>
              <a:t>kanan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.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Penulisan</a:t>
            </a:r>
            <a:r>
              <a:rPr lang="en-US" sz="2000" dirty="0" smtClean="0"/>
              <a:t> BAB </a:t>
            </a:r>
            <a:r>
              <a:rPr lang="en-US" sz="2000" dirty="0" err="1" smtClean="0"/>
              <a:t>dan</a:t>
            </a:r>
            <a:r>
              <a:rPr lang="en-US" sz="2000" dirty="0" smtClean="0"/>
              <a:t> Sub-BAB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Unindra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gabungan</a:t>
            </a:r>
            <a:r>
              <a:rPr lang="en-US" sz="2000" dirty="0" smtClean="0"/>
              <a:t> </a:t>
            </a:r>
            <a:r>
              <a:rPr lang="en-US" sz="2000" dirty="0" err="1" smtClean="0"/>
              <a:t>huruf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.</a:t>
            </a:r>
            <a:endParaRPr lang="sv-SE" sz="2000" dirty="0" smtClean="0"/>
          </a:p>
        </p:txBody>
      </p:sp>
      <p:pic>
        <p:nvPicPr>
          <p:cNvPr id="8" name="Picture 7" descr="BAB 1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247595"/>
            <a:ext cx="3360193" cy="47530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571472" y="3714758"/>
            <a:ext cx="342902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1100" dirty="0" smtClean="0"/>
              <a:t>A.</a:t>
            </a:r>
          </a:p>
          <a:p>
            <a:pPr lvl="0" algn="just">
              <a:spcBef>
                <a:spcPct val="0"/>
              </a:spcBef>
            </a:pPr>
            <a:r>
              <a:rPr lang="en-US" sz="1100" dirty="0" smtClean="0"/>
              <a:t>   1.</a:t>
            </a:r>
          </a:p>
          <a:p>
            <a:pPr lvl="0" algn="just">
              <a:spcBef>
                <a:spcPct val="0"/>
              </a:spcBef>
            </a:pPr>
            <a:r>
              <a:rPr lang="en-US" sz="1100" dirty="0" smtClean="0"/>
              <a:t>      a.</a:t>
            </a:r>
          </a:p>
          <a:p>
            <a:pPr lvl="0" algn="just">
              <a:spcBef>
                <a:spcPct val="0"/>
              </a:spcBef>
            </a:pPr>
            <a:r>
              <a:rPr lang="en-US" sz="1100" dirty="0" smtClean="0"/>
              <a:t> </a:t>
            </a:r>
            <a:r>
              <a:rPr lang="en-US" sz="1100" dirty="0" smtClean="0"/>
              <a:t>        1)</a:t>
            </a:r>
          </a:p>
          <a:p>
            <a:pPr lvl="0" algn="just">
              <a:spcBef>
                <a:spcPct val="0"/>
              </a:spcBef>
            </a:pPr>
            <a:r>
              <a:rPr lang="en-US" sz="1100" dirty="0" smtClean="0"/>
              <a:t> </a:t>
            </a:r>
            <a:r>
              <a:rPr lang="en-US" sz="1100" dirty="0" smtClean="0"/>
              <a:t>           a)</a:t>
            </a:r>
          </a:p>
          <a:p>
            <a:pPr lvl="0" algn="just">
              <a:spcBef>
                <a:spcPct val="0"/>
              </a:spcBef>
            </a:pPr>
            <a:r>
              <a:rPr lang="en-US" sz="1100" dirty="0" smtClean="0"/>
              <a:t> </a:t>
            </a:r>
            <a:r>
              <a:rPr lang="en-US" sz="1100" dirty="0" smtClean="0"/>
              <a:t>              (1)</a:t>
            </a:r>
          </a:p>
          <a:p>
            <a:pPr lvl="0" algn="just">
              <a:spcBef>
                <a:spcPct val="0"/>
              </a:spcBef>
            </a:pPr>
            <a:r>
              <a:rPr lang="en-US" sz="1100" dirty="0" smtClean="0"/>
              <a:t> </a:t>
            </a:r>
            <a:r>
              <a:rPr lang="en-US" sz="1100" dirty="0" smtClean="0"/>
              <a:t>                   (a)</a:t>
            </a:r>
          </a:p>
          <a:p>
            <a:pPr lvl="0" algn="just">
              <a:spcBef>
                <a:spcPct val="0"/>
              </a:spcBef>
            </a:pPr>
            <a:r>
              <a:rPr lang="en-US" sz="1100" dirty="0" smtClean="0"/>
              <a:t>                         ((1))</a:t>
            </a:r>
          </a:p>
          <a:p>
            <a:pPr lvl="0" algn="just">
              <a:spcBef>
                <a:spcPct val="0"/>
              </a:spcBef>
            </a:pPr>
            <a:r>
              <a:rPr lang="en-US" sz="1100" dirty="0" smtClean="0"/>
              <a:t>	</a:t>
            </a:r>
            <a:r>
              <a:rPr lang="en-US" sz="1100" dirty="0" smtClean="0"/>
              <a:t>    ((a))</a:t>
            </a:r>
            <a:endParaRPr lang="sv-SE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14340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Gaya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selingkung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penulisan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Unindra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5720" y="1254917"/>
            <a:ext cx="38576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400" b="1" dirty="0" err="1" smtClean="0"/>
              <a:t>Pengetikan</a:t>
            </a:r>
            <a:endParaRPr lang="sv-SE" sz="2400" b="1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0034" y="1754983"/>
            <a:ext cx="342902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Pengetikan</a:t>
            </a:r>
            <a:r>
              <a:rPr lang="en-US" sz="2000" dirty="0" smtClean="0"/>
              <a:t> </a:t>
            </a:r>
            <a:r>
              <a:rPr lang="en-US" sz="2000" dirty="0" err="1" smtClean="0"/>
              <a:t>letak</a:t>
            </a:r>
            <a:r>
              <a:rPr lang="en-US" sz="2000" dirty="0" smtClean="0"/>
              <a:t> </a:t>
            </a:r>
            <a:r>
              <a:rPr lang="en-US" sz="2000" dirty="0" err="1" smtClean="0"/>
              <a:t>halaman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r>
              <a:rPr lang="en-US" sz="2000" dirty="0" smtClean="0"/>
              <a:t>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BAB V</a:t>
            </a:r>
            <a:endParaRPr lang="sv-SE" sz="2000" dirty="0" smtClean="0"/>
          </a:p>
        </p:txBody>
      </p:sp>
      <p:pic>
        <p:nvPicPr>
          <p:cNvPr id="10" name="Picture 9" descr="BAB 1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1934" y="285734"/>
            <a:ext cx="3282714" cy="46434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14340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Gaya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selingkung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penulisan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Unindra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5720" y="1254917"/>
            <a:ext cx="38576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400" b="1" dirty="0" err="1" smtClean="0"/>
              <a:t>Pengetikan</a:t>
            </a:r>
            <a:endParaRPr lang="sv-SE" sz="2400" b="1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0034" y="2928940"/>
            <a:ext cx="342902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memerlukan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garis</a:t>
            </a:r>
            <a:r>
              <a:rPr lang="en-US" sz="2000" dirty="0" smtClean="0"/>
              <a:t> </a:t>
            </a:r>
            <a:r>
              <a:rPr lang="en-US" sz="2000" dirty="0" err="1" smtClean="0"/>
              <a:t>vertikal</a:t>
            </a:r>
            <a:r>
              <a:rPr lang="en-US" sz="2000" dirty="0" smtClean="0"/>
              <a:t>.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Penulisan</a:t>
            </a:r>
            <a:r>
              <a:rPr lang="en-US" sz="2000" dirty="0" smtClean="0"/>
              <a:t> </a:t>
            </a:r>
            <a:r>
              <a:rPr lang="en-US" sz="2000" dirty="0" err="1" smtClean="0"/>
              <a:t>nomor</a:t>
            </a:r>
            <a:r>
              <a:rPr lang="en-US" sz="2000" dirty="0" smtClean="0"/>
              <a:t> </a:t>
            </a: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disesuaikan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lokasi</a:t>
            </a:r>
            <a:r>
              <a:rPr lang="en-US" sz="2000" dirty="0" smtClean="0"/>
              <a:t> BAB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urutan</a:t>
            </a:r>
            <a:r>
              <a:rPr lang="en-US" sz="2000" dirty="0" smtClean="0"/>
              <a:t> </a:t>
            </a:r>
            <a:r>
              <a:rPr lang="en-US" sz="2000" dirty="0" err="1" smtClean="0"/>
              <a:t>tabel</a:t>
            </a:r>
            <a:r>
              <a:rPr lang="en-US" sz="2000" dirty="0" smtClean="0"/>
              <a:t>.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Contoh</a:t>
            </a:r>
            <a:r>
              <a:rPr lang="en-US" sz="2000" dirty="0" smtClean="0"/>
              <a:t>: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BAB IV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Tabel</a:t>
            </a:r>
            <a:r>
              <a:rPr lang="en-US" sz="2000" dirty="0" smtClean="0"/>
              <a:t> </a:t>
            </a:r>
            <a:r>
              <a:rPr lang="en-US" sz="2000" dirty="0" err="1" smtClean="0"/>
              <a:t>urutan</a:t>
            </a:r>
            <a:r>
              <a:rPr lang="en-US" sz="2000" dirty="0" smtClean="0"/>
              <a:t> </a:t>
            </a:r>
            <a:r>
              <a:rPr lang="en-US" sz="2000" dirty="0" err="1" smtClean="0"/>
              <a:t>kedua</a:t>
            </a:r>
            <a:endParaRPr lang="en-US" sz="2000" dirty="0" smtClean="0"/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Penulisannya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Tabel</a:t>
            </a:r>
            <a:r>
              <a:rPr lang="en-US" sz="2000" b="1" dirty="0" smtClean="0"/>
              <a:t> 4.2</a:t>
            </a:r>
            <a:endParaRPr lang="sv-SE" sz="2000" b="1" dirty="0" smtClean="0"/>
          </a:p>
        </p:txBody>
      </p:sp>
      <p:pic>
        <p:nvPicPr>
          <p:cNvPr id="8" name="Picture 7" descr="BAB 1c.jpg"/>
          <p:cNvPicPr>
            <a:picLocks noChangeAspect="1"/>
          </p:cNvPicPr>
          <p:nvPr/>
        </p:nvPicPr>
        <p:blipFill>
          <a:blip r:embed="rId3" cstate="print"/>
          <a:srcRect l="17283" t="14035" r="13586" b="59649"/>
          <a:stretch>
            <a:fillRect/>
          </a:stretch>
        </p:blipFill>
        <p:spPr>
          <a:xfrm>
            <a:off x="4429124" y="1571618"/>
            <a:ext cx="3714776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2" name="Straight Connector 11"/>
          <p:cNvCxnSpPr/>
          <p:nvPr/>
        </p:nvCxnSpPr>
        <p:spPr>
          <a:xfrm>
            <a:off x="4714876" y="2500312"/>
            <a:ext cx="328614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14340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Gaya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selingkung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penulisan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di</a:t>
            </a:r>
            <a:r>
              <a:rPr kumimoji="0" lang="en-ID" altLang="en-US" sz="30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Unindra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85720" y="1254917"/>
            <a:ext cx="385762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400" b="1" dirty="0" err="1" smtClean="0"/>
              <a:t>Pengetikan</a:t>
            </a:r>
            <a:endParaRPr lang="sv-SE" sz="2400" b="1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0034" y="2571750"/>
            <a:ext cx="342902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Penulisan</a:t>
            </a:r>
            <a:r>
              <a:rPr lang="en-US" sz="2000" dirty="0" smtClean="0"/>
              <a:t> </a:t>
            </a:r>
            <a:r>
              <a:rPr lang="en-US" sz="2000" dirty="0" err="1" smtClean="0"/>
              <a:t>nomor</a:t>
            </a:r>
            <a:r>
              <a:rPr lang="en-US" sz="2000" dirty="0" smtClean="0"/>
              <a:t> </a:t>
            </a:r>
            <a:r>
              <a:rPr lang="en-US" sz="2000" dirty="0" err="1" smtClean="0"/>
              <a:t>gambar</a:t>
            </a:r>
            <a:r>
              <a:rPr lang="en-US" sz="2000" dirty="0" smtClean="0"/>
              <a:t> </a:t>
            </a:r>
            <a:r>
              <a:rPr lang="en-US" sz="2000" dirty="0" err="1" smtClean="0"/>
              <a:t>disesuaikan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lokasi</a:t>
            </a:r>
            <a:r>
              <a:rPr lang="en-US" sz="2000" dirty="0" smtClean="0"/>
              <a:t> BAB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urutan</a:t>
            </a:r>
            <a:r>
              <a:rPr lang="en-US" sz="2000" dirty="0" smtClean="0"/>
              <a:t> </a:t>
            </a:r>
            <a:r>
              <a:rPr lang="en-US" sz="2000" dirty="0" err="1" smtClean="0"/>
              <a:t>gambar</a:t>
            </a:r>
            <a:r>
              <a:rPr lang="en-US" sz="2000" dirty="0" smtClean="0"/>
              <a:t>.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Contoh</a:t>
            </a:r>
            <a:r>
              <a:rPr lang="en-US" sz="2000" dirty="0" smtClean="0"/>
              <a:t>: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Gambar</a:t>
            </a:r>
            <a:r>
              <a:rPr lang="en-US" sz="2000" dirty="0" smtClean="0"/>
              <a:t> </a:t>
            </a:r>
            <a:r>
              <a:rPr lang="en-US" sz="2000" dirty="0" err="1" smtClean="0"/>
              <a:t>ada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BAB III</a:t>
            </a:r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Gambar</a:t>
            </a:r>
            <a:r>
              <a:rPr lang="en-US" sz="2000" dirty="0" smtClean="0"/>
              <a:t> </a:t>
            </a:r>
            <a:r>
              <a:rPr lang="en-US" sz="2000" dirty="0" err="1" smtClean="0"/>
              <a:t>urutan</a:t>
            </a:r>
            <a:r>
              <a:rPr lang="en-US" sz="2000" dirty="0" smtClean="0"/>
              <a:t> </a:t>
            </a:r>
            <a:r>
              <a:rPr lang="en-US" sz="2000" dirty="0" err="1" smtClean="0"/>
              <a:t>pertama</a:t>
            </a:r>
            <a:endParaRPr lang="en-US" sz="2000" dirty="0" smtClean="0"/>
          </a:p>
          <a:p>
            <a:pPr lvl="0" algn="just">
              <a:spcBef>
                <a:spcPct val="0"/>
              </a:spcBef>
            </a:pPr>
            <a:r>
              <a:rPr lang="en-US" sz="2000" dirty="0" err="1" smtClean="0"/>
              <a:t>Penulisannya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Gambar</a:t>
            </a:r>
            <a:r>
              <a:rPr lang="en-US" sz="2000" b="1" dirty="0" smtClean="0"/>
              <a:t> 3.1</a:t>
            </a:r>
            <a:endParaRPr lang="sv-SE" sz="2000" b="1" dirty="0" smtClean="0"/>
          </a:p>
        </p:txBody>
      </p:sp>
      <p:pic>
        <p:nvPicPr>
          <p:cNvPr id="8" name="Picture 7" descr="BAB 1c.jpg"/>
          <p:cNvPicPr>
            <a:picLocks noChangeAspect="1"/>
          </p:cNvPicPr>
          <p:nvPr/>
        </p:nvPicPr>
        <p:blipFill>
          <a:blip r:embed="rId3" cstate="print"/>
          <a:srcRect l="17283" t="43171" r="13586" b="23934"/>
          <a:stretch>
            <a:fillRect/>
          </a:stretch>
        </p:blipFill>
        <p:spPr>
          <a:xfrm>
            <a:off x="4429124" y="1500180"/>
            <a:ext cx="3714776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2071684"/>
            <a:ext cx="5929354" cy="1102519"/>
          </a:xfrm>
        </p:spPr>
        <p:txBody>
          <a:bodyPr>
            <a:noAutofit/>
          </a:bodyPr>
          <a:lstStyle/>
          <a:p>
            <a:pPr lvl="0" algn="just"/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en-US" sz="3600" b="1" dirty="0" err="1" smtClean="0">
                <a:latin typeface="+mn-lt"/>
              </a:rPr>
              <a:t>M</a:t>
            </a:r>
            <a:r>
              <a:rPr lang="en-US" sz="2000" dirty="0" err="1" smtClean="0">
                <a:latin typeface="+mn-lt"/>
              </a:rPr>
              <a:t>ahasiswa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dapat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memahami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pengertian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jurnal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ilmiah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teknik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penulisan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jurnal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ilmiah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serta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dapat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melaksanakan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praktik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penulisan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jurnal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 err="1" smtClean="0">
                <a:latin typeface="+mn-lt"/>
              </a:rPr>
              <a:t>ilmiah</a:t>
            </a:r>
            <a:r>
              <a:rPr lang="en-US" sz="2000" dirty="0" smtClean="0">
                <a:latin typeface="+mn-lt"/>
              </a:rPr>
              <a:t>. </a:t>
            </a:r>
            <a:r>
              <a:rPr lang="en-US" sz="2000" dirty="0">
                <a:latin typeface="+mn-lt"/>
              </a:rPr>
              <a:t/>
            </a:r>
            <a:br>
              <a:rPr lang="en-US" sz="2000" dirty="0">
                <a:latin typeface="+mn-lt"/>
              </a:rPr>
            </a:br>
            <a:r>
              <a:rPr lang="en-US" sz="2000" dirty="0" smtClean="0">
                <a:latin typeface="+mn-lt"/>
              </a:rPr>
              <a:t>(CP-KMA2) </a:t>
            </a:r>
            <a:endParaRPr lang="en-US" sz="2000" b="1" spc="300" dirty="0">
              <a:latin typeface="+mn-lt"/>
            </a:endParaRP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64419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Capaian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Pembelajaran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Mingguan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Mata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Kuliah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(Sub-CPMK):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910" y="1785932"/>
            <a:ext cx="26863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Sub-CPMK ke-7, 9, &amp; 10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00166" y="1714494"/>
            <a:ext cx="6799361" cy="169277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</a:t>
            </a:r>
            <a:r>
              <a:rPr kumimoji="0" lang="en-US" sz="4400" b="1" i="0" u="none" strike="noStrike" kern="1200" cap="none" spc="-150" normalizeH="0" baseline="0" noProof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Tatap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Muka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</a:t>
            </a:r>
            <a:r>
              <a:rPr lang="en-US" sz="4400" b="1" spc="-15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/>
              </a:rPr>
              <a:t>sepuluh</a:t>
            </a:r>
            <a:r>
              <a:rPr kumimoji="0" lang="en-US" sz="4400" b="1" i="0" u="none" strike="noStrike" kern="1200" cap="none" spc="-150" normalizeH="0" baseline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US" sz="4400" b="1" i="0" u="none" strike="noStrike" kern="1200" cap="none" spc="-150" normalizeH="0" baseline="0" noProof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Konvensi</a:t>
            </a:r>
            <a:r>
              <a:rPr kumimoji="0" lang="en-US" sz="6000" b="1" i="0" u="none" strike="noStrike" kern="1200" cap="none" spc="0" normalizeH="0" noProof="0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6000" b="1" i="0" u="none" strike="noStrike" kern="1200" cap="none" spc="0" normalizeH="0" noProof="0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Naskah</a:t>
            </a:r>
            <a:endParaRPr kumimoji="0" lang="en-US" sz="6000" b="1" i="0" u="none" strike="noStrike" kern="1200" cap="none" spc="0" normalizeH="0" baseline="0" noProof="0" dirty="0">
              <a:ln w="0"/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300845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itu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konvensi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14414" y="1285866"/>
            <a:ext cx="592935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000" b="1" dirty="0" smtClean="0"/>
              <a:t>Menurut KBBI</a:t>
            </a:r>
          </a:p>
          <a:p>
            <a:pPr lvl="0" algn="just">
              <a:spcBef>
                <a:spcPct val="0"/>
              </a:spcBef>
            </a:pPr>
            <a:r>
              <a:rPr lang="sv-SE" sz="3000" b="1" dirty="0" smtClean="0"/>
              <a:t>K</a:t>
            </a:r>
            <a:r>
              <a:rPr lang="sv-SE" sz="2000" dirty="0" smtClean="0"/>
              <a:t>onvensi adalah permufakatan </a:t>
            </a:r>
            <a:r>
              <a:rPr lang="sv-SE" sz="2000" dirty="0"/>
              <a:t>atau kesepakatan (terutama mengenai adat, tradisi, dan sebagainya)</a:t>
            </a:r>
            <a:endParaRPr kumimoji="0" lang="en-US" sz="20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85852" y="2571750"/>
            <a:ext cx="571504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 smtClean="0"/>
              <a:t>Menurut</a:t>
            </a:r>
            <a:r>
              <a:rPr lang="en-US" sz="2000" b="1" dirty="0" smtClean="0"/>
              <a:t> </a:t>
            </a:r>
            <a:r>
              <a:rPr lang="en-US" sz="2000" b="1" dirty="0"/>
              <a:t>Edward M. </a:t>
            </a:r>
            <a:r>
              <a:rPr lang="en-US" sz="2000" b="1" dirty="0" err="1" smtClean="0"/>
              <a:t>Sait</a:t>
            </a:r>
            <a:endParaRPr lang="en-US" sz="2000" b="1" dirty="0" smtClean="0"/>
          </a:p>
          <a:p>
            <a:pPr algn="just"/>
            <a:r>
              <a:rPr lang="en-US" sz="3000" b="1" dirty="0" err="1" smtClean="0"/>
              <a:t>K</a:t>
            </a:r>
            <a:r>
              <a:rPr lang="en-US" sz="2000" dirty="0" err="1" smtClean="0"/>
              <a:t>ebiasaan-kebiasaan</a:t>
            </a:r>
            <a:r>
              <a:rPr lang="en-US" sz="2000" dirty="0" smtClean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dijunjung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oleh</a:t>
            </a:r>
            <a:r>
              <a:rPr lang="en-US" sz="2000" dirty="0"/>
              <a:t> rasa </a:t>
            </a:r>
            <a:r>
              <a:rPr lang="en-US" sz="2000" dirty="0" err="1"/>
              <a:t>kepatutan</a:t>
            </a:r>
            <a:r>
              <a:rPr lang="en-US" sz="2000" dirty="0"/>
              <a:t> </a:t>
            </a:r>
            <a:r>
              <a:rPr lang="en-US" sz="2000" dirty="0" err="1"/>
              <a:t>konstitusional</a:t>
            </a:r>
            <a:r>
              <a:rPr lang="en-US" sz="2000" dirty="0"/>
              <a:t> (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benar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i="1" dirty="0"/>
              <a:t>correct</a:t>
            </a:r>
            <a:r>
              <a:rPr lang="en-US" sz="2000" dirty="0"/>
              <a:t>) </a:t>
            </a:r>
            <a:r>
              <a:rPr lang="en-US" sz="2000" dirty="0" err="1" smtClean="0"/>
              <a:t>maupun</a:t>
            </a:r>
            <a:r>
              <a:rPr lang="en-US" sz="2000" dirty="0" smtClean="0"/>
              <a:t> </a:t>
            </a:r>
            <a:r>
              <a:rPr lang="en-US" sz="2000" dirty="0" err="1"/>
              <a:t>oleh</a:t>
            </a:r>
            <a:r>
              <a:rPr lang="en-US" sz="2000" dirty="0"/>
              <a:t> </a:t>
            </a:r>
            <a:r>
              <a:rPr lang="en-US" sz="2000" dirty="0" err="1"/>
              <a:t>pertimbangan</a:t>
            </a:r>
            <a:r>
              <a:rPr lang="en-US" sz="2000" dirty="0"/>
              <a:t> </a:t>
            </a:r>
            <a:r>
              <a:rPr lang="en-US" sz="2000" dirty="0" err="1"/>
              <a:t>praktis</a:t>
            </a:r>
            <a:r>
              <a:rPr lang="en-US" sz="2000" dirty="0"/>
              <a:t> (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dilaksanakan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i="1" dirty="0" smtClean="0"/>
              <a:t>workable</a:t>
            </a:r>
            <a:r>
              <a:rPr lang="en-US" sz="2000" dirty="0" smtClean="0"/>
              <a:t>).</a:t>
            </a:r>
            <a:endParaRPr 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272395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itu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naskah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500166" y="1142990"/>
            <a:ext cx="592935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000" b="1" dirty="0" smtClean="0"/>
              <a:t>Menurut KBBI</a:t>
            </a:r>
          </a:p>
          <a:p>
            <a:pPr lvl="0" algn="just">
              <a:spcBef>
                <a:spcPct val="0"/>
              </a:spcBef>
            </a:pPr>
            <a:r>
              <a:rPr lang="en-US" sz="3000" b="1" dirty="0" err="1" smtClean="0"/>
              <a:t>K</a:t>
            </a:r>
            <a:r>
              <a:rPr lang="en-US" sz="2000" dirty="0" err="1" smtClean="0"/>
              <a:t>arangan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ditulis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 smtClean="0"/>
              <a:t>tangan</a:t>
            </a:r>
            <a:r>
              <a:rPr lang="en-US" sz="2000" dirty="0" smtClean="0"/>
              <a:t>.</a:t>
            </a:r>
          </a:p>
          <a:p>
            <a:pPr lvl="0" algn="just">
              <a:spcBef>
                <a:spcPct val="0"/>
              </a:spcBef>
            </a:pPr>
            <a:r>
              <a:rPr lang="sv-SE" sz="3000" b="1" dirty="0" smtClean="0"/>
              <a:t>K</a:t>
            </a:r>
            <a:r>
              <a:rPr lang="sv-SE" sz="2000" dirty="0" smtClean="0"/>
              <a:t>arangan </a:t>
            </a:r>
            <a:r>
              <a:rPr lang="sv-SE" sz="2000" dirty="0"/>
              <a:t>seseorang yang belum </a:t>
            </a:r>
            <a:r>
              <a:rPr lang="sv-SE" sz="2000" dirty="0" smtClean="0"/>
              <a:t>diterbitkan.</a:t>
            </a:r>
            <a:endParaRPr kumimoji="0" lang="en-US" sz="20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14282" y="2428874"/>
            <a:ext cx="355013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itu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karya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571604" y="3143254"/>
            <a:ext cx="592935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000" b="1" dirty="0" smtClean="0"/>
              <a:t>Menurut KBBI</a:t>
            </a:r>
          </a:p>
          <a:p>
            <a:pPr lvl="0" algn="just">
              <a:spcBef>
                <a:spcPct val="0"/>
              </a:spcBef>
            </a:pPr>
            <a:r>
              <a:rPr lang="en-US" sz="3000" b="1" dirty="0" err="1" smtClean="0"/>
              <a:t>K</a:t>
            </a:r>
            <a:r>
              <a:rPr lang="en-US" sz="2000" dirty="0" err="1" smtClean="0"/>
              <a:t>arya</a:t>
            </a:r>
            <a:r>
              <a:rPr lang="en-US" sz="2000" dirty="0" smtClean="0"/>
              <a:t> </a:t>
            </a:r>
            <a:r>
              <a:rPr lang="en-US" sz="2000" dirty="0" err="1"/>
              <a:t>tulis</a:t>
            </a:r>
            <a:r>
              <a:rPr lang="en-US" sz="2000" dirty="0"/>
              <a:t> yang </a:t>
            </a:r>
            <a:r>
              <a:rPr lang="en-US" sz="2000" dirty="0" err="1"/>
              <a:t>dibuat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prinsip-prinsip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, </a:t>
            </a:r>
            <a:r>
              <a:rPr lang="en-US" sz="2000" dirty="0" err="1"/>
              <a:t>berdasarkan</a:t>
            </a:r>
            <a:r>
              <a:rPr lang="en-US" sz="2000" dirty="0"/>
              <a:t> data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fakta</a:t>
            </a:r>
            <a:r>
              <a:rPr lang="en-US" sz="2000" dirty="0"/>
              <a:t> (</a:t>
            </a:r>
            <a:r>
              <a:rPr lang="en-US" sz="2000" dirty="0" err="1"/>
              <a:t>observasi</a:t>
            </a:r>
            <a:r>
              <a:rPr lang="en-US" sz="2000" dirty="0"/>
              <a:t>, </a:t>
            </a:r>
            <a:r>
              <a:rPr lang="en-US" sz="2000" dirty="0" err="1"/>
              <a:t>eksperimen</a:t>
            </a:r>
            <a:r>
              <a:rPr lang="en-US" sz="2000" dirty="0"/>
              <a:t>, </a:t>
            </a:r>
            <a:r>
              <a:rPr lang="en-US" sz="2000" dirty="0" err="1"/>
              <a:t>kajian</a:t>
            </a:r>
            <a:r>
              <a:rPr lang="en-US" sz="2000" dirty="0"/>
              <a:t> </a:t>
            </a:r>
            <a:r>
              <a:rPr lang="en-US" sz="2000" dirty="0" err="1"/>
              <a:t>pustaka</a:t>
            </a:r>
            <a:r>
              <a:rPr lang="en-US" sz="2000" dirty="0" smtClean="0"/>
              <a:t>).</a:t>
            </a:r>
            <a:endParaRPr kumimoji="0" lang="en-US" sz="14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529356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Karya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menurut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ahli</a:t>
            </a:r>
            <a:endParaRPr kumimoji="0" lang="en-ID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14348" y="1214428"/>
            <a:ext cx="750099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000" b="1" dirty="0" smtClean="0"/>
              <a:t>Menurut Brotowdjoyo</a:t>
            </a:r>
          </a:p>
          <a:p>
            <a:pPr lvl="0" algn="just">
              <a:spcBef>
                <a:spcPct val="0"/>
              </a:spcBef>
            </a:pPr>
            <a:r>
              <a:rPr lang="en-US" sz="3000" b="1" dirty="0" err="1" smtClean="0"/>
              <a:t>K</a:t>
            </a:r>
            <a:r>
              <a:rPr lang="en-US" sz="2000" dirty="0" err="1" smtClean="0"/>
              <a:t>arya</a:t>
            </a:r>
            <a:r>
              <a:rPr lang="en-US" sz="2000" dirty="0" smtClean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karangan</a:t>
            </a:r>
            <a:r>
              <a:rPr lang="en-US" sz="2000" dirty="0"/>
              <a:t> </a:t>
            </a:r>
            <a:r>
              <a:rPr lang="en-US" sz="2000" dirty="0" err="1"/>
              <a:t>ilmu</a:t>
            </a:r>
            <a:r>
              <a:rPr lang="en-US" sz="2000" dirty="0"/>
              <a:t> </a:t>
            </a:r>
            <a:r>
              <a:rPr lang="en-US" sz="2000" dirty="0" err="1"/>
              <a:t>pengetahuan</a:t>
            </a:r>
            <a:r>
              <a:rPr lang="en-US" sz="2000" dirty="0"/>
              <a:t> yang </a:t>
            </a:r>
            <a:r>
              <a:rPr lang="en-US" sz="2000" dirty="0" err="1"/>
              <a:t>menampilkan</a:t>
            </a:r>
            <a:r>
              <a:rPr lang="en-US" sz="2000" dirty="0"/>
              <a:t> </a:t>
            </a:r>
            <a:r>
              <a:rPr lang="en-US" sz="2000" dirty="0" err="1"/>
              <a:t>fakta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dibuat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metodologi</a:t>
            </a:r>
            <a:r>
              <a:rPr lang="en-US" sz="2000" dirty="0"/>
              <a:t> </a:t>
            </a:r>
            <a:r>
              <a:rPr lang="en-US" sz="2000" dirty="0" err="1"/>
              <a:t>penulisan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benar</a:t>
            </a:r>
            <a:r>
              <a:rPr lang="en-US" sz="2000" dirty="0"/>
              <a:t>.</a:t>
            </a:r>
            <a:endParaRPr kumimoji="0" lang="en-US" sz="20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4348" y="2571750"/>
            <a:ext cx="764386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 smtClean="0"/>
              <a:t>Menurut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Eko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Susilo</a:t>
            </a:r>
            <a:r>
              <a:rPr lang="en-US" sz="2000" b="1" dirty="0" smtClean="0"/>
              <a:t> M.</a:t>
            </a:r>
          </a:p>
          <a:p>
            <a:pPr algn="just"/>
            <a:r>
              <a:rPr lang="en-US" sz="3000" b="1" dirty="0" err="1" smtClean="0"/>
              <a:t>K</a:t>
            </a:r>
            <a:r>
              <a:rPr lang="en-US" sz="2000" dirty="0" err="1" smtClean="0"/>
              <a:t>arya</a:t>
            </a:r>
            <a:r>
              <a:rPr lang="en-US" sz="2000" dirty="0" smtClean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tulisan</a:t>
            </a:r>
            <a:r>
              <a:rPr lang="en-US" sz="2000" dirty="0"/>
              <a:t>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/>
              <a:t>karangan</a:t>
            </a:r>
            <a:r>
              <a:rPr lang="en-US" sz="2000" dirty="0"/>
              <a:t> yang </a:t>
            </a:r>
            <a:r>
              <a:rPr lang="en-US" sz="2000" dirty="0" err="1"/>
              <a:t>didapatkan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sifat</a:t>
            </a:r>
            <a:r>
              <a:rPr lang="en-US" sz="2000" dirty="0"/>
              <a:t> </a:t>
            </a:r>
            <a:r>
              <a:rPr lang="en-US" sz="2000" dirty="0" err="1"/>
              <a:t>keilmuannya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didasari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  <a:r>
              <a:rPr lang="en-US" sz="2000" dirty="0" err="1"/>
              <a:t>pengamatan</a:t>
            </a:r>
            <a:r>
              <a:rPr lang="en-US" sz="2000" dirty="0"/>
              <a:t>, </a:t>
            </a:r>
            <a:r>
              <a:rPr lang="en-US" sz="2000" dirty="0" err="1"/>
              <a:t>penelitian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peninjauan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/>
              <a:t>ilmu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, yang </a:t>
            </a:r>
            <a:r>
              <a:rPr lang="en-US" sz="2000" dirty="0" err="1"/>
              <a:t>disusun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memperhatikan</a:t>
            </a:r>
            <a:r>
              <a:rPr lang="en-US" sz="2000" dirty="0"/>
              <a:t> </a:t>
            </a:r>
            <a:r>
              <a:rPr lang="en-US" sz="2000" dirty="0" err="1"/>
              <a:t>sistematika</a:t>
            </a:r>
            <a:r>
              <a:rPr lang="en-US" sz="2000" dirty="0"/>
              <a:t> </a:t>
            </a:r>
            <a:r>
              <a:rPr lang="en-US" sz="2000" dirty="0" err="1"/>
              <a:t>penulisan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santun</a:t>
            </a:r>
            <a:r>
              <a:rPr lang="en-US" sz="2000" dirty="0"/>
              <a:t>, </a:t>
            </a:r>
            <a:r>
              <a:rPr lang="en-US" sz="2000" dirty="0" err="1"/>
              <a:t>serta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dipertanggungjawabkan</a:t>
            </a:r>
            <a:r>
              <a:rPr lang="en-US" sz="2000" dirty="0"/>
              <a:t> </a:t>
            </a:r>
            <a:r>
              <a:rPr lang="en-US" sz="2000" dirty="0" err="1"/>
              <a:t>keilmiahannya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625863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itu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konvensi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naskah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karya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43108" y="2143122"/>
            <a:ext cx="4643470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400" b="1" dirty="0" smtClean="0"/>
              <a:t>Disimpulkan</a:t>
            </a:r>
          </a:p>
          <a:p>
            <a:pPr lvl="0" algn="just">
              <a:spcBef>
                <a:spcPct val="0"/>
              </a:spcBef>
            </a:pPr>
            <a:r>
              <a:rPr lang="en-US" sz="2800" dirty="0" smtClean="0"/>
              <a:t>“</a:t>
            </a:r>
            <a:r>
              <a:rPr lang="en-US" sz="3200" b="1" dirty="0" err="1" smtClean="0"/>
              <a:t>K</a:t>
            </a:r>
            <a:r>
              <a:rPr lang="en-US" sz="2400" dirty="0" err="1" smtClean="0"/>
              <a:t>esepakatan</a:t>
            </a:r>
            <a:r>
              <a:rPr lang="en-US" sz="2400" dirty="0" smtClean="0"/>
              <a:t> </a:t>
            </a:r>
            <a:r>
              <a:rPr lang="en-US" sz="2400" dirty="0" err="1" smtClean="0"/>
              <a:t>bersama</a:t>
            </a:r>
            <a:r>
              <a:rPr lang="en-US" sz="2400" dirty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penyusunan</a:t>
            </a:r>
            <a:r>
              <a:rPr lang="en-US" sz="2400" dirty="0" smtClean="0"/>
              <a:t> </a:t>
            </a:r>
            <a:r>
              <a:rPr lang="en-US" sz="2400" dirty="0" err="1" smtClean="0"/>
              <a:t>karangan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/>
              <a:t>tulis</a:t>
            </a:r>
            <a:r>
              <a:rPr lang="en-US" sz="2400" dirty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belum</a:t>
            </a:r>
            <a:r>
              <a:rPr lang="en-US" sz="2400" dirty="0" smtClean="0"/>
              <a:t> </a:t>
            </a:r>
            <a:r>
              <a:rPr lang="en-US" sz="2400" dirty="0" err="1" smtClean="0"/>
              <a:t>diterbitkan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dijunjung</a:t>
            </a:r>
            <a:r>
              <a:rPr lang="en-US" sz="2400" dirty="0" smtClean="0"/>
              <a:t>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</a:t>
            </a:r>
            <a:r>
              <a:rPr lang="en-US" sz="2400" dirty="0" smtClean="0"/>
              <a:t>/</a:t>
            </a:r>
            <a:r>
              <a:rPr lang="en-US" sz="2400" dirty="0" err="1" smtClean="0"/>
              <a:t>institusi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.”</a:t>
            </a:r>
          </a:p>
          <a:p>
            <a:pPr lvl="0" algn="ctr">
              <a:spcBef>
                <a:spcPct val="0"/>
              </a:spcBef>
            </a:pPr>
            <a:r>
              <a:rPr kumimoji="0" lang="en-US" sz="2400" i="1" u="none" strike="noStrike" kern="1200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-</a:t>
            </a:r>
            <a:r>
              <a:rPr kumimoji="0" lang="en-US" sz="2400" i="1" u="none" strike="noStrike" kern="1200" cap="none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Randi Ramliyana-</a:t>
            </a:r>
            <a:endParaRPr kumimoji="0" lang="en-US" sz="1600" i="1" u="none" strike="noStrike" kern="1200" cap="none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04065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Jenis-jenis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karya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0034" y="2357436"/>
            <a:ext cx="7572428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400" b="1" dirty="0" smtClean="0"/>
              <a:t>Makalah</a:t>
            </a:r>
          </a:p>
          <a:p>
            <a:pPr lvl="0" algn="just">
              <a:spcBef>
                <a:spcPct val="0"/>
              </a:spcBef>
            </a:pP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yang </a:t>
            </a:r>
            <a:r>
              <a:rPr lang="en-US" sz="2400" dirty="0" err="1"/>
              <a:t>menyajikan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yang </a:t>
            </a:r>
            <a:r>
              <a:rPr lang="en-US" sz="2400" dirty="0" err="1"/>
              <a:t>penyelesaianya</a:t>
            </a:r>
            <a:r>
              <a:rPr lang="en-US" sz="2400" dirty="0"/>
              <a:t> </a:t>
            </a:r>
            <a:r>
              <a:rPr lang="en-US" sz="2400" dirty="0" err="1"/>
              <a:t>mengandalkan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en-US" sz="2400" dirty="0" err="1"/>
              <a:t>macam</a:t>
            </a:r>
            <a:r>
              <a:rPr lang="en-US" sz="2400" dirty="0"/>
              <a:t> data yang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lapangan</a:t>
            </a:r>
            <a:r>
              <a:rPr lang="en-US" sz="2400" dirty="0"/>
              <a:t>. </a:t>
            </a:r>
            <a:endParaRPr lang="sv-SE" sz="2400" dirty="0" smtClean="0"/>
          </a:p>
          <a:p>
            <a:pPr lvl="0" algn="just">
              <a:spcBef>
                <a:spcPct val="0"/>
              </a:spcBef>
            </a:pPr>
            <a:r>
              <a:rPr lang="sv-SE" sz="2400" b="1" dirty="0" smtClean="0"/>
              <a:t>Artikel</a:t>
            </a:r>
          </a:p>
          <a:p>
            <a:pPr lvl="0" algn="just">
              <a:spcBef>
                <a:spcPct val="0"/>
              </a:spcBef>
            </a:pP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/>
              <a:t>yang </a:t>
            </a:r>
            <a:r>
              <a:rPr lang="en-US" sz="2400" dirty="0" err="1"/>
              <a:t>memuat</a:t>
            </a:r>
            <a:r>
              <a:rPr lang="en-US" sz="2400" dirty="0"/>
              <a:t> </a:t>
            </a: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en-US" sz="2400" dirty="0" err="1"/>
              <a:t>subjektif</a:t>
            </a:r>
            <a:r>
              <a:rPr lang="en-US" sz="2400" dirty="0"/>
              <a:t> </a:t>
            </a:r>
            <a:r>
              <a:rPr lang="en-US" sz="2400" dirty="0" err="1"/>
              <a:t>pembuatnya</a:t>
            </a:r>
            <a:r>
              <a:rPr lang="en-US" sz="2400" dirty="0"/>
              <a:t>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peristiwa</a:t>
            </a:r>
            <a:r>
              <a:rPr lang="en-US" sz="2400" dirty="0"/>
              <a:t> </a:t>
            </a:r>
            <a:r>
              <a:rPr lang="en-US" sz="2400" dirty="0" err="1"/>
              <a:t>ataupun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 smtClean="0"/>
              <a:t>tertentu</a:t>
            </a:r>
            <a:r>
              <a:rPr lang="en-US" sz="2400" dirty="0" smtClean="0"/>
              <a:t>. </a:t>
            </a:r>
            <a:r>
              <a:rPr lang="en-US" sz="2400" dirty="0" err="1" smtClean="0"/>
              <a:t>Artikel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/>
              <a:t>dirancang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dimuat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jurnal</a:t>
            </a:r>
            <a:r>
              <a:rPr lang="en-US" sz="2400" dirty="0"/>
              <a:t> </a:t>
            </a:r>
            <a:r>
              <a:rPr lang="en-US" sz="2400" dirty="0" err="1"/>
              <a:t>ataupun</a:t>
            </a:r>
            <a:r>
              <a:rPr lang="en-US" sz="2400" dirty="0"/>
              <a:t> </a:t>
            </a:r>
            <a:r>
              <a:rPr lang="en-US" sz="2400" dirty="0" err="1" smtClean="0"/>
              <a:t>prosiding</a:t>
            </a:r>
            <a:r>
              <a:rPr lang="en-US" sz="2400" dirty="0" smtClean="0"/>
              <a:t> yang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memperhatikan</a:t>
            </a:r>
            <a:r>
              <a:rPr lang="en-US" sz="2400" dirty="0"/>
              <a:t> </a:t>
            </a:r>
            <a:r>
              <a:rPr lang="en-US" sz="2400" dirty="0" err="1"/>
              <a:t>kaidah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mengikuti</a:t>
            </a:r>
            <a:r>
              <a:rPr lang="en-US" sz="2400" dirty="0"/>
              <a:t> </a:t>
            </a:r>
            <a:r>
              <a:rPr lang="en-US" sz="2400" dirty="0" err="1"/>
              <a:t>pedoman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yang </a:t>
            </a:r>
            <a:r>
              <a:rPr lang="en-US" sz="2400" dirty="0" err="1"/>
              <a:t>berlaku</a:t>
            </a:r>
            <a:r>
              <a:rPr lang="en-US" sz="2400" dirty="0" smtClean="0"/>
              <a:t>.</a:t>
            </a:r>
            <a:endParaRPr lang="sv-SE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404065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Jenis-jenis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karya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ilmiah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0034" y="2112173"/>
            <a:ext cx="7572428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400" b="1" dirty="0" smtClean="0"/>
              <a:t>Skripsi</a:t>
            </a:r>
          </a:p>
          <a:p>
            <a:pPr lvl="0" algn="just">
              <a:spcBef>
                <a:spcPct val="0"/>
              </a:spcBef>
            </a:pPr>
            <a:r>
              <a:rPr lang="en-US" sz="2400" dirty="0" err="1"/>
              <a:t>Skripsi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karya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yang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gelar</a:t>
            </a:r>
            <a:r>
              <a:rPr lang="en-US" sz="2400" dirty="0"/>
              <a:t> </a:t>
            </a:r>
            <a:r>
              <a:rPr lang="en-US" sz="2400" dirty="0" err="1"/>
              <a:t>sarjana</a:t>
            </a:r>
            <a:r>
              <a:rPr lang="en-US" sz="2400" dirty="0"/>
              <a:t> (S1).</a:t>
            </a:r>
            <a:endParaRPr lang="sv-SE" sz="2400" dirty="0" smtClean="0"/>
          </a:p>
          <a:p>
            <a:pPr lvl="0" algn="just">
              <a:spcBef>
                <a:spcPct val="0"/>
              </a:spcBef>
            </a:pPr>
            <a:r>
              <a:rPr lang="sv-SE" sz="2400" b="1" dirty="0" smtClean="0"/>
              <a:t>Paper</a:t>
            </a:r>
          </a:p>
          <a:p>
            <a:pPr lvl="0" algn="just">
              <a:spcBef>
                <a:spcPct val="0"/>
              </a:spcBef>
            </a:pPr>
            <a:r>
              <a:rPr lang="en-US" sz="2400" dirty="0" err="1" smtClean="0"/>
              <a:t>Sebutan</a:t>
            </a:r>
            <a:r>
              <a:rPr lang="en-US" sz="2400" dirty="0" smtClean="0"/>
              <a:t> </a:t>
            </a:r>
            <a:r>
              <a:rPr lang="en-US" sz="2400" dirty="0" err="1"/>
              <a:t>khusus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makalah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kalangan</a:t>
            </a:r>
            <a:r>
              <a:rPr lang="en-US" sz="2400" dirty="0"/>
              <a:t> </a:t>
            </a: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kaitannya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pembelajaran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pendidikannya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</a:t>
            </a:r>
            <a:r>
              <a:rPr lang="en-US" sz="2400" dirty="0" err="1"/>
              <a:t>jenjang</a:t>
            </a:r>
            <a:r>
              <a:rPr lang="en-US" sz="2400" dirty="0"/>
              <a:t> </a:t>
            </a:r>
            <a:r>
              <a:rPr lang="en-US" sz="2400" dirty="0" err="1"/>
              <a:t>studi</a:t>
            </a:r>
            <a:r>
              <a:rPr lang="en-US" sz="2400" dirty="0"/>
              <a:t> Diploma, </a:t>
            </a:r>
            <a:r>
              <a:rPr lang="en-US" sz="2400" dirty="0" smtClean="0"/>
              <a:t>S-1</a:t>
            </a:r>
            <a:r>
              <a:rPr lang="en-US" sz="2400" dirty="0"/>
              <a:t>, </a:t>
            </a:r>
            <a:r>
              <a:rPr lang="en-US" sz="2400" dirty="0" smtClean="0"/>
              <a:t>S-2, </a:t>
            </a:r>
            <a:r>
              <a:rPr lang="en-US" sz="2400" dirty="0" err="1" smtClean="0"/>
              <a:t>dan</a:t>
            </a:r>
            <a:r>
              <a:rPr lang="en-US" sz="2400" dirty="0" smtClean="0"/>
              <a:t>/</a:t>
            </a:r>
            <a:r>
              <a:rPr lang="en-US" sz="2400" dirty="0" err="1" smtClean="0"/>
              <a:t>atau</a:t>
            </a:r>
            <a:r>
              <a:rPr lang="en-US" sz="2400" dirty="0" smtClean="0"/>
              <a:t> S-3</a:t>
            </a:r>
            <a:r>
              <a:rPr lang="en-US" sz="2400" dirty="0"/>
              <a:t>. </a:t>
            </a:r>
            <a:endParaRPr lang="sv-SE" sz="24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688</Words>
  <Application>Microsoft Office PowerPoint</Application>
  <PresentationFormat>On-screen Show (16:9)</PresentationFormat>
  <Paragraphs>109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MK:PK43F614 – Penulisan Ilmiah</vt:lpstr>
      <vt:lpstr> Mahasiswa dapat memahami pengertian jurnal ilmiah, teknik penulisan jurnal ilmiah, serta dapat melaksanakan praktik penulisan jurnal ilmiah.  (CP-KMA2)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Ilmiah</dc:title>
  <dc:creator>Randi Ramliyana</dc:creator>
  <cp:lastModifiedBy>Randi Ramliyana</cp:lastModifiedBy>
  <cp:revision>76</cp:revision>
  <dcterms:created xsi:type="dcterms:W3CDTF">2021-02-19T07:41:03Z</dcterms:created>
  <dcterms:modified xsi:type="dcterms:W3CDTF">2021-03-01T15:08:24Z</dcterms:modified>
</cp:coreProperties>
</file>