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76" r:id="rId9"/>
    <p:sldId id="277" r:id="rId10"/>
    <p:sldId id="278" r:id="rId11"/>
    <p:sldId id="279" r:id="rId12"/>
    <p:sldId id="280" r:id="rId13"/>
    <p:sldId id="281" r:id="rId14"/>
    <p:sldId id="282"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3" autoAdjust="0"/>
    <p:restoredTop sz="94640" autoAdjust="0"/>
  </p:normalViewPr>
  <p:slideViewPr>
    <p:cSldViewPr>
      <p:cViewPr varScale="1">
        <p:scale>
          <a:sx n="92" d="100"/>
          <a:sy n="92" d="100"/>
        </p:scale>
        <p:origin x="-756"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EA0051-865B-42BD-8B4F-D1F211B66DAD}" type="datetimeFigureOut">
              <a:rPr lang="en-US" smtClean="0"/>
              <a:pPr/>
              <a:t>3/3/2021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9D13A-A83F-4D12-AD57-0F97721775D2}" type="slidenum">
              <a:rPr lang="en-US" smtClean="0"/>
              <a:pPr/>
              <a:t>‹#›</a:t>
            </a:fld>
            <a:endParaRPr lang="en-US"/>
          </a:p>
        </p:txBody>
      </p:sp>
    </p:spTree>
    <p:extLst>
      <p:ext uri="{BB962C8B-B14F-4D97-AF65-F5344CB8AC3E}">
        <p14:creationId xmlns:p14="http://schemas.microsoft.com/office/powerpoint/2010/main" xmlns="" val="341424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1E9D13A-A83F-4D12-AD57-0F97721775D2}" type="slidenum">
              <a:rPr lang="en-US" smtClean="0"/>
              <a:pPr/>
              <a:t>1</a:t>
            </a:fld>
            <a:endParaRPr lang="en-US"/>
          </a:p>
        </p:txBody>
      </p:sp>
    </p:spTree>
    <p:extLst>
      <p:ext uri="{BB962C8B-B14F-4D97-AF65-F5344CB8AC3E}">
        <p14:creationId xmlns:p14="http://schemas.microsoft.com/office/powerpoint/2010/main" xmlns="" val="2609326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CBD9E5-3233-4B20-AB86-62969E440F03}"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0741C-2DCE-41F4-A2C8-93D86C77E4AE}"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A9696-EDD3-4F9C-9DC5-7A2781772F98}"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E74C5-C174-4341-B7ED-B62CBDF242BF}"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D5C390-8238-4D37-A08F-86BEA9FF868B}"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36343B-EA17-4E01-95B0-0A9A3AE85794}"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81ECE6-E0A8-4DCC-BDEF-D713DD097C70}" type="datetime1">
              <a:rPr lang="en-US" smtClean="0"/>
              <a:pPr/>
              <a:t>3/3/2021</a:t>
            </a:fld>
            <a:endParaRPr lang="en-US"/>
          </a:p>
        </p:txBody>
      </p:sp>
      <p:sp>
        <p:nvSpPr>
          <p:cNvPr id="8" name="Footer Placeholder 7"/>
          <p:cNvSpPr>
            <a:spLocks noGrp="1"/>
          </p:cNvSpPr>
          <p:nvPr>
            <p:ph type="ftr" sz="quarter" idx="11"/>
          </p:nvPr>
        </p:nvSpPr>
        <p:spPr/>
        <p:txBody>
          <a:bodyPr/>
          <a:lstStyle/>
          <a:p>
            <a:r>
              <a:rPr lang="sv-SE" smtClean="0"/>
              <a:t>Tim Dosen Penulisan Ilmiah Teknik Informatika Unindra</a:t>
            </a:r>
            <a:endParaRPr lang="en-US"/>
          </a:p>
        </p:txBody>
      </p:sp>
      <p:sp>
        <p:nvSpPr>
          <p:cNvPr id="9" name="Slide Number Placeholder 8"/>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5A3FDA-20F0-4E7B-A945-44BAA5A14804}" type="datetime1">
              <a:rPr lang="en-US" smtClean="0"/>
              <a:pPr/>
              <a:t>3/3/2021</a:t>
            </a:fld>
            <a:endParaRPr lang="en-US"/>
          </a:p>
        </p:txBody>
      </p:sp>
      <p:sp>
        <p:nvSpPr>
          <p:cNvPr id="4" name="Footer Placeholder 3"/>
          <p:cNvSpPr>
            <a:spLocks noGrp="1"/>
          </p:cNvSpPr>
          <p:nvPr>
            <p:ph type="ftr" sz="quarter" idx="11"/>
          </p:nvPr>
        </p:nvSpPr>
        <p:spPr/>
        <p:txBody>
          <a:bodyPr/>
          <a:lstStyle/>
          <a:p>
            <a:r>
              <a:rPr lang="sv-SE" smtClean="0"/>
              <a:t>Tim Dosen Penulisan Ilmiah Teknik Informatika Unindra</a:t>
            </a:r>
            <a:endParaRPr lang="en-US"/>
          </a:p>
        </p:txBody>
      </p:sp>
      <p:sp>
        <p:nvSpPr>
          <p:cNvPr id="5" name="Slide Number Placeholder 4"/>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3A569-A79C-4D47-842D-DE7B852F6ACF}" type="datetime1">
              <a:rPr lang="en-US" smtClean="0"/>
              <a:pPr/>
              <a:t>3/3/2021</a:t>
            </a:fld>
            <a:endParaRPr lang="en-US"/>
          </a:p>
        </p:txBody>
      </p:sp>
      <p:sp>
        <p:nvSpPr>
          <p:cNvPr id="3" name="Footer Placeholder 2"/>
          <p:cNvSpPr>
            <a:spLocks noGrp="1"/>
          </p:cNvSpPr>
          <p:nvPr>
            <p:ph type="ftr" sz="quarter" idx="11"/>
          </p:nvPr>
        </p:nvSpPr>
        <p:spPr/>
        <p:txBody>
          <a:bodyPr/>
          <a:lstStyle/>
          <a:p>
            <a:r>
              <a:rPr lang="sv-SE" smtClean="0"/>
              <a:t>Tim Dosen Penulisan Ilmiah Teknik Informatika Unindra</a:t>
            </a:r>
            <a:endParaRPr lang="en-US"/>
          </a:p>
        </p:txBody>
      </p:sp>
      <p:sp>
        <p:nvSpPr>
          <p:cNvPr id="4" name="Slide Number Placeholder 3"/>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35C45-B22C-468F-999A-06D058AA4039}"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CA14A3-2388-442A-BF7A-FBEA6634A976}"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5A461D7-97F3-4F78-8566-8FD60B5EC7CA}" type="datetime1">
              <a:rPr lang="en-US" smtClean="0"/>
              <a:pPr/>
              <a:t>3/3/2021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Tim Dosen Penulisan Ilmiah Teknik Informatika Unindra</a:t>
            </a: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E14C71C-FEE7-4158-A577-897D13AF7A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spc="300" dirty="0" smtClean="0">
                <a:latin typeface="+mn-lt"/>
              </a:rPr>
              <a:t>MK:PK43F614</a:t>
            </a:r>
            <a:r>
              <a:rPr lang="en-ID" altLang="en-US" sz="3200" b="1" spc="300" dirty="0">
                <a:solidFill>
                  <a:srgbClr val="000000"/>
                </a:solidFill>
                <a:latin typeface="+mn-lt"/>
              </a:rPr>
              <a:t> – </a:t>
            </a:r>
            <a:r>
              <a:rPr lang="en-US" sz="3200" b="1" spc="300" dirty="0" err="1" smtClean="0">
                <a:latin typeface="+mn-lt"/>
              </a:rPr>
              <a:t>Penulisan</a:t>
            </a:r>
            <a:r>
              <a:rPr lang="en-US" sz="3200" b="1" spc="300" dirty="0" smtClean="0">
                <a:latin typeface="+mn-lt"/>
              </a:rPr>
              <a:t> </a:t>
            </a:r>
            <a:r>
              <a:rPr lang="en-US" sz="3200" b="1" spc="300" dirty="0" err="1" smtClean="0">
                <a:latin typeface="+mn-lt"/>
              </a:rPr>
              <a:t>Ilmiah</a:t>
            </a:r>
            <a:endParaRPr lang="en-US" sz="3200" b="1" spc="300" dirty="0">
              <a:latin typeface="+mn-lt"/>
            </a:endParaRPr>
          </a:p>
        </p:txBody>
      </p:sp>
      <p:sp>
        <p:nvSpPr>
          <p:cNvPr id="3" name="Subtitle 2"/>
          <p:cNvSpPr>
            <a:spLocks noGrp="1"/>
          </p:cNvSpPr>
          <p:nvPr>
            <p:ph type="subTitle" idx="1"/>
          </p:nvPr>
        </p:nvSpPr>
        <p:spPr>
          <a:xfrm>
            <a:off x="1371600" y="2914650"/>
            <a:ext cx="6400800" cy="2085992"/>
          </a:xfrm>
        </p:spPr>
        <p:txBody>
          <a:bodyPr>
            <a:normAutofit fontScale="40000" lnSpcReduction="20000"/>
          </a:bodyPr>
          <a:lstStyle/>
          <a:p>
            <a:pPr lvl="0" algn="l" fontAlgn="base">
              <a:spcBef>
                <a:spcPct val="0"/>
              </a:spcBef>
              <a:spcAft>
                <a:spcPct val="0"/>
              </a:spcAft>
              <a:defRPr/>
            </a:pPr>
            <a:r>
              <a:rPr lang="en-ID" altLang="en-US" dirty="0" err="1">
                <a:solidFill>
                  <a:srgbClr val="000000"/>
                </a:solidFill>
                <a:latin typeface="Calibri" panose="020F0502020204030204" pitchFamily="34" charset="0"/>
              </a:rPr>
              <a:t>Dosen</a:t>
            </a:r>
            <a:r>
              <a:rPr lang="en-ID" altLang="en-US" dirty="0">
                <a:solidFill>
                  <a:srgbClr val="000000"/>
                </a:solidFill>
                <a:latin typeface="Calibri" panose="020F0502020204030204" pitchFamily="34" charset="0"/>
              </a:rPr>
              <a:t> </a:t>
            </a:r>
            <a:r>
              <a:rPr lang="en-ID" altLang="en-US" dirty="0" err="1">
                <a:solidFill>
                  <a:srgbClr val="000000"/>
                </a:solidFill>
                <a:latin typeface="Calibri" panose="020F0502020204030204" pitchFamily="34" charset="0"/>
              </a:rPr>
              <a:t>Koordinator</a:t>
            </a: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Zetty</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Karyati</a:t>
            </a:r>
            <a:r>
              <a:rPr lang="en-ID" altLang="en-US" dirty="0" smtClean="0">
                <a:solidFill>
                  <a:srgbClr val="000000"/>
                </a:solidFill>
                <a:latin typeface="Calibri" panose="020F0502020204030204" pitchFamily="34" charset="0"/>
              </a:rPr>
              <a:t>, S.S.,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Tim </a:t>
            </a:r>
            <a:r>
              <a:rPr lang="en-ID" altLang="en-US" dirty="0" err="1">
                <a:solidFill>
                  <a:srgbClr val="000000"/>
                </a:solidFill>
                <a:latin typeface="Calibri" panose="020F0502020204030204" pitchFamily="34" charset="0"/>
              </a:rPr>
              <a:t>Penyusun</a:t>
            </a:r>
            <a:r>
              <a:rPr lang="en-ID" altLang="en-US" dirty="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Endang</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Sulistyaniningsih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Noor</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Komari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Pratiwi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Rahmawati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S.Pd.I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Sriyanti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Retna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Ayu</a:t>
            </a:r>
            <a:r>
              <a:rPr lang="en-ID" altLang="en-US" dirty="0" smtClean="0">
                <a:solidFill>
                  <a:srgbClr val="000000"/>
                </a:solidFill>
                <a:latin typeface="Calibri" panose="020F0502020204030204" pitchFamily="34" charset="0"/>
              </a:rPr>
              <a:t> Megawati,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rPr>
              <a:t>			   </a:t>
            </a:r>
            <a:r>
              <a:rPr lang="en-ID" altLang="en-US" dirty="0" err="1" smtClean="0">
                <a:solidFill>
                  <a:srgbClr val="000000"/>
                </a:solidFill>
                <a:latin typeface="Calibri" panose="020F0502020204030204" pitchFamily="34" charset="0"/>
              </a:rPr>
              <a:t>Nia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Damayanti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Marlia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Anggun</a:t>
            </a:r>
            <a:r>
              <a:rPr lang="en-ID" altLang="en-US" dirty="0" smtClean="0">
                <a:solidFill>
                  <a:srgbClr val="000000"/>
                </a:solidFill>
                <a:latin typeface="Calibri" panose="020F0502020204030204" pitchFamily="34" charset="0"/>
              </a:rPr>
              <a:t> Citra </a:t>
            </a:r>
            <a:r>
              <a:rPr lang="en-ID" altLang="en-US" dirty="0" err="1" smtClean="0">
                <a:solidFill>
                  <a:srgbClr val="000000"/>
                </a:solidFill>
                <a:latin typeface="Calibri" panose="020F0502020204030204" pitchFamily="34" charset="0"/>
              </a:rPr>
              <a:t>Dini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Puspitasari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Randi Ramliyana,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  </a:t>
            </a:r>
            <a:endParaRPr lang="en-ID" altLang="en-US" dirty="0">
              <a:solidFill>
                <a:srgbClr val="000000"/>
              </a:solidFill>
              <a:latin typeface="Calibri" panose="020F0502020204030204" pitchFamily="34" charset="0"/>
            </a:endParaRPr>
          </a:p>
        </p:txBody>
      </p:sp>
      <p:sp>
        <p:nvSpPr>
          <p:cNvPr id="6" name="Rectangle 5"/>
          <p:cNvSpPr/>
          <p:nvPr/>
        </p:nvSpPr>
        <p:spPr>
          <a:xfrm>
            <a:off x="2214546" y="142858"/>
            <a:ext cx="4572000" cy="1077218"/>
          </a:xfrm>
          <a:prstGeom prst="rect">
            <a:avLst/>
          </a:prstGeom>
        </p:spPr>
        <p:txBody>
          <a:bodyPr>
            <a:spAutoFit/>
          </a:bodyPr>
          <a:lstStyle/>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PROGRAM STUDI TEKNIK INFORMATIKA</a:t>
            </a:r>
          </a:p>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FAKULTAS TEKNIK DAN ILMU KOMPUTER</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UNIVERSITAS </a:t>
            </a:r>
            <a:r>
              <a:rPr lang="en-ID" altLang="en-US" sz="1600" b="1" dirty="0" smtClean="0">
                <a:solidFill>
                  <a:srgbClr val="000000"/>
                </a:solidFill>
                <a:latin typeface="Calibri" panose="020F0502020204030204" pitchFamily="34" charset="0"/>
              </a:rPr>
              <a:t>INDRAPRASTA PGRI</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SEMESTER GENAP TAHUN AJARAN 2020/ 2021</a:t>
            </a:r>
            <a:r>
              <a:rPr lang="id-ID" altLang="en-US" sz="1600" b="1" dirty="0">
                <a:solidFill>
                  <a:srgbClr val="000000"/>
                </a:solidFill>
                <a:latin typeface="Calibri" panose="020F0502020204030204" pitchFamily="34" charset="0"/>
              </a:rPr>
              <a:t> </a:t>
            </a:r>
            <a:endParaRPr lang="en-ID" altLang="en-US" sz="1600" b="1" dirty="0">
              <a:solidFill>
                <a:srgbClr val="000000"/>
              </a:solidFill>
              <a:latin typeface="Calibri" panose="020F0502020204030204" pitchFamily="34" charset="0"/>
            </a:endParaRPr>
          </a:p>
        </p:txBody>
      </p:sp>
      <p:pic>
        <p:nvPicPr>
          <p:cNvPr id="7" name="Picture 6" descr="3cc3b5ce652a8cbbb09c13abef278524.png"/>
          <p:cNvPicPr>
            <a:picLocks noChangeAspect="1"/>
          </p:cNvPicPr>
          <p:nvPr/>
        </p:nvPicPr>
        <p:blipFill>
          <a:blip r:embed="rId3" cstate="print"/>
          <a:stretch>
            <a:fillRect/>
          </a:stretch>
        </p:blipFill>
        <p:spPr>
          <a:xfrm>
            <a:off x="7358082" y="13746"/>
            <a:ext cx="1893195" cy="1343558"/>
          </a:xfrm>
          <a:prstGeom prst="rect">
            <a:avLst/>
          </a:prstGeom>
        </p:spPr>
      </p:pic>
      <p:sp>
        <p:nvSpPr>
          <p:cNvPr id="8" name="TextBox 5"/>
          <p:cNvSpPr txBox="1">
            <a:spLocks noChangeArrowheads="1"/>
          </p:cNvSpPr>
          <p:nvPr/>
        </p:nvSpPr>
        <p:spPr bwMode="auto">
          <a:xfrm>
            <a:off x="2500298" y="2428874"/>
            <a:ext cx="466647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Tatap</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err="1" smtClean="0">
                <a:ln>
                  <a:noFill/>
                </a:ln>
                <a:solidFill>
                  <a:srgbClr val="000000"/>
                </a:solidFill>
                <a:effectLst/>
                <a:uLnTx/>
                <a:uFillTx/>
                <a:latin typeface="Calibri" panose="020F0502020204030204" pitchFamily="34" charset="0"/>
                <a:ea typeface="+mn-ea"/>
                <a:cs typeface="+mn-cs"/>
              </a:rPr>
              <a:t>Muka</a:t>
            </a:r>
            <a:r>
              <a:rPr kumimoji="0" lang="en-ID" altLang="en-US" sz="2000" b="1"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t> ke-</a:t>
            </a:r>
            <a:r>
              <a:rPr lang="en-US" altLang="en-US" sz="2000" b="1" smtClean="0">
                <a:solidFill>
                  <a:srgbClr val="000000"/>
                </a:solidFill>
              </a:rPr>
              <a:t>15 Teknik Penulisan Skripsi</a:t>
            </a:r>
            <a:endPar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722697"/>
          </a:xfrm>
        </p:spPr>
        <p:txBody>
          <a:bodyPr>
            <a:normAutofit/>
          </a:bodyPr>
          <a:lstStyle/>
          <a:p>
            <a:r>
              <a:rPr lang="en-US" sz="3600" smtClean="0"/>
              <a:t>Bab II</a:t>
            </a:r>
            <a:endParaRPr lang="en-US" sz="3600" dirty="0"/>
          </a:p>
        </p:txBody>
      </p:sp>
      <p:sp>
        <p:nvSpPr>
          <p:cNvPr id="3" name="Content Placeholder 2"/>
          <p:cNvSpPr>
            <a:spLocks noGrp="1"/>
          </p:cNvSpPr>
          <p:nvPr>
            <p:ph idx="1"/>
          </p:nvPr>
        </p:nvSpPr>
        <p:spPr>
          <a:xfrm>
            <a:off x="428596" y="928676"/>
            <a:ext cx="8229600" cy="3665947"/>
          </a:xfrm>
        </p:spPr>
        <p:txBody>
          <a:bodyPr>
            <a:normAutofit fontScale="77500" lnSpcReduction="20000"/>
          </a:bodyPr>
          <a:lstStyle/>
          <a:p>
            <a:pPr>
              <a:buNone/>
            </a:pPr>
            <a:r>
              <a:rPr lang="en-US" sz="1800"/>
              <a:t>Terdiri atas:</a:t>
            </a:r>
          </a:p>
          <a:p>
            <a:pPr>
              <a:buNone/>
            </a:pPr>
            <a:r>
              <a:rPr lang="en-US" sz="1800" b="1"/>
              <a:t>1. Kajian pustaka</a:t>
            </a:r>
            <a:r>
              <a:rPr lang="en-US" sz="1800"/>
              <a:t> </a:t>
            </a:r>
          </a:p>
          <a:p>
            <a:pPr>
              <a:buNone/>
            </a:pPr>
            <a:r>
              <a:rPr lang="en-US" sz="1800"/>
              <a:t>Kajian pustaka mencakup kajian terhadap teori-teori dan hasil-hasil penelitian terdahulu yang relevan</a:t>
            </a:r>
          </a:p>
          <a:p>
            <a:pPr>
              <a:buNone/>
            </a:pPr>
            <a:r>
              <a:rPr lang="en-US" sz="1800"/>
              <a:t>dengan masalah yang diteliti. Bahan kajian pustaka dapat diambil dari berbagai sumber seperti jurnal</a:t>
            </a:r>
          </a:p>
          <a:p>
            <a:pPr>
              <a:buNone/>
            </a:pPr>
            <a:r>
              <a:rPr lang="en-US" sz="1800"/>
              <a:t>penelitian, skripsi, tesis, disertasi, laporan penelitian, buku teks, makalah, laporan seminar, terbitan</a:t>
            </a:r>
          </a:p>
          <a:p>
            <a:pPr>
              <a:buNone/>
            </a:pPr>
            <a:r>
              <a:rPr lang="en-US" sz="1800"/>
              <a:t>terbitan resmi pemerintah dan lembaga-lembaga lain.</a:t>
            </a:r>
          </a:p>
          <a:p>
            <a:pPr>
              <a:buNone/>
            </a:pPr>
            <a:r>
              <a:rPr lang="en-US" sz="1800" b="1"/>
              <a:t>2. Kerangka Berpikir</a:t>
            </a:r>
            <a:r>
              <a:rPr lang="en-US" sz="1800"/>
              <a:t>. </a:t>
            </a:r>
          </a:p>
          <a:p>
            <a:pPr>
              <a:buNone/>
            </a:pPr>
            <a:r>
              <a:rPr lang="en-US" sz="1800"/>
              <a:t>Kerangka berpikir merupakan argumentasi logis untuk sampai pada penemuan jawaban sementara atas</a:t>
            </a:r>
          </a:p>
          <a:p>
            <a:pPr>
              <a:buNone/>
            </a:pPr>
            <a:r>
              <a:rPr lang="en-US" sz="1800"/>
              <a:t>masalah yang dirumuskan. Kerangka berpikir berguna untuk mengintegrasikan teori-teori dan hasil</a:t>
            </a:r>
          </a:p>
          <a:p>
            <a:pPr>
              <a:buNone/>
            </a:pPr>
            <a:r>
              <a:rPr lang="en-US" sz="1800"/>
              <a:t>penelitian yang terpisah-pisah menjadi satu rangkaian utuh dengan menggunakan logika deduktif yang</a:t>
            </a:r>
          </a:p>
          <a:p>
            <a:pPr>
              <a:buNone/>
            </a:pPr>
            <a:r>
              <a:rPr lang="en-US" sz="1800"/>
              <a:t>mengarah pada penemuan jawaban sementara yang disebut hipotesis yang umumnya disajikan dalam</a:t>
            </a:r>
          </a:p>
          <a:p>
            <a:pPr>
              <a:buNone/>
            </a:pPr>
            <a:r>
              <a:rPr lang="en-US" sz="1800"/>
              <a:t>bentuk narasi dan bagan.</a:t>
            </a:r>
          </a:p>
          <a:p>
            <a:pPr>
              <a:buNone/>
            </a:pPr>
            <a:r>
              <a:rPr lang="en-US" sz="1800" b="1"/>
              <a:t>3. Hipotesis</a:t>
            </a:r>
            <a:r>
              <a:rPr lang="en-US" sz="1800"/>
              <a:t>. </a:t>
            </a:r>
          </a:p>
          <a:p>
            <a:pPr>
              <a:buNone/>
            </a:pPr>
            <a:r>
              <a:rPr lang="en-US" sz="1800"/>
              <a:t>Hipotesis adalah jawaban sementara atas masalah yang sedang diteliti dan disampaikan dalam kalimat</a:t>
            </a:r>
          </a:p>
          <a:p>
            <a:pPr>
              <a:buNone/>
            </a:pPr>
            <a:r>
              <a:rPr lang="en-US" sz="1800"/>
              <a:t>pernyataan. Hipotesis disusun berdasarkan teori-teori yang telah dikaji, dengan kerangka berpikir</a:t>
            </a:r>
          </a:p>
          <a:p>
            <a:pPr>
              <a:buNone/>
            </a:pPr>
            <a:r>
              <a:rPr lang="en-US" sz="1800"/>
              <a:t>tertentu.</a:t>
            </a:r>
            <a:endParaRPr lang="en-US" sz="1800" dirty="0"/>
          </a:p>
        </p:txBody>
      </p:sp>
      <p:pic>
        <p:nvPicPr>
          <p:cNvPr id="4" name="Picture 3" descr="3cc3b5ce652a8cbbb09c13abef278524.png"/>
          <p:cNvPicPr>
            <a:picLocks noChangeAspect="1"/>
          </p:cNvPicPr>
          <p:nvPr/>
        </p:nvPicPr>
        <p:blipFill>
          <a:blip r:embed="rId2" cstate="print"/>
          <a:stretch>
            <a:fillRect/>
          </a:stretch>
        </p:blipFill>
        <p:spPr>
          <a:xfrm>
            <a:off x="6948264" y="176056"/>
            <a:ext cx="1893195" cy="1343558"/>
          </a:xfrm>
          <a:prstGeom prst="rect">
            <a:avLst/>
          </a:prstGeom>
        </p:spPr>
      </p:pic>
    </p:spTree>
    <p:extLst>
      <p:ext uri="{BB962C8B-B14F-4D97-AF65-F5344CB8AC3E}">
        <p14:creationId xmlns:p14="http://schemas.microsoft.com/office/powerpoint/2010/main" xmlns="" val="2643251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722697"/>
          </a:xfrm>
        </p:spPr>
        <p:txBody>
          <a:bodyPr>
            <a:normAutofit/>
          </a:bodyPr>
          <a:lstStyle/>
          <a:p>
            <a:r>
              <a:rPr lang="en-US" sz="3600" smtClean="0"/>
              <a:t>Bab III</a:t>
            </a:r>
            <a:endParaRPr lang="en-US" sz="3600" dirty="0"/>
          </a:p>
        </p:txBody>
      </p:sp>
      <p:sp>
        <p:nvSpPr>
          <p:cNvPr id="3" name="Content Placeholder 2"/>
          <p:cNvSpPr>
            <a:spLocks noGrp="1"/>
          </p:cNvSpPr>
          <p:nvPr>
            <p:ph idx="1"/>
          </p:nvPr>
        </p:nvSpPr>
        <p:spPr>
          <a:xfrm>
            <a:off x="428596" y="928676"/>
            <a:ext cx="8229600" cy="3665947"/>
          </a:xfrm>
        </p:spPr>
        <p:txBody>
          <a:bodyPr>
            <a:normAutofit/>
          </a:bodyPr>
          <a:lstStyle/>
          <a:p>
            <a:pPr>
              <a:buNone/>
            </a:pPr>
            <a:r>
              <a:rPr lang="en-US" sz="1600"/>
              <a:t>Terdiri atas:</a:t>
            </a:r>
          </a:p>
          <a:p>
            <a:pPr>
              <a:buNone/>
            </a:pPr>
            <a:r>
              <a:rPr lang="en-US" sz="1600" b="1"/>
              <a:t>1. Tempat dan waktu penelitian</a:t>
            </a:r>
            <a:r>
              <a:rPr lang="en-US" sz="1600"/>
              <a:t>.</a:t>
            </a:r>
          </a:p>
          <a:p>
            <a:pPr>
              <a:buNone/>
            </a:pPr>
            <a:r>
              <a:rPr lang="en-US" sz="1600"/>
              <a:t>Tempat penelitian diungkapkan secara spesifik. Waktu penelitian diperhitungkan mulai konsultasi</a:t>
            </a:r>
          </a:p>
          <a:p>
            <a:pPr>
              <a:buNone/>
            </a:pPr>
            <a:r>
              <a:rPr lang="en-US" sz="1600"/>
              <a:t>pengajuan judul dan proposal sampai dengan penulisan laporan hasil penelitian selesai.</a:t>
            </a:r>
          </a:p>
          <a:p>
            <a:pPr>
              <a:buNone/>
            </a:pPr>
            <a:r>
              <a:rPr lang="en-US" sz="1600" b="1"/>
              <a:t>2. Desain penelitian</a:t>
            </a:r>
            <a:r>
              <a:rPr lang="en-US" sz="1600"/>
              <a:t>. </a:t>
            </a:r>
          </a:p>
          <a:p>
            <a:pPr>
              <a:buNone/>
            </a:pPr>
            <a:r>
              <a:rPr lang="en-US" sz="1600"/>
              <a:t>Rancangan atau desain penelitian memaparkan hubungan antarvariabel yang akan diteliti.</a:t>
            </a:r>
          </a:p>
          <a:p>
            <a:pPr>
              <a:buNone/>
            </a:pPr>
            <a:r>
              <a:rPr lang="en-US" sz="1600" b="1"/>
              <a:t>3. Populasi, sampel dan teknik pengambilan sampel</a:t>
            </a:r>
            <a:r>
              <a:rPr lang="en-US" sz="1600"/>
              <a:t>. </a:t>
            </a:r>
          </a:p>
          <a:p>
            <a:pPr>
              <a:buNone/>
            </a:pPr>
            <a:r>
              <a:rPr lang="en-US" sz="1600"/>
              <a:t>Populasi beserta karakteristiknya harus disebutkan. Teknik </a:t>
            </a:r>
            <a:r>
              <a:rPr lang="en-US" sz="1600" i="1"/>
              <a:t>sampling </a:t>
            </a:r>
            <a:r>
              <a:rPr lang="en-US" sz="1600"/>
              <a:t>yang dipakai harus sesuai dengan</a:t>
            </a:r>
          </a:p>
          <a:p>
            <a:pPr>
              <a:buNone/>
            </a:pPr>
            <a:r>
              <a:rPr lang="en-US" sz="1600"/>
              <a:t>Karakteristik populasi penelitian. Populasi dan teknik </a:t>
            </a:r>
            <a:r>
              <a:rPr lang="en-US" sz="1600" i="1"/>
              <a:t>sampling </a:t>
            </a:r>
            <a:r>
              <a:rPr lang="en-US" sz="1600"/>
              <a:t>yang ditulis dalam laporan hanya</a:t>
            </a:r>
          </a:p>
          <a:p>
            <a:pPr>
              <a:buNone/>
            </a:pPr>
            <a:r>
              <a:rPr lang="en-US" sz="1600"/>
              <a:t>populasi dan teknik sampling yang benar-benar diterapkan dalam penelitian itu.</a:t>
            </a:r>
            <a:endParaRPr lang="en-US" sz="1600" dirty="0"/>
          </a:p>
        </p:txBody>
      </p:sp>
      <p:pic>
        <p:nvPicPr>
          <p:cNvPr id="4" name="Picture 3" descr="3cc3b5ce652a8cbbb09c13abef278524.png"/>
          <p:cNvPicPr>
            <a:picLocks noChangeAspect="1"/>
          </p:cNvPicPr>
          <p:nvPr/>
        </p:nvPicPr>
        <p:blipFill>
          <a:blip r:embed="rId2" cstate="print"/>
          <a:stretch>
            <a:fillRect/>
          </a:stretch>
        </p:blipFill>
        <p:spPr>
          <a:xfrm>
            <a:off x="6948264" y="176056"/>
            <a:ext cx="1893195" cy="1343558"/>
          </a:xfrm>
          <a:prstGeom prst="rect">
            <a:avLst/>
          </a:prstGeom>
        </p:spPr>
      </p:pic>
    </p:spTree>
    <p:extLst>
      <p:ext uri="{BB962C8B-B14F-4D97-AF65-F5344CB8AC3E}">
        <p14:creationId xmlns:p14="http://schemas.microsoft.com/office/powerpoint/2010/main" xmlns="" val="482382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722697"/>
          </a:xfrm>
        </p:spPr>
        <p:txBody>
          <a:bodyPr>
            <a:normAutofit/>
          </a:bodyPr>
          <a:lstStyle/>
          <a:p>
            <a:r>
              <a:rPr lang="en-US" sz="3600" smtClean="0"/>
              <a:t>Bab III</a:t>
            </a:r>
            <a:endParaRPr lang="en-US" sz="3600" dirty="0"/>
          </a:p>
        </p:txBody>
      </p:sp>
      <p:sp>
        <p:nvSpPr>
          <p:cNvPr id="3" name="Content Placeholder 2"/>
          <p:cNvSpPr>
            <a:spLocks noGrp="1"/>
          </p:cNvSpPr>
          <p:nvPr>
            <p:ph idx="1"/>
          </p:nvPr>
        </p:nvSpPr>
        <p:spPr>
          <a:xfrm>
            <a:off x="428596" y="928676"/>
            <a:ext cx="8229600" cy="3665947"/>
          </a:xfrm>
        </p:spPr>
        <p:txBody>
          <a:bodyPr>
            <a:normAutofit/>
          </a:bodyPr>
          <a:lstStyle/>
          <a:p>
            <a:pPr>
              <a:buNone/>
            </a:pPr>
            <a:r>
              <a:rPr lang="en-US" sz="1600" b="1"/>
              <a:t>4. Teknik pengumpulan data</a:t>
            </a:r>
            <a:r>
              <a:rPr lang="en-US" sz="1600"/>
              <a:t>.</a:t>
            </a:r>
          </a:p>
          <a:p>
            <a:pPr>
              <a:buNone/>
            </a:pPr>
            <a:r>
              <a:rPr lang="en-US" sz="1600"/>
              <a:t> Pada pengumpulan data disampaikan teknik/cara memperoleh data serta</a:t>
            </a:r>
          </a:p>
          <a:p>
            <a:pPr>
              <a:buNone/>
            </a:pPr>
            <a:r>
              <a:rPr lang="en-US" sz="1600"/>
              <a:t>instrumen atau alat ukur yang digunakan untuk memperoleh data semua</a:t>
            </a:r>
          </a:p>
          <a:p>
            <a:pPr>
              <a:buNone/>
            </a:pPr>
            <a:r>
              <a:rPr lang="en-US" sz="1600"/>
              <a:t>variabel penelitian (variabel terikat dan variabel bebas).</a:t>
            </a:r>
          </a:p>
          <a:p>
            <a:pPr>
              <a:buNone/>
            </a:pPr>
            <a:r>
              <a:rPr lang="en-US" sz="1600" b="1"/>
              <a:t>5. Teknik analisis data</a:t>
            </a:r>
            <a:r>
              <a:rPr lang="en-US" sz="1600"/>
              <a:t>. </a:t>
            </a:r>
          </a:p>
          <a:p>
            <a:pPr>
              <a:buNone/>
            </a:pPr>
            <a:r>
              <a:rPr lang="en-US" sz="1600"/>
              <a:t>Pada bagian ini disampaikan teknik analisis yang digunakan untuk mengolah</a:t>
            </a:r>
          </a:p>
          <a:p>
            <a:pPr>
              <a:buNone/>
            </a:pPr>
            <a:r>
              <a:rPr lang="en-US" sz="1600"/>
              <a:t>data yang telah dikumpulkan. Teknik analisis data ini berhubungan erat</a:t>
            </a:r>
          </a:p>
          <a:p>
            <a:pPr>
              <a:buNone/>
            </a:pPr>
            <a:r>
              <a:rPr lang="en-US" sz="1600"/>
              <a:t>dengan rancangan penelitian dan hipotesis yang diajukan.</a:t>
            </a:r>
          </a:p>
          <a:p>
            <a:pPr>
              <a:buNone/>
            </a:pPr>
            <a:r>
              <a:rPr lang="en-US" sz="1600" b="1"/>
              <a:t>6. Prosedur penelitian</a:t>
            </a:r>
            <a:r>
              <a:rPr lang="en-US" sz="1600"/>
              <a:t>. </a:t>
            </a:r>
          </a:p>
          <a:p>
            <a:pPr>
              <a:buNone/>
            </a:pPr>
            <a:r>
              <a:rPr lang="en-US" sz="1600"/>
              <a:t>Pada bagian ini diuraikan proses pelaksanaan penelitian dari penelitian</a:t>
            </a:r>
          </a:p>
          <a:p>
            <a:pPr>
              <a:buNone/>
            </a:pPr>
            <a:r>
              <a:rPr lang="en-US" sz="1600"/>
              <a:t>pendahuluan, pengembangan instrumen, pengumpulan data, sampai</a:t>
            </a:r>
          </a:p>
          <a:p>
            <a:pPr>
              <a:buNone/>
            </a:pPr>
            <a:r>
              <a:rPr lang="en-US" sz="1600"/>
              <a:t>Pada penulisan laporan.</a:t>
            </a:r>
            <a:endParaRPr lang="en-US" sz="1600" dirty="0"/>
          </a:p>
        </p:txBody>
      </p:sp>
      <p:pic>
        <p:nvPicPr>
          <p:cNvPr id="4" name="Picture 3" descr="3cc3b5ce652a8cbbb09c13abef278524.png"/>
          <p:cNvPicPr>
            <a:picLocks noChangeAspect="1"/>
          </p:cNvPicPr>
          <p:nvPr/>
        </p:nvPicPr>
        <p:blipFill>
          <a:blip r:embed="rId2" cstate="print"/>
          <a:stretch>
            <a:fillRect/>
          </a:stretch>
        </p:blipFill>
        <p:spPr>
          <a:xfrm>
            <a:off x="6948264" y="176056"/>
            <a:ext cx="1893195" cy="1343558"/>
          </a:xfrm>
          <a:prstGeom prst="rect">
            <a:avLst/>
          </a:prstGeom>
        </p:spPr>
      </p:pic>
    </p:spTree>
    <p:extLst>
      <p:ext uri="{BB962C8B-B14F-4D97-AF65-F5344CB8AC3E}">
        <p14:creationId xmlns:p14="http://schemas.microsoft.com/office/powerpoint/2010/main" xmlns="" val="3609313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928676"/>
            <a:ext cx="8229600" cy="3665947"/>
          </a:xfrm>
        </p:spPr>
        <p:txBody>
          <a:bodyPr>
            <a:normAutofit/>
          </a:bodyPr>
          <a:lstStyle/>
          <a:p>
            <a:endParaRPr lang="en-US" sz="1600" b="1" smtClean="0"/>
          </a:p>
          <a:p>
            <a:r>
              <a:rPr lang="en-US" sz="1600" b="1" smtClean="0"/>
              <a:t>Seminar </a:t>
            </a:r>
            <a:r>
              <a:rPr lang="en-US" sz="1600" b="1"/>
              <a:t>proposal skripsi</a:t>
            </a:r>
          </a:p>
          <a:p>
            <a:pPr>
              <a:buNone/>
            </a:pPr>
            <a:r>
              <a:rPr lang="en-US" sz="1600"/>
              <a:t>	Seminar proposal dilakukan setelah mendapat persetujuan dari kedua pembimbing, dalam hal ini mahasiswa mempresentasikan proposalnya yang terdiri dari 3 bab seperti yang telah dijelaskan diatas. Selain dosen pembimbing juga terdapat dosen penguji atau yang sering disebut dengan validator.</a:t>
            </a:r>
          </a:p>
          <a:p>
            <a:r>
              <a:rPr lang="en-US" sz="1600" b="1"/>
              <a:t>Penelitian</a:t>
            </a:r>
          </a:p>
          <a:p>
            <a:pPr>
              <a:buNone/>
            </a:pPr>
            <a:r>
              <a:rPr lang="en-US" sz="1600"/>
              <a:t>	Setelah mahasiswa melakukan seminar proposal kemudian mengajukan izin penelitian atau pengumpulan data apabila melibatkan institusi atau lemabga lain. Pengumpulan data didasarkan pada instrumen yang telah dibuat. Setelah data diperoleh, data tersebut dianalisis untuk selanjutnya menuliskan  Bab IV yang merupakan bagian Hasil dan Pembahasan, serta menuliskan Bab V yang berisi kesimpulan, saran, dan implikasi.</a:t>
            </a:r>
            <a:r>
              <a:rPr lang="en-US" sz="1600" b="1"/>
              <a:t> </a:t>
            </a:r>
            <a:endParaRPr lang="en-US" sz="1600"/>
          </a:p>
          <a:p>
            <a:endParaRPr lang="en-US" sz="1600" dirty="0"/>
          </a:p>
        </p:txBody>
      </p:sp>
      <p:pic>
        <p:nvPicPr>
          <p:cNvPr id="4" name="Picture 3" descr="3cc3b5ce652a8cbbb09c13abef278524.png"/>
          <p:cNvPicPr>
            <a:picLocks noChangeAspect="1"/>
          </p:cNvPicPr>
          <p:nvPr/>
        </p:nvPicPr>
        <p:blipFill>
          <a:blip r:embed="rId2" cstate="print"/>
          <a:stretch>
            <a:fillRect/>
          </a:stretch>
        </p:blipFill>
        <p:spPr>
          <a:xfrm>
            <a:off x="6948264" y="176056"/>
            <a:ext cx="1893195" cy="1343558"/>
          </a:xfrm>
          <a:prstGeom prst="rect">
            <a:avLst/>
          </a:prstGeom>
        </p:spPr>
      </p:pic>
    </p:spTree>
    <p:extLst>
      <p:ext uri="{BB962C8B-B14F-4D97-AF65-F5344CB8AC3E}">
        <p14:creationId xmlns:p14="http://schemas.microsoft.com/office/powerpoint/2010/main" xmlns="" val="2305594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928676"/>
            <a:ext cx="8229600" cy="3665947"/>
          </a:xfrm>
        </p:spPr>
        <p:txBody>
          <a:bodyPr>
            <a:normAutofit/>
          </a:bodyPr>
          <a:lstStyle/>
          <a:p>
            <a:endParaRPr lang="en-US" sz="1600" b="1" smtClean="0"/>
          </a:p>
          <a:p>
            <a:r>
              <a:rPr lang="en-US" sz="1600" b="1"/>
              <a:t>Ujian skripsi</a:t>
            </a:r>
          </a:p>
          <a:p>
            <a:pPr>
              <a:buNone/>
            </a:pPr>
            <a:r>
              <a:rPr lang="en-US" sz="1600"/>
              <a:t>	Ujian skripsi merupakan langkah ketika penelitian telah selesai dan hasil penelitian tersebut dianalisis kemudian disusun pembahasan. Ujian skrispsi dilakukan dengan cara mahasiswa memperesentasikan hasil karya ilmiahnya kepada dosen pembimbing dan juga dosen penguji (sidang tugas akhir).</a:t>
            </a:r>
          </a:p>
          <a:p>
            <a:r>
              <a:rPr lang="en-US" sz="1600" b="1"/>
              <a:t>Revisi</a:t>
            </a:r>
          </a:p>
          <a:p>
            <a:pPr>
              <a:buNone/>
            </a:pPr>
            <a:r>
              <a:rPr lang="en-US" sz="1600"/>
              <a:t>	Setelah hasil ujian diterima dengan revisi maka mahasiswa segera melakukan revisi sesuai dengan masukan baik dosen pembimbing ataupun penguji</a:t>
            </a:r>
            <a:r>
              <a:rPr lang="en-US" sz="1600" smtClean="0"/>
              <a:t>.</a:t>
            </a:r>
            <a:endParaRPr lang="en-US" sz="1600"/>
          </a:p>
        </p:txBody>
      </p:sp>
      <p:pic>
        <p:nvPicPr>
          <p:cNvPr id="4" name="Picture 3" descr="3cc3b5ce652a8cbbb09c13abef278524.png"/>
          <p:cNvPicPr>
            <a:picLocks noChangeAspect="1"/>
          </p:cNvPicPr>
          <p:nvPr/>
        </p:nvPicPr>
        <p:blipFill>
          <a:blip r:embed="rId2" cstate="print"/>
          <a:stretch>
            <a:fillRect/>
          </a:stretch>
        </p:blipFill>
        <p:spPr>
          <a:xfrm>
            <a:off x="6948264" y="176056"/>
            <a:ext cx="1893195" cy="1343558"/>
          </a:xfrm>
          <a:prstGeom prst="rect">
            <a:avLst/>
          </a:prstGeom>
        </p:spPr>
      </p:pic>
    </p:spTree>
    <p:extLst>
      <p:ext uri="{BB962C8B-B14F-4D97-AF65-F5344CB8AC3E}">
        <p14:creationId xmlns:p14="http://schemas.microsoft.com/office/powerpoint/2010/main" xmlns="" val="4017192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071684"/>
            <a:ext cx="5929354" cy="1102519"/>
          </a:xfrm>
        </p:spPr>
        <p:txBody>
          <a:bodyPr>
            <a:noAutofit/>
          </a:bodyPr>
          <a:lstStyle/>
          <a:p>
            <a:pPr lvl="0" algn="just"/>
            <a:r>
              <a:rPr lang="en-US" sz="2000" dirty="0" smtClean="0">
                <a:latin typeface="+mn-lt"/>
              </a:rPr>
              <a:t/>
            </a:r>
            <a:br>
              <a:rPr lang="en-US" sz="2000" dirty="0" smtClean="0">
                <a:latin typeface="+mn-lt"/>
              </a:rPr>
            </a:br>
            <a:r>
              <a:rPr lang="en-US" sz="3600" b="1" dirty="0" err="1" smtClean="0">
                <a:latin typeface="+mn-lt"/>
              </a:rPr>
              <a:t>M</a:t>
            </a:r>
            <a:r>
              <a:rPr lang="en-US" sz="2000" dirty="0" err="1" smtClean="0">
                <a:latin typeface="+mn-lt"/>
              </a:rPr>
              <a:t>ahasiswa</a:t>
            </a:r>
            <a:r>
              <a:rPr lang="en-US" sz="2000" dirty="0" smtClean="0">
                <a:latin typeface="+mn-lt"/>
              </a:rPr>
              <a:t> </a:t>
            </a:r>
            <a:r>
              <a:rPr lang="en-US" sz="2000" dirty="0" err="1">
                <a:latin typeface="+mn-lt"/>
              </a:rPr>
              <a:t>dapat</a:t>
            </a:r>
            <a:r>
              <a:rPr lang="en-US" sz="2000" dirty="0">
                <a:latin typeface="+mn-lt"/>
              </a:rPr>
              <a:t> </a:t>
            </a:r>
            <a:r>
              <a:rPr lang="en-US" sz="2000" dirty="0" err="1">
                <a:latin typeface="+mn-lt"/>
              </a:rPr>
              <a:t>memahami</a:t>
            </a:r>
            <a:r>
              <a:rPr lang="en-US" sz="2000" dirty="0">
                <a:latin typeface="+mn-lt"/>
              </a:rPr>
              <a:t> </a:t>
            </a:r>
            <a:r>
              <a:rPr lang="en-US" sz="2000" dirty="0" err="1">
                <a:latin typeface="+mn-lt"/>
              </a:rPr>
              <a:t>pengertian</a:t>
            </a:r>
            <a:r>
              <a:rPr lang="en-US" sz="2000" dirty="0">
                <a:latin typeface="+mn-lt"/>
              </a:rPr>
              <a:t> </a:t>
            </a:r>
            <a:r>
              <a:rPr lang="en-US" sz="2000" dirty="0" err="1">
                <a:latin typeface="+mn-lt"/>
              </a:rPr>
              <a:t>jurnal</a:t>
            </a:r>
            <a:r>
              <a:rPr lang="en-US" sz="2000" dirty="0">
                <a:latin typeface="+mn-lt"/>
              </a:rPr>
              <a:t> </a:t>
            </a:r>
            <a:r>
              <a:rPr lang="en-US" sz="2000" dirty="0" err="1">
                <a:latin typeface="+mn-lt"/>
              </a:rPr>
              <a:t>ilmiah</a:t>
            </a:r>
            <a:r>
              <a:rPr lang="en-US" sz="2000" dirty="0">
                <a:latin typeface="+mn-lt"/>
              </a:rPr>
              <a:t>, </a:t>
            </a:r>
            <a:r>
              <a:rPr lang="en-US" sz="2000" dirty="0" err="1">
                <a:latin typeface="+mn-lt"/>
              </a:rPr>
              <a:t>teknik</a:t>
            </a:r>
            <a:r>
              <a:rPr lang="en-US" sz="2000" dirty="0">
                <a:latin typeface="+mn-lt"/>
              </a:rPr>
              <a:t> </a:t>
            </a:r>
            <a:r>
              <a:rPr lang="en-US" sz="2000" dirty="0" err="1">
                <a:latin typeface="+mn-lt"/>
              </a:rPr>
              <a:t>penulisan</a:t>
            </a:r>
            <a:r>
              <a:rPr lang="en-US" sz="2000" dirty="0">
                <a:latin typeface="+mn-lt"/>
              </a:rPr>
              <a:t> </a:t>
            </a:r>
            <a:r>
              <a:rPr lang="en-US" sz="2000" dirty="0" err="1">
                <a:latin typeface="+mn-lt"/>
              </a:rPr>
              <a:t>jurnal</a:t>
            </a:r>
            <a:r>
              <a:rPr lang="en-US" sz="2000" dirty="0">
                <a:latin typeface="+mn-lt"/>
              </a:rPr>
              <a:t> </a:t>
            </a:r>
            <a:r>
              <a:rPr lang="en-US" sz="2000" dirty="0" err="1">
                <a:latin typeface="+mn-lt"/>
              </a:rPr>
              <a:t>ilmiah</a:t>
            </a:r>
            <a:r>
              <a:rPr lang="en-US" sz="2000" dirty="0">
                <a:latin typeface="+mn-lt"/>
              </a:rPr>
              <a:t>, </a:t>
            </a:r>
            <a:r>
              <a:rPr lang="en-US" sz="2000" dirty="0" err="1">
                <a:latin typeface="+mn-lt"/>
              </a:rPr>
              <a:t>serta</a:t>
            </a:r>
            <a:r>
              <a:rPr lang="en-US" sz="2000" dirty="0">
                <a:latin typeface="+mn-lt"/>
              </a:rPr>
              <a:t> </a:t>
            </a:r>
            <a:r>
              <a:rPr lang="en-US" sz="2000" dirty="0" err="1">
                <a:latin typeface="+mn-lt"/>
              </a:rPr>
              <a:t>dapat</a:t>
            </a:r>
            <a:r>
              <a:rPr lang="en-US" sz="2000" dirty="0">
                <a:latin typeface="+mn-lt"/>
              </a:rPr>
              <a:t> </a:t>
            </a:r>
            <a:r>
              <a:rPr lang="en-US" sz="2000" dirty="0" err="1">
                <a:latin typeface="+mn-lt"/>
              </a:rPr>
              <a:t>melaksanakan</a:t>
            </a:r>
            <a:r>
              <a:rPr lang="en-US" sz="2000" dirty="0">
                <a:latin typeface="+mn-lt"/>
              </a:rPr>
              <a:t> </a:t>
            </a:r>
            <a:r>
              <a:rPr lang="en-US" sz="2000" dirty="0" err="1">
                <a:latin typeface="+mn-lt"/>
              </a:rPr>
              <a:t>praktik</a:t>
            </a:r>
            <a:r>
              <a:rPr lang="en-US" sz="2000" dirty="0">
                <a:latin typeface="+mn-lt"/>
              </a:rPr>
              <a:t> </a:t>
            </a:r>
            <a:r>
              <a:rPr lang="en-US" sz="2000" dirty="0" err="1">
                <a:latin typeface="+mn-lt"/>
              </a:rPr>
              <a:t>penulisan</a:t>
            </a:r>
            <a:r>
              <a:rPr lang="en-US" sz="2000" dirty="0">
                <a:latin typeface="+mn-lt"/>
              </a:rPr>
              <a:t> </a:t>
            </a:r>
            <a:r>
              <a:rPr lang="en-US" sz="2000" dirty="0" err="1" smtClean="0">
                <a:latin typeface="+mn-lt"/>
              </a:rPr>
              <a:t>jurnal</a:t>
            </a:r>
            <a:r>
              <a:rPr lang="en-US" sz="2000" dirty="0" smtClean="0">
                <a:latin typeface="+mn-lt"/>
              </a:rPr>
              <a:t> </a:t>
            </a:r>
            <a:r>
              <a:rPr lang="en-US" sz="2000" dirty="0" err="1" smtClean="0">
                <a:latin typeface="+mn-lt"/>
              </a:rPr>
              <a:t>ilmiah</a:t>
            </a:r>
            <a:r>
              <a:rPr lang="en-US" sz="2000" dirty="0" smtClean="0">
                <a:latin typeface="+mn-lt"/>
              </a:rPr>
              <a:t>. </a:t>
            </a:r>
            <a:r>
              <a:rPr lang="en-US" sz="2000" dirty="0">
                <a:latin typeface="+mn-lt"/>
              </a:rPr>
              <a:t/>
            </a:r>
            <a:br>
              <a:rPr lang="en-US" sz="2000" dirty="0">
                <a:latin typeface="+mn-lt"/>
              </a:rPr>
            </a:br>
            <a:r>
              <a:rPr lang="en-US" sz="2000" dirty="0" smtClean="0">
                <a:latin typeface="+mn-lt"/>
              </a:rPr>
              <a:t>(CP-KMA2) </a:t>
            </a:r>
            <a:endParaRPr lang="en-US" sz="2000" b="1" spc="300" dirty="0">
              <a:latin typeface="+mn-lt"/>
            </a:endParaRPr>
          </a:p>
        </p:txBody>
      </p:sp>
      <p:pic>
        <p:nvPicPr>
          <p:cNvPr id="7" name="Picture 6"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10" name="TextBox 5"/>
          <p:cNvSpPr txBox="1">
            <a:spLocks noChangeArrowheads="1"/>
          </p:cNvSpPr>
          <p:nvPr/>
        </p:nvSpPr>
        <p:spPr bwMode="auto">
          <a:xfrm>
            <a:off x="142844" y="214296"/>
            <a:ext cx="6441956"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Capaian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Pembelajaran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Mingguan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Mata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Kuliah</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(Sub-CPMK):</a:t>
            </a:r>
          </a:p>
        </p:txBody>
      </p:sp>
      <p:sp>
        <p:nvSpPr>
          <p:cNvPr id="11" name="Rectangle 10"/>
          <p:cNvSpPr/>
          <p:nvPr/>
        </p:nvSpPr>
        <p:spPr>
          <a:xfrm>
            <a:off x="642910" y="1785932"/>
            <a:ext cx="2686376" cy="400110"/>
          </a:xfrm>
          <a:prstGeom prst="rect">
            <a:avLst/>
          </a:prstGeom>
        </p:spPr>
        <p:txBody>
          <a:bodyPr wrap="none">
            <a:spAutoFit/>
          </a:bodyPr>
          <a:lstStyle/>
          <a:p>
            <a:r>
              <a:rPr lang="en-US" sz="2000" b="1" dirty="0" smtClean="0"/>
              <a:t>Sub-CPMK ke-7, 9, &amp; 10</a:t>
            </a:r>
            <a:endParaRPr lang="en-US"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0166" y="1714494"/>
            <a:ext cx="5565754" cy="769441"/>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Teknik</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Penulisan</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Skripsi</a:t>
            </a:r>
            <a:r>
              <a:rPr kumimoji="0" lang="en-US" sz="4400" b="1" i="0" u="none" strike="noStrike" kern="1200" cap="none" spc="-150" normalizeH="0" noProof="0" dirty="0" smtClean="0">
                <a:ln w="0"/>
                <a:solidFill>
                  <a:schemeClr val="tx2">
                    <a:lumMod val="60000"/>
                    <a:lumOff val="40000"/>
                  </a:schemeClr>
                </a:solidFill>
                <a:effectLst/>
                <a:uLnTx/>
                <a:uFillTx/>
                <a:latin typeface="Calibri" panose="020F0502020204030204"/>
                <a:ea typeface="+mn-ea"/>
                <a:cs typeface="+mn-cs"/>
              </a:rPr>
              <a:t> </a:t>
            </a:r>
            <a:endParaRPr kumimoji="0" lang="en-US" sz="6000" b="1" i="0" u="none" strike="noStrike" kern="1200" cap="none" spc="0" normalizeH="0" baseline="0" noProof="0" dirty="0">
              <a:ln w="0"/>
              <a:solidFill>
                <a:schemeClr val="tx2">
                  <a:lumMod val="60000"/>
                  <a:lumOff val="40000"/>
                </a:schemeClr>
              </a:solidFill>
              <a:effectLst/>
              <a:uLnTx/>
              <a:uFillTx/>
              <a:latin typeface="Calibri" panose="020F0502020204030204"/>
              <a:ea typeface="+mn-ea"/>
              <a:cs typeface="+mn-cs"/>
            </a:endParaRPr>
          </a:p>
        </p:txBody>
      </p:sp>
      <p:pic>
        <p:nvPicPr>
          <p:cNvPr id="5" name="Picture 4"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3" name="Title 2"/>
          <p:cNvSpPr>
            <a:spLocks noGrp="1"/>
          </p:cNvSpPr>
          <p:nvPr>
            <p:ph type="title"/>
          </p:nvPr>
        </p:nvSpPr>
        <p:spPr/>
        <p:txBody>
          <a:bodyPr/>
          <a:lstStyle/>
          <a:p>
            <a:r>
              <a:rPr lang="en-US" dirty="0" err="1" smtClean="0"/>
              <a:t>Definisi</a:t>
            </a:r>
            <a:r>
              <a:rPr lang="en-US" dirty="0" smtClean="0"/>
              <a:t> </a:t>
            </a:r>
            <a:r>
              <a:rPr lang="en-US" dirty="0" err="1" smtClean="0"/>
              <a:t>Skripsi</a:t>
            </a:r>
            <a:r>
              <a:rPr lang="en-US" dirty="0" smtClean="0"/>
              <a:t> </a:t>
            </a:r>
            <a:endParaRPr lang="en-US" dirty="0"/>
          </a:p>
        </p:txBody>
      </p:sp>
      <p:sp>
        <p:nvSpPr>
          <p:cNvPr id="5" name="Content Placeholder 4"/>
          <p:cNvSpPr>
            <a:spLocks noGrp="1"/>
          </p:cNvSpPr>
          <p:nvPr>
            <p:ph idx="1"/>
          </p:nvPr>
        </p:nvSpPr>
        <p:spPr/>
        <p:txBody>
          <a:bodyPr/>
          <a:lstStyle/>
          <a:p>
            <a:pPr algn="just">
              <a:buNone/>
            </a:pPr>
            <a:r>
              <a:rPr lang="en-US" dirty="0" smtClean="0"/>
              <a:t>	</a:t>
            </a:r>
            <a:r>
              <a:rPr lang="en-US" sz="2000" dirty="0" err="1" smtClean="0"/>
              <a:t>Skripsi</a:t>
            </a:r>
            <a:r>
              <a:rPr lang="en-US" sz="2000" dirty="0" smtClean="0"/>
              <a:t> </a:t>
            </a:r>
            <a:r>
              <a:rPr lang="en-US" sz="2000" dirty="0" err="1" smtClean="0"/>
              <a:t>adalah</a:t>
            </a:r>
            <a:r>
              <a:rPr lang="en-US" sz="2000" dirty="0" smtClean="0"/>
              <a:t> </a:t>
            </a:r>
            <a:r>
              <a:rPr lang="en-US" sz="2000" dirty="0" err="1" smtClean="0"/>
              <a:t>karya</a:t>
            </a:r>
            <a:r>
              <a:rPr lang="en-US" sz="2000" dirty="0" smtClean="0"/>
              <a:t> </a:t>
            </a:r>
            <a:r>
              <a:rPr lang="en-US" sz="2000" dirty="0" err="1" smtClean="0"/>
              <a:t>tulis</a:t>
            </a:r>
            <a:r>
              <a:rPr lang="en-US" sz="2000" dirty="0" smtClean="0"/>
              <a:t> </a:t>
            </a:r>
            <a:r>
              <a:rPr lang="en-US" sz="2000" dirty="0" err="1" smtClean="0"/>
              <a:t>ilmiah</a:t>
            </a:r>
            <a:r>
              <a:rPr lang="en-US" sz="2000" dirty="0" smtClean="0"/>
              <a:t> </a:t>
            </a:r>
            <a:r>
              <a:rPr lang="en-US" sz="2000" dirty="0" err="1" smtClean="0"/>
              <a:t>resmi</a:t>
            </a:r>
            <a:r>
              <a:rPr lang="en-US" sz="2000" dirty="0" smtClean="0"/>
              <a:t> </a:t>
            </a:r>
            <a:r>
              <a:rPr lang="en-US" sz="2000" dirty="0" err="1" smtClean="0"/>
              <a:t>akhir</a:t>
            </a:r>
            <a:r>
              <a:rPr lang="en-US" sz="2000" dirty="0" smtClean="0"/>
              <a:t> </a:t>
            </a:r>
            <a:r>
              <a:rPr lang="en-US" sz="2000" dirty="0" err="1" smtClean="0"/>
              <a:t>seorang</a:t>
            </a:r>
            <a:r>
              <a:rPr lang="en-US" sz="2000" dirty="0" smtClean="0"/>
              <a:t> </a:t>
            </a:r>
            <a:r>
              <a:rPr lang="en-US" sz="2000" dirty="0" err="1" smtClean="0"/>
              <a:t>mahasiswa</a:t>
            </a:r>
            <a:r>
              <a:rPr lang="en-US" sz="2000" dirty="0" smtClean="0"/>
              <a:t> </a:t>
            </a:r>
            <a:r>
              <a:rPr lang="en-US" sz="2000" dirty="0" err="1" smtClean="0"/>
              <a:t>dalam</a:t>
            </a:r>
            <a:r>
              <a:rPr lang="en-US" sz="2000" dirty="0" smtClean="0"/>
              <a:t> </a:t>
            </a:r>
            <a:r>
              <a:rPr lang="en-US" sz="2000" dirty="0" err="1" smtClean="0"/>
              <a:t>menyelesaikan</a:t>
            </a:r>
            <a:r>
              <a:rPr lang="en-US" sz="2000" dirty="0" smtClean="0"/>
              <a:t> program </a:t>
            </a:r>
            <a:r>
              <a:rPr lang="en-US" sz="2000" dirty="0" err="1" smtClean="0"/>
              <a:t>Sarjana</a:t>
            </a:r>
            <a:r>
              <a:rPr lang="en-US" sz="2000" dirty="0" smtClean="0"/>
              <a:t> (S1) </a:t>
            </a:r>
            <a:r>
              <a:rPr lang="en-US" sz="2000" dirty="0" err="1" smtClean="0"/>
              <a:t>pendidikan</a:t>
            </a:r>
            <a:r>
              <a:rPr lang="en-US" sz="2000" dirty="0" smtClean="0"/>
              <a:t>. </a:t>
            </a:r>
            <a:r>
              <a:rPr lang="en-US" sz="2000" dirty="0" err="1" smtClean="0"/>
              <a:t>Skripsi</a:t>
            </a:r>
            <a:r>
              <a:rPr lang="en-US" sz="2000" dirty="0" smtClean="0"/>
              <a:t> </a:t>
            </a:r>
            <a:r>
              <a:rPr lang="en-US" sz="2000" dirty="0" err="1" smtClean="0"/>
              <a:t>merupakan</a:t>
            </a:r>
            <a:r>
              <a:rPr lang="en-US" sz="2000" dirty="0" smtClean="0"/>
              <a:t> </a:t>
            </a:r>
            <a:r>
              <a:rPr lang="en-US" sz="2000" dirty="0" err="1" smtClean="0"/>
              <a:t>bukti</a:t>
            </a:r>
            <a:r>
              <a:rPr lang="en-US" sz="2000" dirty="0" smtClean="0"/>
              <a:t> </a:t>
            </a:r>
            <a:r>
              <a:rPr lang="en-US" sz="2000" dirty="0" err="1" smtClean="0"/>
              <a:t>kemampuan</a:t>
            </a:r>
            <a:r>
              <a:rPr lang="en-US" sz="2000" dirty="0" smtClean="0"/>
              <a:t> </a:t>
            </a:r>
            <a:r>
              <a:rPr lang="en-US" sz="2000" dirty="0" err="1" smtClean="0"/>
              <a:t>akademik</a:t>
            </a:r>
            <a:r>
              <a:rPr lang="en-US" sz="2000" dirty="0" smtClean="0"/>
              <a:t> </a:t>
            </a:r>
            <a:r>
              <a:rPr lang="en-US" sz="2000" dirty="0" err="1" smtClean="0"/>
              <a:t>mahasiswa</a:t>
            </a:r>
            <a:r>
              <a:rPr lang="en-US" sz="2000" dirty="0" smtClean="0"/>
              <a:t> </a:t>
            </a:r>
            <a:r>
              <a:rPr lang="en-US" sz="2000" dirty="0" err="1" smtClean="0"/>
              <a:t>dalam</a:t>
            </a:r>
            <a:r>
              <a:rPr lang="en-US" sz="2000" dirty="0" smtClean="0"/>
              <a:t> </a:t>
            </a:r>
            <a:r>
              <a:rPr lang="en-US" sz="2000" dirty="0" err="1" smtClean="0"/>
              <a:t>penelitian</a:t>
            </a:r>
            <a:r>
              <a:rPr lang="en-US" sz="2000" dirty="0" smtClean="0"/>
              <a:t> yang </a:t>
            </a:r>
            <a:r>
              <a:rPr lang="en-US" sz="2000" dirty="0" err="1" smtClean="0"/>
              <a:t>berhubungan</a:t>
            </a:r>
            <a:r>
              <a:rPr lang="en-US" sz="2000" dirty="0" smtClean="0"/>
              <a:t> </a:t>
            </a:r>
            <a:r>
              <a:rPr lang="en-US" sz="2000" dirty="0" err="1" smtClean="0"/>
              <a:t>dengan</a:t>
            </a:r>
            <a:r>
              <a:rPr lang="en-US" sz="2000" dirty="0" smtClean="0"/>
              <a:t> </a:t>
            </a:r>
            <a:r>
              <a:rPr lang="en-US" sz="2000" dirty="0" err="1" smtClean="0"/>
              <a:t>bidang</a:t>
            </a:r>
            <a:r>
              <a:rPr lang="en-US" sz="2000" dirty="0" smtClean="0"/>
              <a:t> </a:t>
            </a:r>
            <a:r>
              <a:rPr lang="en-US" sz="2000" dirty="0" err="1" smtClean="0"/>
              <a:t>keahliannya</a:t>
            </a:r>
            <a:r>
              <a:rPr lang="en-US" sz="2000" dirty="0" smtClean="0"/>
              <a:t>.</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Tujuan</a:t>
            </a:r>
            <a:r>
              <a:rPr lang="en-US" dirty="0" smtClean="0"/>
              <a:t> </a:t>
            </a:r>
            <a:r>
              <a:rPr lang="en-US" dirty="0" err="1" smtClean="0"/>
              <a:t>Skripsi</a:t>
            </a:r>
            <a:endParaRPr lang="en-US" dirty="0"/>
          </a:p>
        </p:txBody>
      </p:sp>
      <p:sp>
        <p:nvSpPr>
          <p:cNvPr id="3" name="Content Placeholder 2"/>
          <p:cNvSpPr>
            <a:spLocks noGrp="1"/>
          </p:cNvSpPr>
          <p:nvPr>
            <p:ph idx="1"/>
          </p:nvPr>
        </p:nvSpPr>
        <p:spPr/>
        <p:txBody>
          <a:bodyPr>
            <a:noAutofit/>
          </a:bodyPr>
          <a:lstStyle/>
          <a:p>
            <a:pPr algn="just">
              <a:buNone/>
            </a:pPr>
            <a:r>
              <a:rPr lang="en-US" sz="1800" dirty="0" smtClean="0"/>
              <a:t>	</a:t>
            </a:r>
            <a:r>
              <a:rPr lang="en-US" sz="1800" dirty="0" err="1" smtClean="0"/>
              <a:t>Mahasiswa</a:t>
            </a:r>
            <a:r>
              <a:rPr lang="en-US" sz="1800" dirty="0" smtClean="0"/>
              <a:t> </a:t>
            </a:r>
            <a:r>
              <a:rPr lang="en-US" sz="1800" dirty="0" err="1" smtClean="0"/>
              <a:t>dituntut</a:t>
            </a:r>
            <a:r>
              <a:rPr lang="en-US" sz="1800" dirty="0" smtClean="0"/>
              <a:t> </a:t>
            </a:r>
            <a:r>
              <a:rPr lang="en-US" sz="1800" dirty="0" err="1" smtClean="0"/>
              <a:t>untuk</a:t>
            </a:r>
            <a:r>
              <a:rPr lang="en-US" sz="1800" dirty="0" smtClean="0"/>
              <a:t> </a:t>
            </a:r>
            <a:r>
              <a:rPr lang="en-US" sz="1800" dirty="0" err="1" smtClean="0"/>
              <a:t>membuat</a:t>
            </a:r>
            <a:r>
              <a:rPr lang="en-US" sz="1800" dirty="0" smtClean="0"/>
              <a:t> </a:t>
            </a:r>
            <a:r>
              <a:rPr lang="en-US" sz="1800" dirty="0" err="1" smtClean="0"/>
              <a:t>skripsi</a:t>
            </a:r>
            <a:r>
              <a:rPr lang="en-US" sz="1800" dirty="0" smtClean="0"/>
              <a:t> </a:t>
            </a:r>
            <a:r>
              <a:rPr lang="en-US" sz="1800" dirty="0" err="1" smtClean="0"/>
              <a:t>sebab</a:t>
            </a:r>
            <a:r>
              <a:rPr lang="en-US" sz="1800" dirty="0" smtClean="0"/>
              <a:t> </a:t>
            </a:r>
            <a:r>
              <a:rPr lang="en-US" sz="1800" dirty="0" err="1" smtClean="0"/>
              <a:t>ada</a:t>
            </a:r>
            <a:r>
              <a:rPr lang="en-US" sz="1800" dirty="0" smtClean="0"/>
              <a:t> </a:t>
            </a:r>
            <a:r>
              <a:rPr lang="en-US" sz="1800" dirty="0" err="1" smtClean="0"/>
              <a:t>tujuannya</a:t>
            </a:r>
            <a:r>
              <a:rPr lang="en-US" sz="1800" dirty="0" smtClean="0"/>
              <a:t> </a:t>
            </a:r>
            <a:r>
              <a:rPr lang="en-US" sz="1800" dirty="0" err="1" smtClean="0"/>
              <a:t>tersendiri</a:t>
            </a:r>
            <a:r>
              <a:rPr lang="en-US" sz="1800" dirty="0" smtClean="0"/>
              <a:t>. </a:t>
            </a:r>
            <a:r>
              <a:rPr lang="en-US" sz="1800" dirty="0" err="1" smtClean="0"/>
              <a:t>Mahasiswa</a:t>
            </a:r>
            <a:r>
              <a:rPr lang="en-US" sz="1800" dirty="0" smtClean="0"/>
              <a:t> </a:t>
            </a:r>
            <a:r>
              <a:rPr lang="en-US" sz="1800" dirty="0" err="1" smtClean="0"/>
              <a:t>diharapkan</a:t>
            </a:r>
            <a:r>
              <a:rPr lang="en-US" sz="1800" dirty="0" smtClean="0"/>
              <a:t> </a:t>
            </a:r>
            <a:r>
              <a:rPr lang="en-US" sz="1800" dirty="0" err="1" smtClean="0"/>
              <a:t>dapat</a:t>
            </a:r>
            <a:r>
              <a:rPr lang="en-US" sz="1800" dirty="0" smtClean="0"/>
              <a:t> </a:t>
            </a:r>
            <a:r>
              <a:rPr lang="en-US" sz="1800" dirty="0" err="1" smtClean="0"/>
              <a:t>berpikir</a:t>
            </a:r>
            <a:r>
              <a:rPr lang="en-US" sz="1800" dirty="0" smtClean="0"/>
              <a:t> </a:t>
            </a:r>
            <a:r>
              <a:rPr lang="en-US" sz="1800" dirty="0" err="1" smtClean="0"/>
              <a:t>secara</a:t>
            </a:r>
            <a:r>
              <a:rPr lang="en-US" sz="1800" dirty="0" smtClean="0"/>
              <a:t> </a:t>
            </a:r>
            <a:r>
              <a:rPr lang="en-US" sz="1800" dirty="0" err="1" smtClean="0"/>
              <a:t>logis</a:t>
            </a:r>
            <a:r>
              <a:rPr lang="en-US" sz="1800" dirty="0" smtClean="0"/>
              <a:t> </a:t>
            </a:r>
            <a:r>
              <a:rPr lang="en-US" sz="1800" dirty="0" err="1" smtClean="0"/>
              <a:t>dalam</a:t>
            </a:r>
            <a:r>
              <a:rPr lang="en-US" sz="1800" dirty="0" smtClean="0"/>
              <a:t> </a:t>
            </a:r>
            <a:r>
              <a:rPr lang="en-US" sz="1800" dirty="0" err="1" smtClean="0"/>
              <a:t>menguraikan</a:t>
            </a:r>
            <a:r>
              <a:rPr lang="en-US" sz="1800" dirty="0" smtClean="0"/>
              <a:t> </a:t>
            </a:r>
            <a:r>
              <a:rPr lang="en-US" sz="1800" dirty="0" err="1" smtClean="0"/>
              <a:t>serta</a:t>
            </a:r>
            <a:r>
              <a:rPr lang="en-US" sz="1800" dirty="0" smtClean="0"/>
              <a:t> </a:t>
            </a:r>
            <a:r>
              <a:rPr lang="en-US" sz="1800" dirty="0" err="1" smtClean="0"/>
              <a:t>menyelesaikan</a:t>
            </a:r>
            <a:r>
              <a:rPr lang="en-US" sz="1800" dirty="0" smtClean="0"/>
              <a:t> </a:t>
            </a:r>
            <a:r>
              <a:rPr lang="en-US" sz="1800" dirty="0" err="1" smtClean="0"/>
              <a:t>suatu</a:t>
            </a:r>
            <a:r>
              <a:rPr lang="en-US" sz="1800" dirty="0" smtClean="0"/>
              <a:t> </a:t>
            </a:r>
            <a:r>
              <a:rPr lang="en-US" sz="1800" dirty="0" err="1" smtClean="0"/>
              <a:t>permasalahan</a:t>
            </a:r>
            <a:r>
              <a:rPr lang="en-US" sz="1800" dirty="0" smtClean="0"/>
              <a:t>, </a:t>
            </a:r>
            <a:r>
              <a:rPr lang="en-US" sz="1800" dirty="0" err="1" smtClean="0"/>
              <a:t>dan</a:t>
            </a:r>
            <a:r>
              <a:rPr lang="en-US" sz="1800" dirty="0" smtClean="0"/>
              <a:t> </a:t>
            </a:r>
            <a:r>
              <a:rPr lang="en-US" sz="1800" dirty="0" err="1" smtClean="0"/>
              <a:t>bisa</a:t>
            </a:r>
            <a:r>
              <a:rPr lang="en-US" sz="1800" dirty="0" smtClean="0"/>
              <a:t> </a:t>
            </a:r>
            <a:r>
              <a:rPr lang="en-US" sz="1800" dirty="0" err="1" smtClean="0"/>
              <a:t>menuliskan</a:t>
            </a:r>
            <a:r>
              <a:rPr lang="en-US" sz="1800" dirty="0" smtClean="0"/>
              <a:t> </a:t>
            </a:r>
            <a:r>
              <a:rPr lang="en-US" sz="1800" dirty="0" err="1" smtClean="0"/>
              <a:t>hasil</a:t>
            </a:r>
            <a:r>
              <a:rPr lang="en-US" sz="1800" dirty="0" smtClean="0"/>
              <a:t> </a:t>
            </a:r>
            <a:r>
              <a:rPr lang="en-US" sz="1800" dirty="0" err="1" smtClean="0"/>
              <a:t>pikirannya</a:t>
            </a:r>
            <a:r>
              <a:rPr lang="en-US" sz="1800" dirty="0" smtClean="0"/>
              <a:t> </a:t>
            </a:r>
            <a:r>
              <a:rPr lang="en-US" sz="1800" dirty="0" err="1" smtClean="0"/>
              <a:t>ke</a:t>
            </a:r>
            <a:r>
              <a:rPr lang="en-US" sz="1800" dirty="0" smtClean="0"/>
              <a:t> </a:t>
            </a:r>
            <a:r>
              <a:rPr lang="en-US" sz="1800" dirty="0" err="1" smtClean="0"/>
              <a:t>dalam</a:t>
            </a:r>
            <a:r>
              <a:rPr lang="en-US" sz="1800" dirty="0" smtClean="0"/>
              <a:t> </a:t>
            </a:r>
            <a:r>
              <a:rPr lang="en-US" sz="1800" dirty="0" err="1" smtClean="0"/>
              <a:t>bentuk</a:t>
            </a:r>
            <a:r>
              <a:rPr lang="en-US" sz="1800" dirty="0" smtClean="0"/>
              <a:t> </a:t>
            </a:r>
            <a:r>
              <a:rPr lang="en-US" sz="1800" dirty="0" err="1" smtClean="0"/>
              <a:t>laporan</a:t>
            </a:r>
            <a:r>
              <a:rPr lang="en-US" sz="1800" dirty="0" smtClean="0"/>
              <a:t> </a:t>
            </a:r>
            <a:r>
              <a:rPr lang="en-US" sz="1800" dirty="0" err="1" smtClean="0"/>
              <a:t>skripsi</a:t>
            </a:r>
            <a:r>
              <a:rPr lang="en-US" sz="1800" dirty="0" smtClean="0"/>
              <a:t> yang </a:t>
            </a:r>
            <a:r>
              <a:rPr lang="en-US" sz="1800" dirty="0" err="1" smtClean="0"/>
              <a:t>tersusun</a:t>
            </a:r>
            <a:r>
              <a:rPr lang="en-US" sz="1800" dirty="0" smtClean="0"/>
              <a:t> </a:t>
            </a:r>
            <a:r>
              <a:rPr lang="en-US" sz="1800" dirty="0" err="1" smtClean="0"/>
              <a:t>dan</a:t>
            </a:r>
            <a:r>
              <a:rPr lang="en-US" sz="1800" dirty="0" smtClean="0"/>
              <a:t> </a:t>
            </a:r>
            <a:r>
              <a:rPr lang="en-US" sz="1800" dirty="0" err="1" smtClean="0"/>
              <a:t>sistematis</a:t>
            </a:r>
            <a:r>
              <a:rPr lang="en-US" sz="1800" dirty="0" smtClean="0"/>
              <a:t>, </a:t>
            </a:r>
            <a:r>
              <a:rPr lang="en-US" sz="1800" dirty="0" err="1" smtClean="0"/>
              <a:t>karena</a:t>
            </a:r>
            <a:r>
              <a:rPr lang="en-US" sz="1800" dirty="0" smtClean="0"/>
              <a:t> </a:t>
            </a:r>
            <a:r>
              <a:rPr lang="en-US" sz="1800" dirty="0" err="1" smtClean="0"/>
              <a:t>bukanlah</a:t>
            </a:r>
            <a:r>
              <a:rPr lang="en-US" sz="1800" dirty="0" smtClean="0"/>
              <a:t> </a:t>
            </a:r>
            <a:r>
              <a:rPr lang="en-US" sz="1800" dirty="0" err="1" smtClean="0"/>
              <a:t>hal</a:t>
            </a:r>
            <a:r>
              <a:rPr lang="en-US" sz="1800" dirty="0" smtClean="0"/>
              <a:t> yang </a:t>
            </a:r>
            <a:r>
              <a:rPr lang="en-US" sz="1800" dirty="0" err="1" smtClean="0"/>
              <a:t>mudah</a:t>
            </a:r>
            <a:r>
              <a:rPr lang="en-US" sz="1800" dirty="0" smtClean="0"/>
              <a:t> </a:t>
            </a:r>
            <a:r>
              <a:rPr lang="en-US" sz="1800" dirty="0" err="1" smtClean="0"/>
              <a:t>untuk</a:t>
            </a:r>
            <a:r>
              <a:rPr lang="en-US" sz="1800" dirty="0" smtClean="0"/>
              <a:t> </a:t>
            </a:r>
            <a:r>
              <a:rPr lang="en-US" sz="1800" dirty="0" err="1" smtClean="0"/>
              <a:t>memahami</a:t>
            </a:r>
            <a:r>
              <a:rPr lang="en-US" sz="1800" dirty="0" smtClean="0"/>
              <a:t> </a:t>
            </a:r>
            <a:r>
              <a:rPr lang="en-US" sz="1800" dirty="0" err="1" smtClean="0"/>
              <a:t>sebuah</a:t>
            </a:r>
            <a:r>
              <a:rPr lang="en-US" sz="1800" dirty="0" smtClean="0"/>
              <a:t> </a:t>
            </a:r>
            <a:r>
              <a:rPr lang="en-US" sz="1800" dirty="0" err="1" smtClean="0"/>
              <a:t>permasalahan</a:t>
            </a:r>
            <a:r>
              <a:rPr lang="en-US" sz="1800" dirty="0" smtClean="0"/>
              <a:t>, </a:t>
            </a:r>
            <a:r>
              <a:rPr lang="en-US" sz="1800" dirty="0" err="1" smtClean="0"/>
              <a:t>melakukan</a:t>
            </a:r>
            <a:r>
              <a:rPr lang="en-US" sz="1800" dirty="0" smtClean="0"/>
              <a:t> </a:t>
            </a:r>
            <a:r>
              <a:rPr lang="en-US" sz="1800" dirty="0" err="1" smtClean="0"/>
              <a:t>penelitian</a:t>
            </a:r>
            <a:r>
              <a:rPr lang="en-US" sz="1800" dirty="0" smtClean="0"/>
              <a:t>, </a:t>
            </a:r>
            <a:r>
              <a:rPr lang="en-US" sz="1800" dirty="0" err="1" smtClean="0"/>
              <a:t>menganalisis</a:t>
            </a:r>
            <a:r>
              <a:rPr lang="en-US" sz="1800" dirty="0" smtClean="0"/>
              <a:t>, </a:t>
            </a:r>
            <a:r>
              <a:rPr lang="en-US" sz="1800" dirty="0" err="1" smtClean="0"/>
              <a:t>mendapatkan</a:t>
            </a:r>
            <a:r>
              <a:rPr lang="en-US" sz="1800" dirty="0" smtClean="0"/>
              <a:t> </a:t>
            </a:r>
            <a:r>
              <a:rPr lang="en-US" sz="1800" dirty="0" err="1" smtClean="0"/>
              <a:t>hasil</a:t>
            </a:r>
            <a:r>
              <a:rPr lang="en-US" sz="1800" dirty="0" smtClean="0"/>
              <a:t> </a:t>
            </a:r>
            <a:r>
              <a:rPr lang="en-US" sz="1800" dirty="0" err="1" smtClean="0"/>
              <a:t>penelitian</a:t>
            </a:r>
            <a:r>
              <a:rPr lang="en-US" sz="1800" dirty="0" smtClean="0"/>
              <a:t> </a:t>
            </a:r>
            <a:r>
              <a:rPr lang="en-US" sz="1800" dirty="0" err="1" smtClean="0"/>
              <a:t>dan</a:t>
            </a:r>
            <a:r>
              <a:rPr lang="en-US" sz="1800" dirty="0" smtClean="0"/>
              <a:t> </a:t>
            </a:r>
            <a:r>
              <a:rPr lang="en-US" sz="1800" dirty="0" err="1" smtClean="0"/>
              <a:t>menyusunnya</a:t>
            </a:r>
            <a:r>
              <a:rPr lang="en-US" sz="1800" dirty="0" smtClean="0"/>
              <a:t> </a:t>
            </a:r>
            <a:r>
              <a:rPr lang="en-US" sz="1800" dirty="0" err="1" smtClean="0"/>
              <a:t>ke</a:t>
            </a:r>
            <a:r>
              <a:rPr lang="en-US" sz="1800" dirty="0" smtClean="0"/>
              <a:t> </a:t>
            </a:r>
            <a:r>
              <a:rPr lang="en-US" sz="1800" dirty="0" err="1" smtClean="0"/>
              <a:t>dalam</a:t>
            </a:r>
            <a:r>
              <a:rPr lang="en-US" sz="1800" dirty="0" smtClean="0"/>
              <a:t> </a:t>
            </a:r>
            <a:r>
              <a:rPr lang="en-US" sz="1800" dirty="0" err="1" smtClean="0"/>
              <a:t>bentuk</a:t>
            </a:r>
            <a:r>
              <a:rPr lang="en-US" sz="1800" dirty="0" smtClean="0"/>
              <a:t> </a:t>
            </a:r>
            <a:r>
              <a:rPr lang="en-US" sz="1800" dirty="0" err="1" smtClean="0"/>
              <a:t>laporan</a:t>
            </a:r>
            <a:r>
              <a:rPr lang="en-US" sz="1800" dirty="0" smtClean="0"/>
              <a:t>.</a:t>
            </a:r>
          </a:p>
          <a:p>
            <a:pPr algn="just">
              <a:buNone/>
            </a:pPr>
            <a:r>
              <a:rPr lang="en-US" sz="1800" dirty="0" smtClean="0"/>
              <a:t>	</a:t>
            </a:r>
            <a:r>
              <a:rPr lang="en-US" sz="1800" dirty="0" err="1" smtClean="0"/>
              <a:t>Tak</a:t>
            </a:r>
            <a:r>
              <a:rPr lang="en-US" sz="1800" dirty="0" smtClean="0"/>
              <a:t> </a:t>
            </a:r>
            <a:r>
              <a:rPr lang="en-US" sz="1800" dirty="0" err="1" smtClean="0"/>
              <a:t>hanya</a:t>
            </a:r>
            <a:r>
              <a:rPr lang="en-US" sz="1800" dirty="0" smtClean="0"/>
              <a:t> </a:t>
            </a:r>
            <a:r>
              <a:rPr lang="en-US" sz="1800" dirty="0" err="1" smtClean="0"/>
              <a:t>itu</a:t>
            </a:r>
            <a:r>
              <a:rPr lang="en-US" sz="1800" dirty="0" smtClean="0"/>
              <a:t>, </a:t>
            </a:r>
            <a:r>
              <a:rPr lang="en-US" sz="1800" dirty="0" err="1" smtClean="0"/>
              <a:t>tujuan</a:t>
            </a:r>
            <a:r>
              <a:rPr lang="en-US" sz="1800" dirty="0" smtClean="0"/>
              <a:t> </a:t>
            </a:r>
            <a:r>
              <a:rPr lang="en-US" sz="1800" dirty="0" err="1" smtClean="0"/>
              <a:t>dalam</a:t>
            </a:r>
            <a:r>
              <a:rPr lang="en-US" sz="1800" dirty="0" smtClean="0"/>
              <a:t> </a:t>
            </a:r>
            <a:r>
              <a:rPr lang="en-US" sz="1800" dirty="0" err="1" smtClean="0"/>
              <a:t>penulisan</a:t>
            </a:r>
            <a:r>
              <a:rPr lang="en-US" sz="1800" dirty="0" smtClean="0"/>
              <a:t> </a:t>
            </a:r>
            <a:r>
              <a:rPr lang="en-US" sz="1800" dirty="0" err="1" smtClean="0"/>
              <a:t>skripsi</a:t>
            </a:r>
            <a:r>
              <a:rPr lang="en-US" sz="1800" dirty="0" smtClean="0"/>
              <a:t> </a:t>
            </a:r>
            <a:r>
              <a:rPr lang="en-US" sz="1800" dirty="0" err="1" smtClean="0"/>
              <a:t>ialah</a:t>
            </a:r>
            <a:r>
              <a:rPr lang="en-US" sz="1800" dirty="0" smtClean="0"/>
              <a:t> </a:t>
            </a:r>
            <a:r>
              <a:rPr lang="en-US" sz="1800" dirty="0" err="1" smtClean="0"/>
              <a:t>sebagai</a:t>
            </a:r>
            <a:r>
              <a:rPr lang="en-US" sz="1800" dirty="0" smtClean="0"/>
              <a:t> </a:t>
            </a:r>
            <a:r>
              <a:rPr lang="en-US" sz="1800" dirty="0" err="1" smtClean="0"/>
              <a:t>syarat</a:t>
            </a:r>
            <a:r>
              <a:rPr lang="en-US" sz="1800" dirty="0" smtClean="0"/>
              <a:t> </a:t>
            </a:r>
            <a:r>
              <a:rPr lang="en-US" sz="1800" dirty="0" err="1" smtClean="0"/>
              <a:t>untuk</a:t>
            </a:r>
            <a:r>
              <a:rPr lang="en-US" sz="1800" dirty="0" smtClean="0"/>
              <a:t> </a:t>
            </a:r>
            <a:r>
              <a:rPr lang="en-US" sz="1800" dirty="0" err="1" smtClean="0"/>
              <a:t>meraih</a:t>
            </a:r>
            <a:r>
              <a:rPr lang="en-US" sz="1800" dirty="0" smtClean="0"/>
              <a:t> </a:t>
            </a:r>
            <a:r>
              <a:rPr lang="en-US" sz="1800" dirty="0" err="1" smtClean="0"/>
              <a:t>gelar</a:t>
            </a:r>
            <a:r>
              <a:rPr lang="en-US" sz="1800" dirty="0" smtClean="0"/>
              <a:t> </a:t>
            </a:r>
            <a:r>
              <a:rPr lang="en-US" sz="1800" dirty="0" err="1" smtClean="0"/>
              <a:t>sarjana</a:t>
            </a:r>
            <a:r>
              <a:rPr lang="en-US" sz="1800" dirty="0" smtClean="0"/>
              <a:t> </a:t>
            </a:r>
            <a:r>
              <a:rPr lang="en-US" sz="1800" dirty="0" err="1" smtClean="0"/>
              <a:t>di</a:t>
            </a:r>
            <a:r>
              <a:rPr lang="en-US" sz="1800" dirty="0" smtClean="0"/>
              <a:t> </a:t>
            </a:r>
            <a:r>
              <a:rPr lang="en-US" sz="1800" dirty="0" err="1" smtClean="0"/>
              <a:t>setiap</a:t>
            </a:r>
            <a:r>
              <a:rPr lang="en-US" sz="1800" dirty="0" smtClean="0"/>
              <a:t> </a:t>
            </a:r>
            <a:r>
              <a:rPr lang="en-US" sz="1800" dirty="0" err="1" smtClean="0"/>
              <a:t>Perguruan</a:t>
            </a:r>
            <a:r>
              <a:rPr lang="en-US" sz="1800" dirty="0" smtClean="0"/>
              <a:t> </a:t>
            </a:r>
            <a:r>
              <a:rPr lang="en-US" sz="1800" dirty="0" err="1" smtClean="0"/>
              <a:t>Tinggi</a:t>
            </a:r>
            <a:r>
              <a:rPr lang="en-US" sz="1800" dirty="0" smtClean="0"/>
              <a:t>, </a:t>
            </a:r>
            <a:r>
              <a:rPr lang="en-US" sz="1800" dirty="0" err="1" smtClean="0"/>
              <a:t>baik</a:t>
            </a:r>
            <a:r>
              <a:rPr lang="en-US" sz="1800" dirty="0" smtClean="0"/>
              <a:t> </a:t>
            </a:r>
            <a:r>
              <a:rPr lang="en-US" sz="1800" dirty="0" err="1" smtClean="0"/>
              <a:t>itu</a:t>
            </a:r>
            <a:r>
              <a:rPr lang="en-US" sz="1800" dirty="0" smtClean="0"/>
              <a:t> </a:t>
            </a:r>
            <a:r>
              <a:rPr lang="en-US" sz="1800" dirty="0" err="1" smtClean="0"/>
              <a:t>Perguruan</a:t>
            </a:r>
            <a:r>
              <a:rPr lang="en-US" sz="1800" dirty="0" smtClean="0"/>
              <a:t> </a:t>
            </a:r>
            <a:r>
              <a:rPr lang="en-US" sz="1800" dirty="0" err="1" smtClean="0"/>
              <a:t>Tinggi</a:t>
            </a:r>
            <a:r>
              <a:rPr lang="en-US" sz="1800" dirty="0" smtClean="0"/>
              <a:t> </a:t>
            </a:r>
            <a:r>
              <a:rPr lang="en-US" sz="1800" dirty="0" err="1" smtClean="0"/>
              <a:t>Negeri</a:t>
            </a:r>
            <a:r>
              <a:rPr lang="en-US" sz="1800" dirty="0" smtClean="0"/>
              <a:t> (PTN) </a:t>
            </a:r>
            <a:r>
              <a:rPr lang="en-US" sz="1800" dirty="0" err="1" smtClean="0"/>
              <a:t>maupun</a:t>
            </a:r>
            <a:r>
              <a:rPr lang="en-US" sz="1800" dirty="0" smtClean="0"/>
              <a:t> </a:t>
            </a:r>
            <a:r>
              <a:rPr lang="en-US" sz="1800" dirty="0" err="1" smtClean="0"/>
              <a:t>Perguruan</a:t>
            </a:r>
            <a:r>
              <a:rPr lang="en-US" sz="1800" dirty="0" smtClean="0"/>
              <a:t> </a:t>
            </a:r>
            <a:r>
              <a:rPr lang="en-US" sz="1800" dirty="0" err="1" smtClean="0"/>
              <a:t>Tinggi</a:t>
            </a:r>
            <a:r>
              <a:rPr lang="en-US" sz="1800" dirty="0" smtClean="0"/>
              <a:t> </a:t>
            </a:r>
            <a:r>
              <a:rPr lang="en-US" sz="1800" dirty="0" err="1" smtClean="0"/>
              <a:t>Swasta</a:t>
            </a:r>
            <a:r>
              <a:rPr lang="en-US" sz="1800" dirty="0" smtClean="0"/>
              <a:t> yang </a:t>
            </a:r>
            <a:r>
              <a:rPr lang="en-US" sz="1800" dirty="0" err="1" smtClean="0"/>
              <a:t>ada</a:t>
            </a:r>
            <a:r>
              <a:rPr lang="en-US" sz="1800" dirty="0" smtClean="0"/>
              <a:t> </a:t>
            </a:r>
            <a:r>
              <a:rPr lang="en-US" sz="1800" dirty="0" err="1" smtClean="0"/>
              <a:t>di</a:t>
            </a:r>
            <a:r>
              <a:rPr lang="en-US" sz="1800" dirty="0" smtClean="0"/>
              <a:t> </a:t>
            </a:r>
            <a:r>
              <a:rPr lang="en-US" sz="1800" dirty="0" err="1" smtClean="0"/>
              <a:t>negara</a:t>
            </a:r>
            <a:r>
              <a:rPr lang="en-US" sz="1800" dirty="0" smtClean="0"/>
              <a:t> Indonesia.</a:t>
            </a:r>
            <a:endParaRPr lang="en-US" sz="1800" dirty="0"/>
          </a:p>
        </p:txBody>
      </p:sp>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1571618"/>
            <a:ext cx="8358246" cy="923330"/>
          </a:xfrm>
          <a:prstGeom prst="rect">
            <a:avLst/>
          </a:prstGeom>
        </p:spPr>
        <p:txBody>
          <a:bodyPr wrap="square">
            <a:spAutoFit/>
          </a:bodyPr>
          <a:lstStyle/>
          <a:p>
            <a:pPr algn="just"/>
            <a:r>
              <a:rPr lang="en-US" dirty="0" err="1" smtClean="0"/>
              <a:t>Tujuan</a:t>
            </a:r>
            <a:r>
              <a:rPr lang="en-US" dirty="0" smtClean="0"/>
              <a:t> </a:t>
            </a:r>
            <a:r>
              <a:rPr lang="en-US" dirty="0" err="1" smtClean="0"/>
              <a:t>dan</a:t>
            </a:r>
            <a:r>
              <a:rPr lang="en-US" dirty="0" smtClean="0"/>
              <a:t> </a:t>
            </a:r>
            <a:r>
              <a:rPr lang="en-US" dirty="0" err="1" smtClean="0"/>
              <a:t>kegunaan</a:t>
            </a:r>
            <a:r>
              <a:rPr lang="en-US" dirty="0" smtClean="0"/>
              <a:t> </a:t>
            </a:r>
            <a:r>
              <a:rPr lang="en-US" dirty="0" err="1" smtClean="0"/>
              <a:t>skripsi</a:t>
            </a:r>
            <a:r>
              <a:rPr lang="en-US" dirty="0" smtClean="0"/>
              <a:t> </a:t>
            </a:r>
            <a:r>
              <a:rPr lang="en-US" dirty="0" err="1" smtClean="0"/>
              <a:t>yaitu</a:t>
            </a:r>
            <a:r>
              <a:rPr lang="en-US" dirty="0" smtClean="0"/>
              <a:t> </a:t>
            </a:r>
            <a:r>
              <a:rPr lang="en-US" dirty="0" err="1" smtClean="0"/>
              <a:t>menyajikan</a:t>
            </a:r>
            <a:r>
              <a:rPr lang="en-US" dirty="0" smtClean="0"/>
              <a:t> </a:t>
            </a:r>
            <a:r>
              <a:rPr lang="en-US" dirty="0" err="1" smtClean="0"/>
              <a:t>hasil-hasil</a:t>
            </a:r>
            <a:r>
              <a:rPr lang="en-US" dirty="0" smtClean="0"/>
              <a:t> </a:t>
            </a:r>
            <a:r>
              <a:rPr lang="en-US" dirty="0" err="1" smtClean="0"/>
              <a:t>temuan</a:t>
            </a:r>
            <a:r>
              <a:rPr lang="en-US" dirty="0" smtClean="0"/>
              <a:t> </a:t>
            </a:r>
            <a:r>
              <a:rPr lang="en-US" dirty="0" err="1" smtClean="0"/>
              <a:t>penelitian</a:t>
            </a:r>
            <a:r>
              <a:rPr lang="en-US" dirty="0" smtClean="0"/>
              <a:t> </a:t>
            </a:r>
            <a:r>
              <a:rPr lang="en-US" dirty="0" err="1" smtClean="0"/>
              <a:t>secara</a:t>
            </a:r>
            <a:r>
              <a:rPr lang="en-US" dirty="0" smtClean="0"/>
              <a:t> </a:t>
            </a:r>
            <a:r>
              <a:rPr lang="en-US" dirty="0" err="1" smtClean="0"/>
              <a:t>ilmiah</a:t>
            </a:r>
            <a:r>
              <a:rPr lang="en-US" dirty="0" smtClean="0"/>
              <a:t> yang </a:t>
            </a:r>
            <a:r>
              <a:rPr lang="en-US" dirty="0" err="1" smtClean="0"/>
              <a:t>berguna</a:t>
            </a:r>
            <a:r>
              <a:rPr lang="en-US" dirty="0" smtClean="0"/>
              <a:t> </a:t>
            </a:r>
            <a:r>
              <a:rPr lang="en-US" dirty="0" err="1" smtClean="0"/>
              <a:t>bagi</a:t>
            </a:r>
            <a:r>
              <a:rPr lang="en-US" dirty="0" smtClean="0"/>
              <a:t> </a:t>
            </a:r>
            <a:r>
              <a:rPr lang="en-US" dirty="0" err="1" smtClean="0"/>
              <a:t>pengembangan</a:t>
            </a:r>
            <a:r>
              <a:rPr lang="en-US" dirty="0" smtClean="0"/>
              <a:t> </a:t>
            </a:r>
            <a:r>
              <a:rPr lang="en-US" dirty="0" err="1" smtClean="0"/>
              <a:t>ilmu</a:t>
            </a:r>
            <a:r>
              <a:rPr lang="en-US" dirty="0" smtClean="0"/>
              <a:t> </a:t>
            </a:r>
            <a:r>
              <a:rPr lang="en-US" dirty="0" err="1" smtClean="0"/>
              <a:t>dan</a:t>
            </a:r>
            <a:r>
              <a:rPr lang="en-US" dirty="0" smtClean="0"/>
              <a:t> </a:t>
            </a:r>
            <a:r>
              <a:rPr lang="en-US" dirty="0" err="1" smtClean="0"/>
              <a:t>atau</a:t>
            </a:r>
            <a:r>
              <a:rPr lang="en-US" dirty="0" smtClean="0"/>
              <a:t> </a:t>
            </a:r>
            <a:r>
              <a:rPr lang="en-US" dirty="0" err="1" smtClean="0"/>
              <a:t>kepentingan</a:t>
            </a:r>
            <a:r>
              <a:rPr lang="en-US" dirty="0" smtClean="0"/>
              <a:t> </a:t>
            </a:r>
            <a:r>
              <a:rPr lang="en-US" dirty="0" err="1" smtClean="0"/>
              <a:t>praktis</a:t>
            </a:r>
            <a:r>
              <a:rPr lang="en-US" dirty="0" smtClean="0"/>
              <a:t> </a:t>
            </a:r>
            <a:r>
              <a:rPr lang="en-US" dirty="0" err="1" smtClean="0"/>
              <a:t>administrasi</a:t>
            </a:r>
            <a:r>
              <a:rPr lang="en-US" dirty="0" smtClean="0"/>
              <a:t> </a:t>
            </a:r>
            <a:r>
              <a:rPr lang="en-US" dirty="0" err="1" smtClean="0"/>
              <a:t>negara</a:t>
            </a:r>
            <a:r>
              <a:rPr lang="en-US" dirty="0" smtClean="0"/>
              <a:t> </a:t>
            </a:r>
            <a:r>
              <a:rPr lang="en-US" dirty="0" err="1" smtClean="0"/>
              <a:t>dan</a:t>
            </a:r>
            <a:r>
              <a:rPr lang="en-US" dirty="0" smtClean="0"/>
              <a:t> </a:t>
            </a:r>
            <a:r>
              <a:rPr lang="en-US" dirty="0" err="1" smtClean="0"/>
              <a:t>komunikasi</a:t>
            </a:r>
            <a:r>
              <a:rPr lang="en-US" dirty="0" smtClean="0"/>
              <a:t>.</a:t>
            </a:r>
            <a:endParaRPr lang="en-US" dirty="0"/>
          </a:p>
        </p:txBody>
      </p:sp>
      <p:pic>
        <p:nvPicPr>
          <p:cNvPr id="3" name="Picture 2" descr="3cc3b5ce652a8cbbb09c13abef278524.png"/>
          <p:cNvPicPr>
            <a:picLocks noChangeAspect="1"/>
          </p:cNvPicPr>
          <p:nvPr/>
        </p:nvPicPr>
        <p:blipFill>
          <a:blip r:embed="rId2" cstate="print"/>
          <a:stretch>
            <a:fillRect/>
          </a:stretch>
        </p:blipFill>
        <p:spPr>
          <a:xfrm>
            <a:off x="7250805" y="0"/>
            <a:ext cx="1893195" cy="134355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722697"/>
          </a:xfrm>
        </p:spPr>
        <p:txBody>
          <a:bodyPr>
            <a:normAutofit/>
          </a:bodyPr>
          <a:lstStyle/>
          <a:p>
            <a:r>
              <a:rPr lang="en-US" sz="3600" smtClean="0"/>
              <a:t>Tata Cara Penulisan Skripsi</a:t>
            </a:r>
            <a:endParaRPr lang="en-US" sz="3600" dirty="0"/>
          </a:p>
        </p:txBody>
      </p:sp>
      <p:sp>
        <p:nvSpPr>
          <p:cNvPr id="3" name="Content Placeholder 2"/>
          <p:cNvSpPr>
            <a:spLocks noGrp="1"/>
          </p:cNvSpPr>
          <p:nvPr>
            <p:ph idx="1"/>
          </p:nvPr>
        </p:nvSpPr>
        <p:spPr>
          <a:xfrm>
            <a:off x="428596" y="928676"/>
            <a:ext cx="8229600" cy="3665947"/>
          </a:xfrm>
        </p:spPr>
        <p:txBody>
          <a:bodyPr>
            <a:normAutofit fontScale="92500" lnSpcReduction="20000"/>
          </a:bodyPr>
          <a:lstStyle/>
          <a:p>
            <a:pPr marL="0">
              <a:lnSpc>
                <a:spcPct val="120000"/>
              </a:lnSpc>
              <a:spcBef>
                <a:spcPts val="0"/>
              </a:spcBef>
              <a:buNone/>
            </a:pPr>
            <a:r>
              <a:rPr lang="en-US" sz="2000" dirty="0" err="1" smtClean="0"/>
              <a:t>Proses</a:t>
            </a:r>
            <a:r>
              <a:rPr lang="en-US" sz="2000" dirty="0" smtClean="0"/>
              <a:t> </a:t>
            </a:r>
            <a:r>
              <a:rPr lang="en-US" sz="2000" dirty="0" err="1" smtClean="0"/>
              <a:t>penyusunan</a:t>
            </a:r>
            <a:r>
              <a:rPr lang="en-US" sz="2000" dirty="0" smtClean="0"/>
              <a:t> </a:t>
            </a:r>
            <a:r>
              <a:rPr lang="en-US" sz="2000" dirty="0" err="1" smtClean="0"/>
              <a:t>skripsi</a:t>
            </a:r>
            <a:r>
              <a:rPr lang="en-US" sz="2000" dirty="0" smtClean="0"/>
              <a:t> </a:t>
            </a:r>
            <a:r>
              <a:rPr lang="en-US" sz="2000" dirty="0" err="1" smtClean="0"/>
              <a:t>berbeda</a:t>
            </a:r>
            <a:r>
              <a:rPr lang="en-US" sz="2000" dirty="0" smtClean="0"/>
              <a:t> </a:t>
            </a:r>
            <a:r>
              <a:rPr lang="en-US" sz="2000" dirty="0" err="1" smtClean="0"/>
              <a:t>dari</a:t>
            </a:r>
            <a:r>
              <a:rPr lang="en-US" sz="2000" dirty="0" smtClean="0"/>
              <a:t> </a:t>
            </a:r>
            <a:r>
              <a:rPr lang="en-US" sz="2000" dirty="0" err="1" smtClean="0"/>
              <a:t>perguruan</a:t>
            </a:r>
            <a:r>
              <a:rPr lang="en-US" sz="2000" dirty="0" smtClean="0"/>
              <a:t> </a:t>
            </a:r>
            <a:r>
              <a:rPr lang="en-US" sz="2000" dirty="0" err="1" smtClean="0"/>
              <a:t>tinggi</a:t>
            </a:r>
            <a:r>
              <a:rPr lang="en-US" sz="2000" dirty="0" smtClean="0"/>
              <a:t> </a:t>
            </a:r>
            <a:r>
              <a:rPr lang="en-US" sz="2000" dirty="0" err="1" smtClean="0"/>
              <a:t>satu</a:t>
            </a:r>
            <a:r>
              <a:rPr lang="en-US" sz="2000" dirty="0" smtClean="0"/>
              <a:t> </a:t>
            </a:r>
            <a:r>
              <a:rPr lang="en-US" sz="2000" dirty="0" err="1" smtClean="0"/>
              <a:t>dengan</a:t>
            </a:r>
            <a:endParaRPr lang="en-US" sz="2000" dirty="0" smtClean="0"/>
          </a:p>
          <a:p>
            <a:pPr marL="0">
              <a:lnSpc>
                <a:spcPct val="120000"/>
              </a:lnSpc>
              <a:spcBef>
                <a:spcPts val="0"/>
              </a:spcBef>
              <a:buNone/>
            </a:pPr>
            <a:r>
              <a:rPr lang="en-US" sz="2000" dirty="0" err="1" smtClean="0"/>
              <a:t>perguruan</a:t>
            </a:r>
            <a:r>
              <a:rPr lang="en-US" sz="2000" dirty="0" smtClean="0"/>
              <a:t> </a:t>
            </a:r>
            <a:r>
              <a:rPr lang="en-US" sz="2000" dirty="0" err="1" smtClean="0"/>
              <a:t>tinggi</a:t>
            </a:r>
            <a:r>
              <a:rPr lang="en-US" sz="2000" dirty="0" smtClean="0"/>
              <a:t> lain, </a:t>
            </a:r>
            <a:r>
              <a:rPr lang="en-US" sz="2000" dirty="0" err="1" smtClean="0"/>
              <a:t>namun</a:t>
            </a:r>
            <a:r>
              <a:rPr lang="en-US" sz="2000" dirty="0" smtClean="0"/>
              <a:t> </a:t>
            </a:r>
            <a:r>
              <a:rPr lang="en-US" sz="2000" dirty="0" err="1" smtClean="0"/>
              <a:t>secara</a:t>
            </a:r>
            <a:r>
              <a:rPr lang="en-US" sz="2000" dirty="0" smtClean="0"/>
              <a:t> </a:t>
            </a:r>
            <a:r>
              <a:rPr lang="en-US" sz="2000" dirty="0" err="1" smtClean="0"/>
              <a:t>umum</a:t>
            </a:r>
            <a:r>
              <a:rPr lang="en-US" sz="2000" dirty="0" smtClean="0"/>
              <a:t> </a:t>
            </a:r>
            <a:r>
              <a:rPr lang="en-US" sz="2000" dirty="0" err="1" smtClean="0"/>
              <a:t>kaidah-kaidah</a:t>
            </a:r>
            <a:r>
              <a:rPr lang="en-US" sz="2000" dirty="0" smtClean="0"/>
              <a:t> yang </a:t>
            </a:r>
            <a:r>
              <a:rPr lang="en-US" sz="2000" dirty="0" err="1" smtClean="0"/>
              <a:t>diacu</a:t>
            </a:r>
            <a:r>
              <a:rPr lang="en-US" sz="2000" dirty="0" smtClean="0"/>
              <a:t> </a:t>
            </a:r>
            <a:r>
              <a:rPr lang="en-US" sz="2000" dirty="0" err="1" smtClean="0"/>
              <a:t>hampir</a:t>
            </a:r>
            <a:endParaRPr lang="en-US" sz="2000" dirty="0" smtClean="0"/>
          </a:p>
          <a:p>
            <a:pPr marL="0">
              <a:lnSpc>
                <a:spcPct val="120000"/>
              </a:lnSpc>
              <a:spcBef>
                <a:spcPts val="0"/>
              </a:spcBef>
              <a:buNone/>
            </a:pPr>
            <a:r>
              <a:rPr lang="en-US" sz="2000" dirty="0" err="1" smtClean="0"/>
              <a:t>sama</a:t>
            </a:r>
            <a:r>
              <a:rPr lang="en-US" sz="2000" dirty="0" smtClean="0"/>
              <a:t>, </a:t>
            </a:r>
            <a:r>
              <a:rPr lang="en-US" sz="2000" dirty="0" err="1" smtClean="0"/>
              <a:t>antara</a:t>
            </a:r>
            <a:r>
              <a:rPr lang="en-US" sz="2000" dirty="0" smtClean="0"/>
              <a:t> lain </a:t>
            </a:r>
            <a:r>
              <a:rPr lang="en-US" sz="2000" dirty="0" err="1" smtClean="0"/>
              <a:t>adalah</a:t>
            </a:r>
            <a:r>
              <a:rPr lang="en-US" sz="2000" dirty="0" smtClean="0"/>
              <a:t> </a:t>
            </a:r>
            <a:r>
              <a:rPr lang="en-US" sz="2000" dirty="0" err="1" smtClean="0"/>
              <a:t>sebagai</a:t>
            </a:r>
            <a:r>
              <a:rPr lang="en-US" sz="2000" dirty="0" smtClean="0"/>
              <a:t> </a:t>
            </a:r>
            <a:r>
              <a:rPr lang="en-US" sz="2000" dirty="0" err="1" smtClean="0"/>
              <a:t>berikut</a:t>
            </a:r>
            <a:r>
              <a:rPr lang="en-US" sz="2000" dirty="0" smtClean="0"/>
              <a:t>:</a:t>
            </a:r>
          </a:p>
          <a:p>
            <a:r>
              <a:rPr lang="en-US" sz="2000" b="1" dirty="0" err="1" smtClean="0"/>
              <a:t>Pengajuan</a:t>
            </a:r>
            <a:r>
              <a:rPr lang="en-US" sz="2000" b="1" dirty="0" smtClean="0"/>
              <a:t> </a:t>
            </a:r>
            <a:r>
              <a:rPr lang="en-US" sz="2000" b="1" dirty="0" err="1" smtClean="0"/>
              <a:t>judul</a:t>
            </a:r>
            <a:r>
              <a:rPr lang="en-US" sz="2000" b="1" dirty="0" smtClean="0"/>
              <a:t> </a:t>
            </a:r>
            <a:r>
              <a:rPr lang="en-US" sz="2000" b="1" dirty="0" err="1" smtClean="0"/>
              <a:t>skripsi</a:t>
            </a:r>
            <a:endParaRPr lang="en-US" sz="2000" b="1" dirty="0" smtClean="0"/>
          </a:p>
          <a:p>
            <a:pPr>
              <a:buNone/>
            </a:pPr>
            <a:r>
              <a:rPr lang="en-US" sz="2000" dirty="0" smtClean="0"/>
              <a:t>       </a:t>
            </a:r>
            <a:r>
              <a:rPr lang="en-US" sz="2000" dirty="0" err="1" smtClean="0"/>
              <a:t>Dalam</a:t>
            </a:r>
            <a:r>
              <a:rPr lang="en-US" sz="2000" dirty="0" smtClean="0"/>
              <a:t> </a:t>
            </a:r>
            <a:r>
              <a:rPr lang="en-US" sz="2000" dirty="0" err="1" smtClean="0"/>
              <a:t>pengajuan</a:t>
            </a:r>
            <a:r>
              <a:rPr lang="en-US" sz="2000" dirty="0" smtClean="0"/>
              <a:t> </a:t>
            </a:r>
            <a:r>
              <a:rPr lang="en-US" sz="2000" dirty="0" err="1" smtClean="0"/>
              <a:t>judul</a:t>
            </a:r>
            <a:r>
              <a:rPr lang="en-US" sz="2000" dirty="0" smtClean="0"/>
              <a:t> </a:t>
            </a:r>
            <a:r>
              <a:rPr lang="en-US" sz="2000" dirty="0" err="1" smtClean="0"/>
              <a:t>skripsi</a:t>
            </a:r>
            <a:r>
              <a:rPr lang="en-US" sz="2000" dirty="0" smtClean="0"/>
              <a:t> </a:t>
            </a:r>
            <a:r>
              <a:rPr lang="en-US" sz="2000" dirty="0" err="1" smtClean="0"/>
              <a:t>mahasiswa</a:t>
            </a:r>
            <a:r>
              <a:rPr lang="en-US" sz="2000" dirty="0" smtClean="0"/>
              <a:t> </a:t>
            </a:r>
            <a:r>
              <a:rPr lang="en-US" sz="2000" dirty="0" err="1" smtClean="0"/>
              <a:t>biasanya</a:t>
            </a:r>
            <a:r>
              <a:rPr lang="en-US" sz="2000" dirty="0" smtClean="0"/>
              <a:t> </a:t>
            </a:r>
            <a:r>
              <a:rPr lang="en-US" sz="2000" dirty="0" err="1" smtClean="0"/>
              <a:t>menentukan</a:t>
            </a:r>
            <a:r>
              <a:rPr lang="en-US" sz="2000" dirty="0" smtClean="0"/>
              <a:t> </a:t>
            </a:r>
            <a:r>
              <a:rPr lang="en-US" sz="2000" dirty="0" err="1" smtClean="0"/>
              <a:t>topik</a:t>
            </a:r>
            <a:r>
              <a:rPr lang="en-US" sz="2000" dirty="0" smtClean="0"/>
              <a:t> </a:t>
            </a:r>
            <a:r>
              <a:rPr lang="en-US" sz="2000" dirty="0" err="1" smtClean="0"/>
              <a:t>penelitian</a:t>
            </a:r>
            <a:r>
              <a:rPr lang="en-US" sz="2000" dirty="0" smtClean="0"/>
              <a:t> </a:t>
            </a:r>
            <a:r>
              <a:rPr lang="en-US" sz="2000" dirty="0" err="1" smtClean="0"/>
              <a:t>dan</a:t>
            </a:r>
            <a:r>
              <a:rPr lang="en-US" sz="2000" dirty="0" smtClean="0"/>
              <a:t> </a:t>
            </a:r>
            <a:r>
              <a:rPr lang="en-US" sz="2000" dirty="0" err="1" smtClean="0"/>
              <a:t>mencari</a:t>
            </a:r>
            <a:r>
              <a:rPr lang="en-US" sz="2000" dirty="0" smtClean="0"/>
              <a:t> </a:t>
            </a:r>
            <a:r>
              <a:rPr lang="en-US" sz="2000" dirty="0" err="1" smtClean="0"/>
              <a:t>penelitian-penelitian</a:t>
            </a:r>
            <a:r>
              <a:rPr lang="en-US" sz="2000" dirty="0" smtClean="0"/>
              <a:t> </a:t>
            </a:r>
            <a:r>
              <a:rPr lang="en-US" sz="2000" dirty="0" err="1" smtClean="0"/>
              <a:t>pendukungnya</a:t>
            </a:r>
            <a:r>
              <a:rPr lang="en-US" sz="2000" dirty="0" smtClean="0"/>
              <a:t>. </a:t>
            </a:r>
            <a:r>
              <a:rPr lang="en-US" sz="2000" dirty="0" err="1" smtClean="0"/>
              <a:t>Dalam</a:t>
            </a:r>
            <a:r>
              <a:rPr lang="en-US" sz="2000" dirty="0" smtClean="0"/>
              <a:t> </a:t>
            </a:r>
            <a:r>
              <a:rPr lang="en-US" sz="2000" dirty="0" err="1" smtClean="0"/>
              <a:t>hal</a:t>
            </a:r>
            <a:r>
              <a:rPr lang="en-US" sz="2000" dirty="0" smtClean="0"/>
              <a:t> </a:t>
            </a:r>
            <a:r>
              <a:rPr lang="en-US" sz="2000" dirty="0" err="1" smtClean="0"/>
              <a:t>ini</a:t>
            </a:r>
            <a:r>
              <a:rPr lang="en-US" sz="2000" dirty="0" smtClean="0"/>
              <a:t> </a:t>
            </a:r>
            <a:r>
              <a:rPr lang="en-US" sz="2000" dirty="0" err="1" smtClean="0"/>
              <a:t>biasanya</a:t>
            </a:r>
            <a:r>
              <a:rPr lang="en-US" sz="2000" dirty="0" smtClean="0"/>
              <a:t> </a:t>
            </a:r>
            <a:r>
              <a:rPr lang="en-US" sz="2000" dirty="0" err="1" smtClean="0"/>
              <a:t>disusun</a:t>
            </a:r>
            <a:r>
              <a:rPr lang="en-US" sz="2000" dirty="0" smtClean="0"/>
              <a:t> </a:t>
            </a:r>
            <a:r>
              <a:rPr lang="en-US" sz="2000" dirty="0" err="1" smtClean="0"/>
              <a:t>dalam</a:t>
            </a:r>
            <a:r>
              <a:rPr lang="en-US" sz="2000" dirty="0" smtClean="0"/>
              <a:t> </a:t>
            </a:r>
            <a:r>
              <a:rPr lang="en-US" sz="2000" dirty="0" err="1" smtClean="0"/>
              <a:t>bentuk</a:t>
            </a:r>
            <a:r>
              <a:rPr lang="en-US" sz="2000" dirty="0" smtClean="0"/>
              <a:t> mini proposal yang </a:t>
            </a:r>
            <a:r>
              <a:rPr lang="en-US" sz="2000" dirty="0" err="1" smtClean="0"/>
              <a:t>secara</a:t>
            </a:r>
            <a:r>
              <a:rPr lang="en-US" sz="2000" dirty="0" smtClean="0"/>
              <a:t> </a:t>
            </a:r>
            <a:r>
              <a:rPr lang="en-US" sz="2000" dirty="0" err="1" smtClean="0"/>
              <a:t>garis</a:t>
            </a:r>
            <a:r>
              <a:rPr lang="en-US" sz="2000" dirty="0" smtClean="0"/>
              <a:t> </a:t>
            </a:r>
            <a:r>
              <a:rPr lang="en-US" sz="2000" dirty="0" err="1" smtClean="0"/>
              <a:t>besar</a:t>
            </a:r>
            <a:r>
              <a:rPr lang="en-US" sz="2000" dirty="0" smtClean="0"/>
              <a:t> </a:t>
            </a:r>
            <a:r>
              <a:rPr lang="en-US" sz="2000" dirty="0" err="1" smtClean="0"/>
              <a:t>berisi</a:t>
            </a:r>
            <a:r>
              <a:rPr lang="en-US" sz="2000" dirty="0" smtClean="0"/>
              <a:t> </a:t>
            </a:r>
            <a:r>
              <a:rPr lang="en-US" sz="2000" dirty="0" err="1" smtClean="0"/>
              <a:t>tentang</a:t>
            </a:r>
            <a:r>
              <a:rPr lang="en-US" sz="2000" dirty="0" smtClean="0"/>
              <a:t> </a:t>
            </a:r>
            <a:r>
              <a:rPr lang="en-US" sz="2000" dirty="0" err="1" smtClean="0"/>
              <a:t>judul</a:t>
            </a:r>
            <a:r>
              <a:rPr lang="en-US" sz="2000" dirty="0" smtClean="0"/>
              <a:t>, </a:t>
            </a:r>
            <a:r>
              <a:rPr lang="en-US" sz="2000" dirty="0" err="1" smtClean="0"/>
              <a:t>latar</a:t>
            </a:r>
            <a:r>
              <a:rPr lang="en-US" sz="2000" dirty="0" smtClean="0"/>
              <a:t> </a:t>
            </a:r>
            <a:r>
              <a:rPr lang="en-US" sz="2000" dirty="0" err="1" smtClean="0"/>
              <a:t>belakang</a:t>
            </a:r>
            <a:r>
              <a:rPr lang="en-US" sz="2000" dirty="0" smtClean="0"/>
              <a:t>, </a:t>
            </a:r>
            <a:r>
              <a:rPr lang="en-US" sz="2000" dirty="0" err="1" smtClean="0"/>
              <a:t>rumusan</a:t>
            </a:r>
            <a:r>
              <a:rPr lang="en-US" sz="2000" dirty="0" smtClean="0"/>
              <a:t> </a:t>
            </a:r>
            <a:r>
              <a:rPr lang="en-US" sz="2000" dirty="0" err="1" smtClean="0"/>
              <a:t>masalah</a:t>
            </a:r>
            <a:r>
              <a:rPr lang="en-US" sz="2000" dirty="0" smtClean="0"/>
              <a:t>, </a:t>
            </a:r>
            <a:r>
              <a:rPr lang="en-US" sz="2000" dirty="0" err="1" smtClean="0"/>
              <a:t>tujuan</a:t>
            </a:r>
            <a:r>
              <a:rPr lang="en-US" sz="2000" dirty="0" smtClean="0"/>
              <a:t>, variable, </a:t>
            </a:r>
            <a:r>
              <a:rPr lang="en-US" sz="2000" dirty="0" err="1" smtClean="0"/>
              <a:t>metode</a:t>
            </a:r>
            <a:r>
              <a:rPr lang="en-US" sz="2000" dirty="0" smtClean="0"/>
              <a:t>, </a:t>
            </a:r>
            <a:r>
              <a:rPr lang="en-US" sz="2000" dirty="0" err="1" smtClean="0"/>
              <a:t>dan</a:t>
            </a:r>
            <a:r>
              <a:rPr lang="en-US" sz="2000" dirty="0" smtClean="0"/>
              <a:t> </a:t>
            </a:r>
            <a:r>
              <a:rPr lang="en-US" sz="2000" dirty="0" err="1" smtClean="0"/>
              <a:t>teknik</a:t>
            </a:r>
            <a:r>
              <a:rPr lang="en-US" sz="2000" dirty="0" smtClean="0"/>
              <a:t> </a:t>
            </a:r>
            <a:r>
              <a:rPr lang="en-US" sz="2000" dirty="0" err="1" smtClean="0"/>
              <a:t>analisis</a:t>
            </a:r>
            <a:r>
              <a:rPr lang="en-US" sz="2000" dirty="0" smtClean="0"/>
              <a:t>.</a:t>
            </a:r>
          </a:p>
          <a:p>
            <a:r>
              <a:rPr lang="en-US" sz="2000" b="1" dirty="0" err="1" smtClean="0"/>
              <a:t>Pengajuan</a:t>
            </a:r>
            <a:r>
              <a:rPr lang="en-US" sz="2000" b="1" dirty="0" smtClean="0"/>
              <a:t> proposal </a:t>
            </a:r>
            <a:r>
              <a:rPr lang="en-US" sz="2000" b="1" dirty="0" err="1" smtClean="0"/>
              <a:t>skripsi</a:t>
            </a:r>
            <a:endParaRPr lang="en-US" sz="2000" b="1" dirty="0" smtClean="0"/>
          </a:p>
          <a:p>
            <a:pPr>
              <a:buNone/>
            </a:pPr>
            <a:r>
              <a:rPr lang="en-US" sz="2000" dirty="0" smtClean="0"/>
              <a:t>       Proposal </a:t>
            </a:r>
            <a:r>
              <a:rPr lang="en-US" sz="2000" dirty="0" err="1" smtClean="0"/>
              <a:t>skripsi</a:t>
            </a:r>
            <a:r>
              <a:rPr lang="en-US" sz="2000" dirty="0" smtClean="0"/>
              <a:t> </a:t>
            </a:r>
            <a:r>
              <a:rPr lang="en-US" sz="2000" dirty="0" err="1" smtClean="0"/>
              <a:t>disusun</a:t>
            </a:r>
            <a:r>
              <a:rPr lang="en-US" sz="2000" dirty="0" smtClean="0"/>
              <a:t> </a:t>
            </a:r>
            <a:r>
              <a:rPr lang="en-US" sz="2000" dirty="0" err="1" smtClean="0"/>
              <a:t>setelah</a:t>
            </a:r>
            <a:r>
              <a:rPr lang="en-US" sz="2000" dirty="0" smtClean="0"/>
              <a:t> </a:t>
            </a:r>
            <a:r>
              <a:rPr lang="en-US" sz="2000" dirty="0" err="1" smtClean="0"/>
              <a:t>judul</a:t>
            </a:r>
            <a:r>
              <a:rPr lang="en-US" sz="2000" dirty="0" smtClean="0"/>
              <a:t> </a:t>
            </a:r>
            <a:r>
              <a:rPr lang="en-US" sz="2000" dirty="0" err="1" smtClean="0"/>
              <a:t>telah</a:t>
            </a:r>
            <a:r>
              <a:rPr lang="en-US" sz="2000" dirty="0" smtClean="0"/>
              <a:t> </a:t>
            </a:r>
            <a:r>
              <a:rPr lang="en-US" sz="2000" dirty="0" err="1" smtClean="0"/>
              <a:t>disetujui</a:t>
            </a:r>
            <a:r>
              <a:rPr lang="en-US" sz="2000" dirty="0" smtClean="0"/>
              <a:t> </a:t>
            </a:r>
            <a:r>
              <a:rPr lang="en-US" sz="2000" dirty="0" err="1" smtClean="0"/>
              <a:t>oleh</a:t>
            </a:r>
            <a:r>
              <a:rPr lang="en-US" sz="2000" dirty="0" smtClean="0"/>
              <a:t> </a:t>
            </a:r>
            <a:r>
              <a:rPr lang="en-US" sz="2000" dirty="0" err="1" smtClean="0"/>
              <a:t>dosen</a:t>
            </a:r>
            <a:r>
              <a:rPr lang="en-US" sz="2000" dirty="0" smtClean="0"/>
              <a:t> </a:t>
            </a:r>
            <a:r>
              <a:rPr lang="en-US" sz="2000" dirty="0" err="1" smtClean="0"/>
              <a:t>pembimbing</a:t>
            </a:r>
            <a:r>
              <a:rPr lang="en-US" sz="2000" dirty="0" smtClean="0"/>
              <a:t> I </a:t>
            </a:r>
            <a:r>
              <a:rPr lang="en-US" sz="2000" dirty="0" err="1" smtClean="0"/>
              <a:t>dan</a:t>
            </a:r>
            <a:r>
              <a:rPr lang="en-US" sz="2000" dirty="0" smtClean="0"/>
              <a:t> </a:t>
            </a:r>
            <a:r>
              <a:rPr lang="en-US" sz="2000" dirty="0" err="1" smtClean="0"/>
              <a:t>dosen</a:t>
            </a:r>
            <a:r>
              <a:rPr lang="en-US" sz="2000" dirty="0" smtClean="0"/>
              <a:t> </a:t>
            </a:r>
            <a:r>
              <a:rPr lang="en-US" sz="2000" dirty="0" err="1" smtClean="0"/>
              <a:t>pembimbing</a:t>
            </a:r>
            <a:r>
              <a:rPr lang="en-US" sz="2000" dirty="0" smtClean="0"/>
              <a:t> II. Proposal </a:t>
            </a:r>
            <a:r>
              <a:rPr lang="en-US" sz="2000" dirty="0" err="1" smtClean="0"/>
              <a:t>skripsi</a:t>
            </a:r>
            <a:r>
              <a:rPr lang="en-US" sz="2000" dirty="0" smtClean="0"/>
              <a:t> </a:t>
            </a:r>
            <a:r>
              <a:rPr lang="en-US" sz="2000" dirty="0" err="1" smtClean="0"/>
              <a:t>dibagi</a:t>
            </a:r>
            <a:r>
              <a:rPr lang="en-US" sz="2000" dirty="0" smtClean="0"/>
              <a:t> </a:t>
            </a:r>
            <a:r>
              <a:rPr lang="en-US" sz="2000" dirty="0" err="1" smtClean="0"/>
              <a:t>menjad</a:t>
            </a:r>
            <a:r>
              <a:rPr lang="en-US" sz="2000" dirty="0" smtClean="0"/>
              <a:t> 3 </a:t>
            </a:r>
            <a:r>
              <a:rPr lang="en-US" sz="2000" dirty="0" err="1" smtClean="0"/>
              <a:t>bab</a:t>
            </a:r>
            <a:r>
              <a:rPr lang="en-US" sz="2000" dirty="0" smtClean="0"/>
              <a:t>, yang </a:t>
            </a:r>
            <a:r>
              <a:rPr lang="en-US" sz="2000" dirty="0" err="1" smtClean="0"/>
              <a:t>masing-masing</a:t>
            </a:r>
            <a:r>
              <a:rPr lang="en-US" sz="2000" dirty="0" smtClean="0"/>
              <a:t> </a:t>
            </a:r>
            <a:r>
              <a:rPr lang="en-US" sz="2000" dirty="0" err="1" smtClean="0"/>
              <a:t>adalah</a:t>
            </a:r>
            <a:r>
              <a:rPr lang="en-US" sz="2000" dirty="0" smtClean="0"/>
              <a:t> </a:t>
            </a:r>
            <a:r>
              <a:rPr lang="en-US" sz="2000" dirty="0" err="1" smtClean="0"/>
              <a:t>sebagai</a:t>
            </a:r>
            <a:r>
              <a:rPr lang="en-US" sz="2000" dirty="0" smtClean="0"/>
              <a:t> </a:t>
            </a:r>
            <a:r>
              <a:rPr lang="en-US" sz="2000" dirty="0" err="1" smtClean="0"/>
              <a:t>berikut</a:t>
            </a:r>
            <a:r>
              <a:rPr lang="en-US" sz="2000" dirty="0" smtClean="0"/>
              <a:t>:</a:t>
            </a:r>
          </a:p>
        </p:txBody>
      </p:sp>
      <p:pic>
        <p:nvPicPr>
          <p:cNvPr id="4" name="Picture 3" descr="3cc3b5ce652a8cbbb09c13abef278524.png"/>
          <p:cNvPicPr>
            <a:picLocks noChangeAspect="1"/>
          </p:cNvPicPr>
          <p:nvPr/>
        </p:nvPicPr>
        <p:blipFill>
          <a:blip r:embed="rId2" cstate="print"/>
          <a:stretch>
            <a:fillRect/>
          </a:stretch>
        </p:blipFill>
        <p:spPr>
          <a:xfrm>
            <a:off x="7572396" y="-142894"/>
            <a:ext cx="1893195" cy="134355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722697"/>
          </a:xfrm>
        </p:spPr>
        <p:txBody>
          <a:bodyPr>
            <a:normAutofit/>
          </a:bodyPr>
          <a:lstStyle/>
          <a:p>
            <a:r>
              <a:rPr lang="en-US" sz="3600" smtClean="0"/>
              <a:t>Bab I</a:t>
            </a:r>
            <a:endParaRPr lang="en-US" sz="3600" dirty="0"/>
          </a:p>
        </p:txBody>
      </p:sp>
      <p:sp>
        <p:nvSpPr>
          <p:cNvPr id="3" name="Content Placeholder 2"/>
          <p:cNvSpPr>
            <a:spLocks noGrp="1"/>
          </p:cNvSpPr>
          <p:nvPr>
            <p:ph idx="1"/>
          </p:nvPr>
        </p:nvSpPr>
        <p:spPr>
          <a:xfrm>
            <a:off x="428596" y="928676"/>
            <a:ext cx="8229600" cy="3665947"/>
          </a:xfrm>
        </p:spPr>
        <p:txBody>
          <a:bodyPr>
            <a:normAutofit fontScale="85000" lnSpcReduction="20000"/>
          </a:bodyPr>
          <a:lstStyle/>
          <a:p>
            <a:pPr>
              <a:buNone/>
            </a:pPr>
            <a:r>
              <a:rPr lang="en-US" sz="2000" smtClean="0"/>
              <a:t>Terdiri </a:t>
            </a:r>
            <a:r>
              <a:rPr lang="en-US" sz="2000"/>
              <a:t>atas:</a:t>
            </a:r>
          </a:p>
          <a:p>
            <a:pPr>
              <a:buNone/>
            </a:pPr>
            <a:r>
              <a:rPr lang="en-US" sz="2000" b="1"/>
              <a:t> A.Latar belakang</a:t>
            </a:r>
            <a:r>
              <a:rPr lang="en-US" sz="2000"/>
              <a:t>.</a:t>
            </a:r>
          </a:p>
          <a:p>
            <a:pPr>
              <a:buNone/>
            </a:pPr>
            <a:r>
              <a:rPr lang="en-US" sz="2000"/>
              <a:t> Latar belakang berisi tentang suatu informasi yang tersususn secara sistematis</a:t>
            </a:r>
          </a:p>
          <a:p>
            <a:pPr>
              <a:buNone/>
            </a:pPr>
            <a:r>
              <a:rPr lang="en-US" sz="2000"/>
              <a:t>berkenaan dengan fenomena ,masalah atau problematika yang menarik untuk</a:t>
            </a:r>
          </a:p>
          <a:p>
            <a:pPr>
              <a:buNone/>
            </a:pPr>
            <a:r>
              <a:rPr lang="en-US" sz="2000"/>
              <a:t>dijadikan bahan suatu penelitian, dimana masalah dalam penelitian itu perlu diteliti</a:t>
            </a:r>
          </a:p>
          <a:p>
            <a:pPr>
              <a:buNone/>
            </a:pPr>
            <a:r>
              <a:rPr lang="en-US" sz="2000"/>
              <a:t>dan upaya-upaya dalam penyelesaiannya baik secara teoritis maupun secara praktis</a:t>
            </a:r>
          </a:p>
          <a:p>
            <a:pPr>
              <a:buNone/>
            </a:pPr>
            <a:r>
              <a:rPr lang="en-US" sz="2000" b="1"/>
              <a:t>B. Identifikasi masalah </a:t>
            </a:r>
            <a:r>
              <a:rPr lang="en-US" sz="2000"/>
              <a:t>. </a:t>
            </a:r>
          </a:p>
          <a:p>
            <a:pPr>
              <a:buNone/>
            </a:pPr>
            <a:r>
              <a:rPr lang="en-US" sz="2400"/>
              <a:t>Semua masalah pada objek penelitian baik yang diteliti ataupun yang</a:t>
            </a:r>
          </a:p>
          <a:p>
            <a:pPr>
              <a:buNone/>
            </a:pPr>
            <a:r>
              <a:rPr lang="en-US" sz="2400"/>
              <a:t> tidak,agar dapat melihat hubungan masalah satu dengan yang lain, umumnya</a:t>
            </a:r>
          </a:p>
          <a:p>
            <a:pPr>
              <a:buNone/>
            </a:pPr>
            <a:r>
              <a:rPr lang="en-US" sz="2400"/>
              <a:t>merupakan variable dependen.</a:t>
            </a:r>
          </a:p>
          <a:p>
            <a:pPr>
              <a:buNone/>
            </a:pPr>
            <a:r>
              <a:rPr lang="en-US" sz="2000" b="1"/>
              <a:t>C. Pembatasan Masalah</a:t>
            </a:r>
            <a:r>
              <a:rPr lang="en-US" sz="2000"/>
              <a:t>.</a:t>
            </a:r>
          </a:p>
          <a:p>
            <a:pPr>
              <a:buNone/>
            </a:pPr>
            <a:r>
              <a:rPr lang="en-US" sz="2000"/>
              <a:t> Pembatasan masalah perlu karena keterbatasan waktu, tenaga, biaya dan teori agar</a:t>
            </a:r>
          </a:p>
          <a:p>
            <a:pPr>
              <a:buNone/>
            </a:pPr>
            <a:r>
              <a:rPr lang="en-US" sz="2000"/>
              <a:t>penelitian lebih mendalam.</a:t>
            </a:r>
            <a:endParaRPr lang="en-US" sz="2000" dirty="0"/>
          </a:p>
        </p:txBody>
      </p:sp>
      <p:pic>
        <p:nvPicPr>
          <p:cNvPr id="4" name="Picture 3" descr="3cc3b5ce652a8cbbb09c13abef278524.png"/>
          <p:cNvPicPr>
            <a:picLocks noChangeAspect="1"/>
          </p:cNvPicPr>
          <p:nvPr/>
        </p:nvPicPr>
        <p:blipFill>
          <a:blip r:embed="rId2" cstate="print"/>
          <a:stretch>
            <a:fillRect/>
          </a:stretch>
        </p:blipFill>
        <p:spPr>
          <a:xfrm>
            <a:off x="6948264" y="176056"/>
            <a:ext cx="1893195" cy="1343558"/>
          </a:xfrm>
          <a:prstGeom prst="rect">
            <a:avLst/>
          </a:prstGeom>
        </p:spPr>
      </p:pic>
    </p:spTree>
    <p:extLst>
      <p:ext uri="{BB962C8B-B14F-4D97-AF65-F5344CB8AC3E}">
        <p14:creationId xmlns:p14="http://schemas.microsoft.com/office/powerpoint/2010/main" xmlns="" val="3826049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722697"/>
          </a:xfrm>
        </p:spPr>
        <p:txBody>
          <a:bodyPr>
            <a:normAutofit/>
          </a:bodyPr>
          <a:lstStyle/>
          <a:p>
            <a:r>
              <a:rPr lang="en-US" sz="3600" smtClean="0"/>
              <a:t>Bab I</a:t>
            </a:r>
            <a:endParaRPr lang="en-US" sz="3600" dirty="0"/>
          </a:p>
        </p:txBody>
      </p:sp>
      <p:sp>
        <p:nvSpPr>
          <p:cNvPr id="3" name="Content Placeholder 2"/>
          <p:cNvSpPr>
            <a:spLocks noGrp="1"/>
          </p:cNvSpPr>
          <p:nvPr>
            <p:ph idx="1"/>
          </p:nvPr>
        </p:nvSpPr>
        <p:spPr>
          <a:xfrm>
            <a:off x="428596" y="928676"/>
            <a:ext cx="8229600" cy="3665947"/>
          </a:xfrm>
        </p:spPr>
        <p:txBody>
          <a:bodyPr>
            <a:normAutofit fontScale="92500" lnSpcReduction="10000"/>
          </a:bodyPr>
          <a:lstStyle/>
          <a:p>
            <a:pPr>
              <a:buNone/>
            </a:pPr>
            <a:r>
              <a:rPr lang="en-US" sz="1800" b="1"/>
              <a:t>D. Rumusan Masalah</a:t>
            </a:r>
            <a:endParaRPr lang="en-US" sz="1800"/>
          </a:p>
          <a:p>
            <a:pPr>
              <a:buNone/>
            </a:pPr>
            <a:r>
              <a:rPr lang="en-US" sz="1800"/>
              <a:t>Rumusan masalah dinyatakan dengan kalimat tanya, jelas dan spesifik. Dapat</a:t>
            </a:r>
          </a:p>
          <a:p>
            <a:pPr>
              <a:buNone/>
            </a:pPr>
            <a:r>
              <a:rPr lang="en-US" sz="1800"/>
              <a:t>Berupa deskrisptif, komparatif atau pun asosiatif.</a:t>
            </a:r>
          </a:p>
          <a:p>
            <a:pPr>
              <a:buNone/>
            </a:pPr>
            <a:r>
              <a:rPr lang="en-US" sz="1800" b="1"/>
              <a:t>E. Tujuan Penelitian</a:t>
            </a:r>
          </a:p>
          <a:p>
            <a:pPr>
              <a:buNone/>
            </a:pPr>
            <a:r>
              <a:rPr lang="en-US" sz="1800"/>
              <a:t>Tujuan penelitian mengungkapkan sasaran yang akan Isi dan rumusan tujuan</a:t>
            </a:r>
          </a:p>
          <a:p>
            <a:pPr>
              <a:buNone/>
            </a:pPr>
            <a:r>
              <a:rPr lang="en-US" sz="1800"/>
              <a:t>penelitian mengacu pada rumusan masalah.</a:t>
            </a:r>
          </a:p>
          <a:p>
            <a:pPr>
              <a:buNone/>
            </a:pPr>
            <a:r>
              <a:rPr lang="en-US" sz="1800" b="1"/>
              <a:t>F. Manfaat Penelitian</a:t>
            </a:r>
            <a:endParaRPr lang="en-US" sz="1800"/>
          </a:p>
          <a:p>
            <a:pPr>
              <a:buNone/>
            </a:pPr>
            <a:r>
              <a:rPr lang="en-US" sz="1800"/>
              <a:t>Manfaat penelitian menyatakan bahwa penelitian terhadap masalah yang</a:t>
            </a:r>
          </a:p>
          <a:p>
            <a:pPr>
              <a:buNone/>
            </a:pPr>
            <a:r>
              <a:rPr lang="en-US" sz="1800"/>
              <a:t>dipilih memang layak untuk dilakukan. Manfaat penelitian dapat dikaitkan</a:t>
            </a:r>
          </a:p>
          <a:p>
            <a:pPr>
              <a:buNone/>
            </a:pPr>
            <a:r>
              <a:rPr lang="en-US" sz="1800"/>
              <a:t>dengan hal-ha1 yang bersifat teoretis, yaitu berkenaan dengan</a:t>
            </a:r>
          </a:p>
          <a:p>
            <a:pPr>
              <a:buNone/>
            </a:pPr>
            <a:r>
              <a:rPr lang="en-US" sz="1800"/>
              <a:t>pengembangan ilmu dan yang bersifat praktis, yaitu berkenaan dengan</a:t>
            </a:r>
          </a:p>
          <a:p>
            <a:pPr>
              <a:buNone/>
            </a:pPr>
            <a:r>
              <a:rPr lang="en-US" sz="1800"/>
              <a:t>pemecahan masalah aktual.</a:t>
            </a:r>
            <a:endParaRPr lang="en-US" sz="1800" dirty="0"/>
          </a:p>
        </p:txBody>
      </p:sp>
      <p:pic>
        <p:nvPicPr>
          <p:cNvPr id="4" name="Picture 3" descr="3cc3b5ce652a8cbbb09c13abef278524.png"/>
          <p:cNvPicPr>
            <a:picLocks noChangeAspect="1"/>
          </p:cNvPicPr>
          <p:nvPr/>
        </p:nvPicPr>
        <p:blipFill>
          <a:blip r:embed="rId2" cstate="print"/>
          <a:stretch>
            <a:fillRect/>
          </a:stretch>
        </p:blipFill>
        <p:spPr>
          <a:xfrm>
            <a:off x="6948264" y="176056"/>
            <a:ext cx="1893195" cy="1343558"/>
          </a:xfrm>
          <a:prstGeom prst="rect">
            <a:avLst/>
          </a:prstGeom>
        </p:spPr>
      </p:pic>
    </p:spTree>
    <p:extLst>
      <p:ext uri="{BB962C8B-B14F-4D97-AF65-F5344CB8AC3E}">
        <p14:creationId xmlns:p14="http://schemas.microsoft.com/office/powerpoint/2010/main" xmlns="" val="300992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TotalTime>
  <Words>616</Words>
  <Application>Microsoft Office PowerPoint</Application>
  <PresentationFormat>On-screen Show (16:9)</PresentationFormat>
  <Paragraphs>114</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MK:PK43F614 – Penulisan Ilmiah</vt:lpstr>
      <vt:lpstr> Mahasiswa dapat memahami pengertian jurnal ilmiah, teknik penulisan jurnal ilmiah, serta dapat melaksanakan praktik penulisan jurnal ilmiah.  (CP-KMA2) </vt:lpstr>
      <vt:lpstr>Slide 3</vt:lpstr>
      <vt:lpstr>Definisi Skripsi </vt:lpstr>
      <vt:lpstr>Tujuan Skripsi</vt:lpstr>
      <vt:lpstr>Slide 6</vt:lpstr>
      <vt:lpstr>Tata Cara Penulisan Skripsi</vt:lpstr>
      <vt:lpstr>Bab I</vt:lpstr>
      <vt:lpstr>Bab I</vt:lpstr>
      <vt:lpstr>Bab II</vt:lpstr>
      <vt:lpstr>Bab III</vt:lpstr>
      <vt:lpstr>Bab III</vt:lpstr>
      <vt:lpstr>Slide 13</vt:lpstr>
      <vt:lpstr>Slide 14</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Penulisan Ilmiah</dc:title>
  <dc:creator>Randi Ramliyana</dc:creator>
  <cp:lastModifiedBy>Randi Ramliyana</cp:lastModifiedBy>
  <cp:revision>33</cp:revision>
  <dcterms:created xsi:type="dcterms:W3CDTF">2021-02-19T07:41:03Z</dcterms:created>
  <dcterms:modified xsi:type="dcterms:W3CDTF">2021-03-02T18:10:39Z</dcterms:modified>
</cp:coreProperties>
</file>