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24" autoAdjust="0"/>
  </p:normalViewPr>
  <p:slideViewPr>
    <p:cSldViewPr>
      <p:cViewPr varScale="1">
        <p:scale>
          <a:sx n="92" d="100"/>
          <a:sy n="92" d="100"/>
        </p:scale>
        <p:origin x="-756" y="-102"/>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EA0051-865B-42BD-8B4F-D1F211B66DAD}" type="datetimeFigureOut">
              <a:rPr lang="en-US" smtClean="0"/>
              <a:pPr/>
              <a:t>3/3/2021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E9D13A-A83F-4D12-AD57-0F97721775D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1E9D13A-A83F-4D12-AD57-0F97721775D2}"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ECBD9E5-3233-4B20-AB86-62969E440F03}" type="datetime1">
              <a:rPr lang="en-US" smtClean="0"/>
              <a:pPr/>
              <a:t>3/3/2021</a:t>
            </a:fld>
            <a:endParaRPr lang="en-US"/>
          </a:p>
        </p:txBody>
      </p:sp>
      <p:sp>
        <p:nvSpPr>
          <p:cNvPr id="5" name="Footer Placeholder 4"/>
          <p:cNvSpPr>
            <a:spLocks noGrp="1"/>
          </p:cNvSpPr>
          <p:nvPr>
            <p:ph type="ftr" sz="quarter" idx="11"/>
          </p:nvPr>
        </p:nvSpPr>
        <p:spPr/>
        <p:txBody>
          <a:bodyPr/>
          <a:lstStyle/>
          <a:p>
            <a:r>
              <a:rPr lang="sv-SE" smtClean="0"/>
              <a:t>Tim Dosen Penulisan Ilmiah Teknik Informatika Unindra</a:t>
            </a:r>
            <a:endParaRPr lang="en-US"/>
          </a:p>
        </p:txBody>
      </p:sp>
      <p:sp>
        <p:nvSpPr>
          <p:cNvPr id="6" name="Slide Number Placeholder 5"/>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E0741C-2DCE-41F4-A2C8-93D86C77E4AE}" type="datetime1">
              <a:rPr lang="en-US" smtClean="0"/>
              <a:pPr/>
              <a:t>3/3/2021</a:t>
            </a:fld>
            <a:endParaRPr lang="en-US"/>
          </a:p>
        </p:txBody>
      </p:sp>
      <p:sp>
        <p:nvSpPr>
          <p:cNvPr id="5" name="Footer Placeholder 4"/>
          <p:cNvSpPr>
            <a:spLocks noGrp="1"/>
          </p:cNvSpPr>
          <p:nvPr>
            <p:ph type="ftr" sz="quarter" idx="11"/>
          </p:nvPr>
        </p:nvSpPr>
        <p:spPr/>
        <p:txBody>
          <a:bodyPr/>
          <a:lstStyle/>
          <a:p>
            <a:r>
              <a:rPr lang="sv-SE" smtClean="0"/>
              <a:t>Tim Dosen Penulisan Ilmiah Teknik Informatika Unindra</a:t>
            </a:r>
            <a:endParaRPr lang="en-US"/>
          </a:p>
        </p:txBody>
      </p:sp>
      <p:sp>
        <p:nvSpPr>
          <p:cNvPr id="6" name="Slide Number Placeholder 5"/>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AA9696-EDD3-4F9C-9DC5-7A2781772F98}" type="datetime1">
              <a:rPr lang="en-US" smtClean="0"/>
              <a:pPr/>
              <a:t>3/3/2021</a:t>
            </a:fld>
            <a:endParaRPr lang="en-US"/>
          </a:p>
        </p:txBody>
      </p:sp>
      <p:sp>
        <p:nvSpPr>
          <p:cNvPr id="5" name="Footer Placeholder 4"/>
          <p:cNvSpPr>
            <a:spLocks noGrp="1"/>
          </p:cNvSpPr>
          <p:nvPr>
            <p:ph type="ftr" sz="quarter" idx="11"/>
          </p:nvPr>
        </p:nvSpPr>
        <p:spPr/>
        <p:txBody>
          <a:bodyPr/>
          <a:lstStyle/>
          <a:p>
            <a:r>
              <a:rPr lang="sv-SE" smtClean="0"/>
              <a:t>Tim Dosen Penulisan Ilmiah Teknik Informatika Unindra</a:t>
            </a:r>
            <a:endParaRPr lang="en-US"/>
          </a:p>
        </p:txBody>
      </p:sp>
      <p:sp>
        <p:nvSpPr>
          <p:cNvPr id="6" name="Slide Number Placeholder 5"/>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9E74C5-C174-4341-B7ED-B62CBDF242BF}" type="datetime1">
              <a:rPr lang="en-US" smtClean="0"/>
              <a:pPr/>
              <a:t>3/3/2021</a:t>
            </a:fld>
            <a:endParaRPr lang="en-US"/>
          </a:p>
        </p:txBody>
      </p:sp>
      <p:sp>
        <p:nvSpPr>
          <p:cNvPr id="5" name="Footer Placeholder 4"/>
          <p:cNvSpPr>
            <a:spLocks noGrp="1"/>
          </p:cNvSpPr>
          <p:nvPr>
            <p:ph type="ftr" sz="quarter" idx="11"/>
          </p:nvPr>
        </p:nvSpPr>
        <p:spPr/>
        <p:txBody>
          <a:bodyPr/>
          <a:lstStyle/>
          <a:p>
            <a:r>
              <a:rPr lang="sv-SE" smtClean="0"/>
              <a:t>Tim Dosen Penulisan Ilmiah Teknik Informatika Unindra</a:t>
            </a:r>
            <a:endParaRPr lang="en-US"/>
          </a:p>
        </p:txBody>
      </p:sp>
      <p:sp>
        <p:nvSpPr>
          <p:cNvPr id="6" name="Slide Number Placeholder 5"/>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D5C390-8238-4D37-A08F-86BEA9FF868B}" type="datetime1">
              <a:rPr lang="en-US" smtClean="0"/>
              <a:pPr/>
              <a:t>3/3/2021</a:t>
            </a:fld>
            <a:endParaRPr lang="en-US"/>
          </a:p>
        </p:txBody>
      </p:sp>
      <p:sp>
        <p:nvSpPr>
          <p:cNvPr id="5" name="Footer Placeholder 4"/>
          <p:cNvSpPr>
            <a:spLocks noGrp="1"/>
          </p:cNvSpPr>
          <p:nvPr>
            <p:ph type="ftr" sz="quarter" idx="11"/>
          </p:nvPr>
        </p:nvSpPr>
        <p:spPr/>
        <p:txBody>
          <a:bodyPr/>
          <a:lstStyle/>
          <a:p>
            <a:r>
              <a:rPr lang="sv-SE" smtClean="0"/>
              <a:t>Tim Dosen Penulisan Ilmiah Teknik Informatika Unindra</a:t>
            </a:r>
            <a:endParaRPr lang="en-US"/>
          </a:p>
        </p:txBody>
      </p:sp>
      <p:sp>
        <p:nvSpPr>
          <p:cNvPr id="6" name="Slide Number Placeholder 5"/>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136343B-EA17-4E01-95B0-0A9A3AE85794}" type="datetime1">
              <a:rPr lang="en-US" smtClean="0"/>
              <a:pPr/>
              <a:t>3/3/2021</a:t>
            </a:fld>
            <a:endParaRPr lang="en-US"/>
          </a:p>
        </p:txBody>
      </p:sp>
      <p:sp>
        <p:nvSpPr>
          <p:cNvPr id="6" name="Footer Placeholder 5"/>
          <p:cNvSpPr>
            <a:spLocks noGrp="1"/>
          </p:cNvSpPr>
          <p:nvPr>
            <p:ph type="ftr" sz="quarter" idx="11"/>
          </p:nvPr>
        </p:nvSpPr>
        <p:spPr/>
        <p:txBody>
          <a:bodyPr/>
          <a:lstStyle/>
          <a:p>
            <a:r>
              <a:rPr lang="sv-SE" smtClean="0"/>
              <a:t>Tim Dosen Penulisan Ilmiah Teknik Informatika Unindra</a:t>
            </a:r>
            <a:endParaRPr lang="en-US"/>
          </a:p>
        </p:txBody>
      </p:sp>
      <p:sp>
        <p:nvSpPr>
          <p:cNvPr id="7" name="Slide Number Placeholder 6"/>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81ECE6-E0A8-4DCC-BDEF-D713DD097C70}" type="datetime1">
              <a:rPr lang="en-US" smtClean="0"/>
              <a:pPr/>
              <a:t>3/3/2021</a:t>
            </a:fld>
            <a:endParaRPr lang="en-US"/>
          </a:p>
        </p:txBody>
      </p:sp>
      <p:sp>
        <p:nvSpPr>
          <p:cNvPr id="8" name="Footer Placeholder 7"/>
          <p:cNvSpPr>
            <a:spLocks noGrp="1"/>
          </p:cNvSpPr>
          <p:nvPr>
            <p:ph type="ftr" sz="quarter" idx="11"/>
          </p:nvPr>
        </p:nvSpPr>
        <p:spPr/>
        <p:txBody>
          <a:bodyPr/>
          <a:lstStyle/>
          <a:p>
            <a:r>
              <a:rPr lang="sv-SE" smtClean="0"/>
              <a:t>Tim Dosen Penulisan Ilmiah Teknik Informatika Unindra</a:t>
            </a:r>
            <a:endParaRPr lang="en-US"/>
          </a:p>
        </p:txBody>
      </p:sp>
      <p:sp>
        <p:nvSpPr>
          <p:cNvPr id="9" name="Slide Number Placeholder 8"/>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5A3FDA-20F0-4E7B-A945-44BAA5A14804}" type="datetime1">
              <a:rPr lang="en-US" smtClean="0"/>
              <a:pPr/>
              <a:t>3/3/2021</a:t>
            </a:fld>
            <a:endParaRPr lang="en-US"/>
          </a:p>
        </p:txBody>
      </p:sp>
      <p:sp>
        <p:nvSpPr>
          <p:cNvPr id="4" name="Footer Placeholder 3"/>
          <p:cNvSpPr>
            <a:spLocks noGrp="1"/>
          </p:cNvSpPr>
          <p:nvPr>
            <p:ph type="ftr" sz="quarter" idx="11"/>
          </p:nvPr>
        </p:nvSpPr>
        <p:spPr/>
        <p:txBody>
          <a:bodyPr/>
          <a:lstStyle/>
          <a:p>
            <a:r>
              <a:rPr lang="sv-SE" smtClean="0"/>
              <a:t>Tim Dosen Penulisan Ilmiah Teknik Informatika Unindra</a:t>
            </a:r>
            <a:endParaRPr lang="en-US"/>
          </a:p>
        </p:txBody>
      </p:sp>
      <p:sp>
        <p:nvSpPr>
          <p:cNvPr id="5" name="Slide Number Placeholder 4"/>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73A569-A79C-4D47-842D-DE7B852F6ACF}" type="datetime1">
              <a:rPr lang="en-US" smtClean="0"/>
              <a:pPr/>
              <a:t>3/3/2021</a:t>
            </a:fld>
            <a:endParaRPr lang="en-US"/>
          </a:p>
        </p:txBody>
      </p:sp>
      <p:sp>
        <p:nvSpPr>
          <p:cNvPr id="3" name="Footer Placeholder 2"/>
          <p:cNvSpPr>
            <a:spLocks noGrp="1"/>
          </p:cNvSpPr>
          <p:nvPr>
            <p:ph type="ftr" sz="quarter" idx="11"/>
          </p:nvPr>
        </p:nvSpPr>
        <p:spPr/>
        <p:txBody>
          <a:bodyPr/>
          <a:lstStyle/>
          <a:p>
            <a:r>
              <a:rPr lang="sv-SE" smtClean="0"/>
              <a:t>Tim Dosen Penulisan Ilmiah Teknik Informatika Unindra</a:t>
            </a:r>
            <a:endParaRPr lang="en-US"/>
          </a:p>
        </p:txBody>
      </p:sp>
      <p:sp>
        <p:nvSpPr>
          <p:cNvPr id="4" name="Slide Number Placeholder 3"/>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835C45-B22C-468F-999A-06D058AA4039}" type="datetime1">
              <a:rPr lang="en-US" smtClean="0"/>
              <a:pPr/>
              <a:t>3/3/2021</a:t>
            </a:fld>
            <a:endParaRPr lang="en-US"/>
          </a:p>
        </p:txBody>
      </p:sp>
      <p:sp>
        <p:nvSpPr>
          <p:cNvPr id="6" name="Footer Placeholder 5"/>
          <p:cNvSpPr>
            <a:spLocks noGrp="1"/>
          </p:cNvSpPr>
          <p:nvPr>
            <p:ph type="ftr" sz="quarter" idx="11"/>
          </p:nvPr>
        </p:nvSpPr>
        <p:spPr/>
        <p:txBody>
          <a:bodyPr/>
          <a:lstStyle/>
          <a:p>
            <a:r>
              <a:rPr lang="sv-SE" smtClean="0"/>
              <a:t>Tim Dosen Penulisan Ilmiah Teknik Informatika Unindra</a:t>
            </a:r>
            <a:endParaRPr lang="en-US"/>
          </a:p>
        </p:txBody>
      </p:sp>
      <p:sp>
        <p:nvSpPr>
          <p:cNvPr id="7" name="Slide Number Placeholder 6"/>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CA14A3-2388-442A-BF7A-FBEA6634A976}" type="datetime1">
              <a:rPr lang="en-US" smtClean="0"/>
              <a:pPr/>
              <a:t>3/3/2021</a:t>
            </a:fld>
            <a:endParaRPr lang="en-US"/>
          </a:p>
        </p:txBody>
      </p:sp>
      <p:sp>
        <p:nvSpPr>
          <p:cNvPr id="6" name="Footer Placeholder 5"/>
          <p:cNvSpPr>
            <a:spLocks noGrp="1"/>
          </p:cNvSpPr>
          <p:nvPr>
            <p:ph type="ftr" sz="quarter" idx="11"/>
          </p:nvPr>
        </p:nvSpPr>
        <p:spPr/>
        <p:txBody>
          <a:bodyPr/>
          <a:lstStyle/>
          <a:p>
            <a:r>
              <a:rPr lang="sv-SE" smtClean="0"/>
              <a:t>Tim Dosen Penulisan Ilmiah Teknik Informatika Unindra</a:t>
            </a:r>
            <a:endParaRPr lang="en-US"/>
          </a:p>
        </p:txBody>
      </p:sp>
      <p:sp>
        <p:nvSpPr>
          <p:cNvPr id="7" name="Slide Number Placeholder 6"/>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15A461D7-97F3-4F78-8566-8FD60B5EC7CA}" type="datetime1">
              <a:rPr lang="en-US" smtClean="0"/>
              <a:pPr/>
              <a:t>3/3/2021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v-SE" smtClean="0"/>
              <a:t>Tim Dosen Penulisan Ilmiah Teknik Informatika Unindra</a:t>
            </a:r>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E14C71C-FEE7-4158-A577-897D13AF7A8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1176039"/>
            <a:ext cx="7344815" cy="720081"/>
          </a:xfrm>
        </p:spPr>
        <p:txBody>
          <a:bodyPr>
            <a:normAutofit/>
          </a:bodyPr>
          <a:lstStyle/>
          <a:p>
            <a:r>
              <a:rPr lang="en-US" sz="3200" b="1" spc="300" dirty="0" smtClean="0">
                <a:solidFill>
                  <a:schemeClr val="accent1">
                    <a:lumMod val="60000"/>
                    <a:lumOff val="40000"/>
                  </a:schemeClr>
                </a:solidFill>
                <a:latin typeface="+mn-lt"/>
              </a:rPr>
              <a:t>MK:PK43F614</a:t>
            </a:r>
            <a:r>
              <a:rPr lang="en-ID" altLang="en-US" sz="3200" b="1" spc="300" dirty="0">
                <a:solidFill>
                  <a:schemeClr val="accent1">
                    <a:lumMod val="60000"/>
                    <a:lumOff val="40000"/>
                  </a:schemeClr>
                </a:solidFill>
                <a:latin typeface="+mn-lt"/>
              </a:rPr>
              <a:t> – </a:t>
            </a:r>
            <a:r>
              <a:rPr lang="en-US" sz="3200" b="1" spc="300" dirty="0" err="1" smtClean="0">
                <a:solidFill>
                  <a:schemeClr val="accent1">
                    <a:lumMod val="60000"/>
                    <a:lumOff val="40000"/>
                  </a:schemeClr>
                </a:solidFill>
                <a:latin typeface="+mn-lt"/>
              </a:rPr>
              <a:t>Penulisan</a:t>
            </a:r>
            <a:r>
              <a:rPr lang="en-US" sz="3200" b="1" spc="300" dirty="0" smtClean="0">
                <a:solidFill>
                  <a:schemeClr val="accent1">
                    <a:lumMod val="60000"/>
                    <a:lumOff val="40000"/>
                  </a:schemeClr>
                </a:solidFill>
                <a:latin typeface="+mn-lt"/>
              </a:rPr>
              <a:t> </a:t>
            </a:r>
            <a:r>
              <a:rPr lang="en-US" sz="3200" b="1" spc="300" dirty="0" err="1" smtClean="0">
                <a:solidFill>
                  <a:schemeClr val="accent1">
                    <a:lumMod val="60000"/>
                    <a:lumOff val="40000"/>
                  </a:schemeClr>
                </a:solidFill>
                <a:latin typeface="+mn-lt"/>
              </a:rPr>
              <a:t>Ilmiah</a:t>
            </a:r>
            <a:endParaRPr lang="en-US" sz="3200" b="1" spc="300" dirty="0">
              <a:solidFill>
                <a:schemeClr val="accent1">
                  <a:lumMod val="60000"/>
                  <a:lumOff val="40000"/>
                </a:schemeClr>
              </a:solidFill>
              <a:latin typeface="+mn-lt"/>
            </a:endParaRPr>
          </a:p>
        </p:txBody>
      </p:sp>
      <p:sp>
        <p:nvSpPr>
          <p:cNvPr id="3" name="Subtitle 2"/>
          <p:cNvSpPr>
            <a:spLocks noGrp="1"/>
          </p:cNvSpPr>
          <p:nvPr>
            <p:ph type="subTitle" idx="1"/>
          </p:nvPr>
        </p:nvSpPr>
        <p:spPr>
          <a:xfrm>
            <a:off x="107505" y="2351072"/>
            <a:ext cx="7250577" cy="2792428"/>
          </a:xfrm>
        </p:spPr>
        <p:txBody>
          <a:bodyPr>
            <a:noAutofit/>
          </a:bodyPr>
          <a:lstStyle/>
          <a:p>
            <a:pPr lvl="0" algn="l" fontAlgn="base">
              <a:spcBef>
                <a:spcPct val="0"/>
              </a:spcBef>
              <a:spcAft>
                <a:spcPct val="0"/>
              </a:spcAft>
              <a:defRPr/>
            </a:pPr>
            <a:r>
              <a:rPr lang="en-ID" altLang="en-US" sz="1200" dirty="0" err="1">
                <a:solidFill>
                  <a:schemeClr val="tx1"/>
                </a:solidFill>
                <a:latin typeface="Bookman Old Style" panose="02050604050505020204" pitchFamily="18" charset="0"/>
              </a:rPr>
              <a:t>Dosen</a:t>
            </a:r>
            <a:r>
              <a:rPr lang="en-ID" altLang="en-US" sz="1200" dirty="0">
                <a:solidFill>
                  <a:schemeClr val="tx1"/>
                </a:solidFill>
                <a:latin typeface="Bookman Old Style" panose="02050604050505020204" pitchFamily="18" charset="0"/>
              </a:rPr>
              <a:t> </a:t>
            </a:r>
            <a:r>
              <a:rPr lang="en-ID" altLang="en-US" sz="1200" dirty="0" err="1">
                <a:solidFill>
                  <a:schemeClr val="tx1"/>
                </a:solidFill>
                <a:latin typeface="Bookman Old Style" panose="02050604050505020204" pitchFamily="18" charset="0"/>
              </a:rPr>
              <a:t>Koordinator</a:t>
            </a:r>
            <a:r>
              <a:rPr lang="en-ID" altLang="en-US" sz="1200" dirty="0">
                <a:solidFill>
                  <a:schemeClr val="tx1"/>
                </a:solidFill>
                <a:latin typeface="Bookman Old Style" panose="02050604050505020204" pitchFamily="18" charset="0"/>
              </a:rPr>
              <a:t>	</a:t>
            </a:r>
            <a:r>
              <a:rPr lang="en-ID" altLang="en-US" sz="1200" dirty="0" smtClean="0">
                <a:solidFill>
                  <a:schemeClr val="tx1"/>
                </a:solidFill>
                <a:latin typeface="Bookman Old Style" panose="02050604050505020204" pitchFamily="18" charset="0"/>
              </a:rPr>
              <a:t>:  </a:t>
            </a:r>
            <a:r>
              <a:rPr lang="en-ID" altLang="en-US" sz="1200" dirty="0" err="1" smtClean="0">
                <a:solidFill>
                  <a:schemeClr val="tx1"/>
                </a:solidFill>
                <a:latin typeface="Bookman Old Style" panose="02050604050505020204" pitchFamily="18" charset="0"/>
              </a:rPr>
              <a:t>Zetty</a:t>
            </a:r>
            <a:r>
              <a:rPr lang="en-ID" altLang="en-US" sz="1200" dirty="0" smtClean="0">
                <a:solidFill>
                  <a:schemeClr val="tx1"/>
                </a:solidFill>
                <a:latin typeface="Bookman Old Style" panose="02050604050505020204" pitchFamily="18" charset="0"/>
              </a:rPr>
              <a:t> </a:t>
            </a:r>
            <a:r>
              <a:rPr lang="en-ID" altLang="en-US" sz="1200" dirty="0" err="1" smtClean="0">
                <a:solidFill>
                  <a:schemeClr val="tx1"/>
                </a:solidFill>
                <a:latin typeface="Bookman Old Style" panose="02050604050505020204" pitchFamily="18" charset="0"/>
              </a:rPr>
              <a:t>Karyati</a:t>
            </a:r>
            <a:r>
              <a:rPr lang="en-ID" altLang="en-US" sz="1200" dirty="0" smtClean="0">
                <a:solidFill>
                  <a:schemeClr val="tx1"/>
                </a:solidFill>
                <a:latin typeface="Bookman Old Style" panose="02050604050505020204" pitchFamily="18" charset="0"/>
              </a:rPr>
              <a:t>, S.S., </a:t>
            </a:r>
            <a:r>
              <a:rPr lang="en-ID" altLang="en-US" sz="1200" dirty="0" err="1" smtClean="0">
                <a:solidFill>
                  <a:schemeClr val="tx1"/>
                </a:solidFill>
                <a:latin typeface="Bookman Old Style" panose="02050604050505020204" pitchFamily="18" charset="0"/>
              </a:rPr>
              <a:t>M.Pd</a:t>
            </a:r>
            <a:r>
              <a:rPr lang="en-ID" altLang="en-US" sz="1200" dirty="0" smtClean="0">
                <a:solidFill>
                  <a:schemeClr val="tx1"/>
                </a:solidFill>
                <a:latin typeface="Bookman Old Style" panose="02050604050505020204" pitchFamily="18" charset="0"/>
              </a:rPr>
              <a:t>.</a:t>
            </a:r>
            <a:endParaRPr lang="en-ID" altLang="en-US" sz="1200" dirty="0">
              <a:solidFill>
                <a:schemeClr val="tx1"/>
              </a:solidFill>
              <a:latin typeface="Bookman Old Style" panose="02050604050505020204" pitchFamily="18" charset="0"/>
            </a:endParaRPr>
          </a:p>
          <a:p>
            <a:pPr lvl="0" algn="l" fontAlgn="base">
              <a:spcBef>
                <a:spcPct val="0"/>
              </a:spcBef>
              <a:spcAft>
                <a:spcPct val="0"/>
              </a:spcAft>
              <a:defRPr/>
            </a:pPr>
            <a:r>
              <a:rPr lang="en-ID" altLang="en-US" sz="1200" dirty="0">
                <a:solidFill>
                  <a:schemeClr val="tx1"/>
                </a:solidFill>
                <a:latin typeface="Bookman Old Style" panose="02050604050505020204" pitchFamily="18" charset="0"/>
              </a:rPr>
              <a:t>Tim </a:t>
            </a:r>
            <a:r>
              <a:rPr lang="en-ID" altLang="en-US" sz="1200" dirty="0" err="1">
                <a:solidFill>
                  <a:schemeClr val="tx1"/>
                </a:solidFill>
                <a:latin typeface="Bookman Old Style" panose="02050604050505020204" pitchFamily="18" charset="0"/>
              </a:rPr>
              <a:t>Penyusun</a:t>
            </a:r>
            <a:r>
              <a:rPr lang="en-ID" altLang="en-US" sz="1200" dirty="0">
                <a:solidFill>
                  <a:schemeClr val="tx1"/>
                </a:solidFill>
                <a:latin typeface="Bookman Old Style" panose="02050604050505020204" pitchFamily="18" charset="0"/>
              </a:rPr>
              <a:t>		</a:t>
            </a:r>
            <a:r>
              <a:rPr lang="en-ID" altLang="en-US" sz="1200" dirty="0" smtClean="0">
                <a:solidFill>
                  <a:schemeClr val="tx1"/>
                </a:solidFill>
                <a:latin typeface="Bookman Old Style" panose="02050604050505020204" pitchFamily="18" charset="0"/>
              </a:rPr>
              <a:t>:  </a:t>
            </a:r>
            <a:r>
              <a:rPr lang="en-ID" altLang="en-US" sz="1200" dirty="0" err="1" smtClean="0">
                <a:solidFill>
                  <a:schemeClr val="tx1"/>
                </a:solidFill>
                <a:latin typeface="Bookman Old Style" panose="02050604050505020204" pitchFamily="18" charset="0"/>
              </a:rPr>
              <a:t>Endang</a:t>
            </a:r>
            <a:r>
              <a:rPr lang="en-ID" altLang="en-US" sz="1200" dirty="0" smtClean="0">
                <a:solidFill>
                  <a:schemeClr val="tx1"/>
                </a:solidFill>
                <a:latin typeface="Bookman Old Style" panose="02050604050505020204" pitchFamily="18" charset="0"/>
              </a:rPr>
              <a:t> </a:t>
            </a:r>
            <a:r>
              <a:rPr lang="en-ID" altLang="en-US" sz="1200" dirty="0" err="1" smtClean="0">
                <a:solidFill>
                  <a:schemeClr val="tx1"/>
                </a:solidFill>
                <a:latin typeface="Bookman Old Style" panose="02050604050505020204" pitchFamily="18" charset="0"/>
              </a:rPr>
              <a:t>Sulistyaniningsih</a:t>
            </a:r>
            <a:r>
              <a:rPr lang="en-ID" altLang="en-US" sz="1200" dirty="0" smtClean="0">
                <a:solidFill>
                  <a:schemeClr val="tx1"/>
                </a:solidFill>
                <a:latin typeface="Bookman Old Style" panose="02050604050505020204" pitchFamily="18" charset="0"/>
              </a:rPr>
              <a:t>, </a:t>
            </a:r>
            <a:r>
              <a:rPr lang="en-ID" altLang="en-US" sz="1200" dirty="0" err="1" smtClean="0">
                <a:solidFill>
                  <a:schemeClr val="tx1"/>
                </a:solidFill>
                <a:latin typeface="Bookman Old Style" panose="02050604050505020204" pitchFamily="18" charset="0"/>
              </a:rPr>
              <a:t>M.Pd</a:t>
            </a:r>
            <a:r>
              <a:rPr lang="en-ID" altLang="en-US" sz="1200" dirty="0" smtClean="0">
                <a:solidFill>
                  <a:schemeClr val="tx1"/>
                </a:solidFill>
                <a:latin typeface="Bookman Old Style" panose="02050604050505020204" pitchFamily="18" charset="0"/>
              </a:rPr>
              <a:t>.</a:t>
            </a:r>
          </a:p>
          <a:p>
            <a:pPr lvl="0" algn="l" fontAlgn="base">
              <a:spcBef>
                <a:spcPct val="0"/>
              </a:spcBef>
              <a:spcAft>
                <a:spcPct val="0"/>
              </a:spcAft>
              <a:defRPr/>
            </a:pPr>
            <a:r>
              <a:rPr lang="en-ID" altLang="en-US" sz="1200" dirty="0">
                <a:solidFill>
                  <a:schemeClr val="tx1"/>
                </a:solidFill>
                <a:latin typeface="Bookman Old Style" panose="02050604050505020204" pitchFamily="18" charset="0"/>
              </a:rPr>
              <a:t>	</a:t>
            </a:r>
            <a:r>
              <a:rPr lang="en-ID" altLang="en-US" sz="1200" dirty="0" smtClean="0">
                <a:solidFill>
                  <a:schemeClr val="tx1"/>
                </a:solidFill>
                <a:latin typeface="Bookman Old Style" panose="02050604050505020204" pitchFamily="18" charset="0"/>
              </a:rPr>
              <a:t>	</a:t>
            </a:r>
            <a:r>
              <a:rPr lang="en-ID" altLang="en-US" sz="1200" dirty="0">
                <a:solidFill>
                  <a:schemeClr val="tx1"/>
                </a:solidFill>
                <a:latin typeface="Bookman Old Style" panose="02050604050505020204" pitchFamily="18" charset="0"/>
              </a:rPr>
              <a:t> </a:t>
            </a:r>
            <a:r>
              <a:rPr lang="en-ID" altLang="en-US" sz="1200" dirty="0" smtClean="0">
                <a:solidFill>
                  <a:schemeClr val="tx1"/>
                </a:solidFill>
                <a:latin typeface="Bookman Old Style" panose="02050604050505020204" pitchFamily="18" charset="0"/>
              </a:rPr>
              <a:t>                Noor </a:t>
            </a:r>
            <a:r>
              <a:rPr lang="en-ID" altLang="en-US" sz="1200" dirty="0" err="1" smtClean="0">
                <a:solidFill>
                  <a:schemeClr val="tx1"/>
                </a:solidFill>
                <a:latin typeface="Bookman Old Style" panose="02050604050505020204" pitchFamily="18" charset="0"/>
              </a:rPr>
              <a:t>Komari</a:t>
            </a:r>
            <a:r>
              <a:rPr lang="en-ID" altLang="en-US" sz="1200" dirty="0" smtClean="0">
                <a:solidFill>
                  <a:schemeClr val="tx1"/>
                </a:solidFill>
                <a:latin typeface="Bookman Old Style" panose="02050604050505020204" pitchFamily="18" charset="0"/>
              </a:rPr>
              <a:t> </a:t>
            </a:r>
            <a:r>
              <a:rPr lang="en-ID" altLang="en-US" sz="1200" dirty="0" err="1" smtClean="0">
                <a:solidFill>
                  <a:schemeClr val="tx1"/>
                </a:solidFill>
                <a:latin typeface="Bookman Old Style" panose="02050604050505020204" pitchFamily="18" charset="0"/>
              </a:rPr>
              <a:t>Pratiwi</a:t>
            </a:r>
            <a:r>
              <a:rPr lang="en-ID" altLang="en-US" sz="1200" dirty="0" smtClean="0">
                <a:solidFill>
                  <a:schemeClr val="tx1"/>
                </a:solidFill>
                <a:latin typeface="Bookman Old Style" panose="02050604050505020204" pitchFamily="18" charset="0"/>
              </a:rPr>
              <a:t>, </a:t>
            </a:r>
            <a:r>
              <a:rPr lang="en-ID" altLang="en-US" sz="1200" dirty="0" err="1" smtClean="0">
                <a:solidFill>
                  <a:schemeClr val="tx1"/>
                </a:solidFill>
                <a:latin typeface="Bookman Old Style" panose="02050604050505020204" pitchFamily="18" charset="0"/>
              </a:rPr>
              <a:t>M.Pd</a:t>
            </a:r>
            <a:r>
              <a:rPr lang="en-ID" altLang="en-US" sz="1200" dirty="0" smtClean="0">
                <a:solidFill>
                  <a:schemeClr val="tx1"/>
                </a:solidFill>
                <a:latin typeface="Bookman Old Style" panose="02050604050505020204" pitchFamily="18" charset="0"/>
              </a:rPr>
              <a:t>.</a:t>
            </a:r>
          </a:p>
          <a:p>
            <a:pPr lvl="0" algn="l" fontAlgn="base">
              <a:spcBef>
                <a:spcPct val="0"/>
              </a:spcBef>
              <a:spcAft>
                <a:spcPct val="0"/>
              </a:spcAft>
              <a:defRPr/>
            </a:pPr>
            <a:r>
              <a:rPr lang="en-ID" altLang="en-US" sz="1200" dirty="0">
                <a:solidFill>
                  <a:schemeClr val="tx1"/>
                </a:solidFill>
                <a:latin typeface="Bookman Old Style" panose="02050604050505020204" pitchFamily="18" charset="0"/>
              </a:rPr>
              <a:t>	</a:t>
            </a:r>
            <a:r>
              <a:rPr lang="en-ID" altLang="en-US" sz="1200" dirty="0" smtClean="0">
                <a:solidFill>
                  <a:schemeClr val="tx1"/>
                </a:solidFill>
                <a:latin typeface="Bookman Old Style" panose="02050604050505020204" pitchFamily="18" charset="0"/>
              </a:rPr>
              <a:t>	</a:t>
            </a:r>
            <a:r>
              <a:rPr lang="en-ID" altLang="en-US" sz="1200" dirty="0">
                <a:solidFill>
                  <a:schemeClr val="tx1"/>
                </a:solidFill>
                <a:latin typeface="Bookman Old Style" panose="02050604050505020204" pitchFamily="18" charset="0"/>
              </a:rPr>
              <a:t> </a:t>
            </a:r>
            <a:r>
              <a:rPr lang="en-ID" altLang="en-US" sz="1200" dirty="0" smtClean="0">
                <a:solidFill>
                  <a:schemeClr val="tx1"/>
                </a:solidFill>
                <a:latin typeface="Bookman Old Style" panose="02050604050505020204" pitchFamily="18" charset="0"/>
              </a:rPr>
              <a:t>                </a:t>
            </a:r>
            <a:r>
              <a:rPr lang="en-ID" altLang="en-US" sz="1200" dirty="0" err="1" smtClean="0">
                <a:solidFill>
                  <a:schemeClr val="tx1"/>
                </a:solidFill>
                <a:latin typeface="Bookman Old Style" panose="02050604050505020204" pitchFamily="18" charset="0"/>
              </a:rPr>
              <a:t>Rahmawati</a:t>
            </a:r>
            <a:r>
              <a:rPr lang="en-ID" altLang="en-US" sz="1200" dirty="0" smtClean="0">
                <a:solidFill>
                  <a:schemeClr val="tx1"/>
                </a:solidFill>
                <a:latin typeface="Bookman Old Style" panose="02050604050505020204" pitchFamily="18" charset="0"/>
              </a:rPr>
              <a:t>, </a:t>
            </a:r>
            <a:r>
              <a:rPr lang="en-ID" altLang="en-US" sz="1200" dirty="0" err="1" smtClean="0">
                <a:solidFill>
                  <a:schemeClr val="tx1"/>
                </a:solidFill>
                <a:latin typeface="Bookman Old Style" panose="02050604050505020204" pitchFamily="18" charset="0"/>
              </a:rPr>
              <a:t>S.Pd.I</a:t>
            </a:r>
            <a:r>
              <a:rPr lang="en-ID" altLang="en-US" sz="1200" dirty="0" smtClean="0">
                <a:solidFill>
                  <a:schemeClr val="tx1"/>
                </a:solidFill>
                <a:latin typeface="Bookman Old Style" panose="02050604050505020204" pitchFamily="18" charset="0"/>
              </a:rPr>
              <a:t>., </a:t>
            </a:r>
            <a:r>
              <a:rPr lang="en-ID" altLang="en-US" sz="1200" dirty="0" err="1" smtClean="0">
                <a:solidFill>
                  <a:schemeClr val="tx1"/>
                </a:solidFill>
                <a:latin typeface="Bookman Old Style" panose="02050604050505020204" pitchFamily="18" charset="0"/>
              </a:rPr>
              <a:t>M.Pd</a:t>
            </a:r>
            <a:r>
              <a:rPr lang="en-ID" altLang="en-US" sz="1200" dirty="0" smtClean="0">
                <a:solidFill>
                  <a:schemeClr val="tx1"/>
                </a:solidFill>
                <a:latin typeface="Bookman Old Style" panose="02050604050505020204" pitchFamily="18" charset="0"/>
              </a:rPr>
              <a:t>.</a:t>
            </a:r>
          </a:p>
          <a:p>
            <a:pPr lvl="0" algn="l" fontAlgn="base">
              <a:spcBef>
                <a:spcPct val="0"/>
              </a:spcBef>
              <a:spcAft>
                <a:spcPct val="0"/>
              </a:spcAft>
              <a:defRPr/>
            </a:pPr>
            <a:r>
              <a:rPr lang="en-ID" altLang="en-US" sz="1200" dirty="0" smtClean="0">
                <a:solidFill>
                  <a:schemeClr val="tx1"/>
                </a:solidFill>
                <a:latin typeface="Bookman Old Style" panose="02050604050505020204" pitchFamily="18" charset="0"/>
              </a:rPr>
              <a:t>			</a:t>
            </a:r>
            <a:r>
              <a:rPr lang="en-US" altLang="en-US" sz="1200" dirty="0">
                <a:solidFill>
                  <a:schemeClr val="tx1"/>
                </a:solidFill>
                <a:latin typeface="Bookman Old Style" panose="02050604050505020204" pitchFamily="18" charset="0"/>
              </a:rPr>
              <a:t> </a:t>
            </a:r>
            <a:r>
              <a:rPr lang="en-US" altLang="en-US" sz="1200" dirty="0" smtClean="0">
                <a:solidFill>
                  <a:schemeClr val="tx1"/>
                </a:solidFill>
                <a:latin typeface="Bookman Old Style" panose="02050604050505020204" pitchFamily="18" charset="0"/>
              </a:rPr>
              <a:t>  </a:t>
            </a:r>
            <a:r>
              <a:rPr lang="en-ID" altLang="en-US" sz="1200" dirty="0" err="1" smtClean="0">
                <a:solidFill>
                  <a:schemeClr val="tx1"/>
                </a:solidFill>
                <a:latin typeface="Bookman Old Style" panose="02050604050505020204" pitchFamily="18" charset="0"/>
              </a:rPr>
              <a:t>Rini</a:t>
            </a:r>
            <a:r>
              <a:rPr lang="en-ID" altLang="en-US" sz="1200" dirty="0" smtClean="0">
                <a:solidFill>
                  <a:schemeClr val="tx1"/>
                </a:solidFill>
                <a:latin typeface="Bookman Old Style" panose="02050604050505020204" pitchFamily="18" charset="0"/>
              </a:rPr>
              <a:t> </a:t>
            </a:r>
            <a:r>
              <a:rPr lang="en-ID" altLang="en-US" sz="1200" dirty="0" err="1" smtClean="0">
                <a:solidFill>
                  <a:schemeClr val="tx1"/>
                </a:solidFill>
                <a:latin typeface="Bookman Old Style" panose="02050604050505020204" pitchFamily="18" charset="0"/>
              </a:rPr>
              <a:t>Sriyanti</a:t>
            </a:r>
            <a:r>
              <a:rPr lang="en-ID" altLang="en-US" sz="1200" dirty="0" smtClean="0">
                <a:solidFill>
                  <a:schemeClr val="tx1"/>
                </a:solidFill>
                <a:latin typeface="Bookman Old Style" panose="02050604050505020204" pitchFamily="18" charset="0"/>
              </a:rPr>
              <a:t>, </a:t>
            </a:r>
            <a:r>
              <a:rPr lang="en-ID" altLang="en-US" sz="1200" dirty="0" err="1" smtClean="0">
                <a:solidFill>
                  <a:schemeClr val="tx1"/>
                </a:solidFill>
                <a:latin typeface="Bookman Old Style" panose="02050604050505020204" pitchFamily="18" charset="0"/>
              </a:rPr>
              <a:t>M.Pd</a:t>
            </a:r>
            <a:r>
              <a:rPr lang="en-ID" altLang="en-US" sz="1200" dirty="0" smtClean="0">
                <a:solidFill>
                  <a:schemeClr val="tx1"/>
                </a:solidFill>
                <a:latin typeface="Bookman Old Style" panose="02050604050505020204" pitchFamily="18" charset="0"/>
              </a:rPr>
              <a:t>.</a:t>
            </a:r>
          </a:p>
          <a:p>
            <a:pPr lvl="0" algn="l" fontAlgn="base">
              <a:spcBef>
                <a:spcPct val="0"/>
              </a:spcBef>
              <a:spcAft>
                <a:spcPct val="0"/>
              </a:spcAft>
              <a:defRPr/>
            </a:pPr>
            <a:r>
              <a:rPr lang="en-ID" altLang="en-US" sz="1200" dirty="0" smtClean="0">
                <a:solidFill>
                  <a:schemeClr val="tx1"/>
                </a:solidFill>
                <a:latin typeface="Bookman Old Style" panose="02050604050505020204" pitchFamily="18" charset="0"/>
              </a:rPr>
              <a:t>	</a:t>
            </a:r>
            <a:r>
              <a:rPr lang="en-ID" altLang="en-US" sz="1200" dirty="0">
                <a:solidFill>
                  <a:schemeClr val="tx1"/>
                </a:solidFill>
                <a:latin typeface="Bookman Old Style" panose="02050604050505020204" pitchFamily="18" charset="0"/>
              </a:rPr>
              <a:t> </a:t>
            </a:r>
            <a:r>
              <a:rPr lang="en-ID" altLang="en-US" sz="1200" dirty="0" smtClean="0">
                <a:solidFill>
                  <a:schemeClr val="tx1"/>
                </a:solidFill>
                <a:latin typeface="Bookman Old Style" panose="02050604050505020204" pitchFamily="18" charset="0"/>
              </a:rPr>
              <a:t>                              </a:t>
            </a:r>
            <a:r>
              <a:rPr lang="en-ID" altLang="en-US" sz="1200" dirty="0" err="1" smtClean="0">
                <a:solidFill>
                  <a:schemeClr val="tx1"/>
                </a:solidFill>
                <a:latin typeface="Bookman Old Style" panose="02050604050505020204" pitchFamily="18" charset="0"/>
              </a:rPr>
              <a:t>Retna</a:t>
            </a:r>
            <a:r>
              <a:rPr lang="en-ID" altLang="en-US" sz="1200" dirty="0" smtClean="0">
                <a:solidFill>
                  <a:schemeClr val="tx1"/>
                </a:solidFill>
                <a:latin typeface="Bookman Old Style" panose="02050604050505020204" pitchFamily="18" charset="0"/>
              </a:rPr>
              <a:t> </a:t>
            </a:r>
            <a:r>
              <a:rPr lang="en-ID" altLang="en-US" sz="1200" dirty="0" err="1" smtClean="0">
                <a:solidFill>
                  <a:schemeClr val="tx1"/>
                </a:solidFill>
                <a:latin typeface="Bookman Old Style" panose="02050604050505020204" pitchFamily="18" charset="0"/>
              </a:rPr>
              <a:t>Ningsih</a:t>
            </a:r>
            <a:r>
              <a:rPr lang="en-ID" altLang="en-US" sz="1200" dirty="0" smtClean="0">
                <a:solidFill>
                  <a:schemeClr val="tx1"/>
                </a:solidFill>
                <a:latin typeface="Bookman Old Style" panose="02050604050505020204" pitchFamily="18" charset="0"/>
              </a:rPr>
              <a:t>, </a:t>
            </a:r>
            <a:r>
              <a:rPr lang="en-ID" altLang="en-US" sz="1200" dirty="0" err="1" smtClean="0">
                <a:solidFill>
                  <a:schemeClr val="tx1"/>
                </a:solidFill>
                <a:latin typeface="Bookman Old Style" panose="02050604050505020204" pitchFamily="18" charset="0"/>
              </a:rPr>
              <a:t>M.Pd</a:t>
            </a:r>
            <a:r>
              <a:rPr lang="en-ID" altLang="en-US" sz="1200" dirty="0" smtClean="0">
                <a:solidFill>
                  <a:schemeClr val="tx1"/>
                </a:solidFill>
                <a:latin typeface="Bookman Old Style" panose="02050604050505020204" pitchFamily="18" charset="0"/>
              </a:rPr>
              <a:t>.</a:t>
            </a:r>
          </a:p>
          <a:p>
            <a:pPr lvl="0" algn="l" fontAlgn="base">
              <a:spcBef>
                <a:spcPct val="0"/>
              </a:spcBef>
              <a:spcAft>
                <a:spcPct val="0"/>
              </a:spcAft>
              <a:defRPr/>
            </a:pPr>
            <a:r>
              <a:rPr lang="en-ID" altLang="en-US" sz="1200" dirty="0">
                <a:solidFill>
                  <a:schemeClr val="tx1"/>
                </a:solidFill>
                <a:latin typeface="Bookman Old Style" panose="02050604050505020204" pitchFamily="18" charset="0"/>
              </a:rPr>
              <a:t>	</a:t>
            </a:r>
            <a:r>
              <a:rPr lang="en-ID" altLang="en-US" sz="1200" dirty="0" smtClean="0">
                <a:solidFill>
                  <a:schemeClr val="tx1"/>
                </a:solidFill>
                <a:latin typeface="Bookman Old Style" panose="02050604050505020204" pitchFamily="18" charset="0"/>
              </a:rPr>
              <a:t>	</a:t>
            </a:r>
            <a:r>
              <a:rPr lang="en-US" altLang="en-US" sz="1200" dirty="0">
                <a:solidFill>
                  <a:schemeClr val="tx1"/>
                </a:solidFill>
                <a:latin typeface="Bookman Old Style" panose="02050604050505020204" pitchFamily="18" charset="0"/>
              </a:rPr>
              <a:t> </a:t>
            </a:r>
            <a:r>
              <a:rPr lang="en-US" altLang="en-US" sz="1200" dirty="0" smtClean="0">
                <a:solidFill>
                  <a:schemeClr val="tx1"/>
                </a:solidFill>
                <a:latin typeface="Bookman Old Style" panose="02050604050505020204" pitchFamily="18" charset="0"/>
              </a:rPr>
              <a:t>                </a:t>
            </a:r>
            <a:r>
              <a:rPr lang="en-ID" altLang="en-US" sz="1200" dirty="0" err="1" smtClean="0">
                <a:solidFill>
                  <a:schemeClr val="tx1"/>
                </a:solidFill>
                <a:latin typeface="Bookman Old Style" panose="02050604050505020204" pitchFamily="18" charset="0"/>
              </a:rPr>
              <a:t>Ayu</a:t>
            </a:r>
            <a:r>
              <a:rPr lang="en-ID" altLang="en-US" sz="1200" dirty="0" smtClean="0">
                <a:solidFill>
                  <a:schemeClr val="tx1"/>
                </a:solidFill>
                <a:latin typeface="Bookman Old Style" panose="02050604050505020204" pitchFamily="18" charset="0"/>
              </a:rPr>
              <a:t> Megawati, </a:t>
            </a:r>
            <a:r>
              <a:rPr lang="en-ID" altLang="en-US" sz="1200" dirty="0" err="1" smtClean="0">
                <a:solidFill>
                  <a:schemeClr val="tx1"/>
                </a:solidFill>
                <a:latin typeface="Bookman Old Style" panose="02050604050505020204" pitchFamily="18" charset="0"/>
              </a:rPr>
              <a:t>M.Pd</a:t>
            </a:r>
            <a:r>
              <a:rPr lang="en-ID" altLang="en-US" sz="1200" dirty="0" smtClean="0">
                <a:solidFill>
                  <a:schemeClr val="tx1"/>
                </a:solidFill>
                <a:latin typeface="Bookman Old Style" panose="02050604050505020204" pitchFamily="18" charset="0"/>
              </a:rPr>
              <a:t>.</a:t>
            </a:r>
            <a:endParaRPr lang="en-ID" altLang="en-US" sz="1200" dirty="0">
              <a:solidFill>
                <a:schemeClr val="tx1"/>
              </a:solidFill>
              <a:latin typeface="Bookman Old Style" panose="02050604050505020204" pitchFamily="18" charset="0"/>
            </a:endParaRPr>
          </a:p>
          <a:p>
            <a:pPr lvl="0" algn="l" fontAlgn="base">
              <a:spcBef>
                <a:spcPct val="0"/>
              </a:spcBef>
              <a:spcAft>
                <a:spcPct val="0"/>
              </a:spcAft>
              <a:defRPr/>
            </a:pPr>
            <a:r>
              <a:rPr lang="en-ID" altLang="en-US" sz="1200" dirty="0">
                <a:solidFill>
                  <a:schemeClr val="tx1"/>
                </a:solidFill>
                <a:latin typeface="Bookman Old Style" panose="02050604050505020204" pitchFamily="18" charset="0"/>
              </a:rPr>
              <a:t>		 </a:t>
            </a:r>
            <a:r>
              <a:rPr lang="en-ID" altLang="en-US" sz="1200" dirty="0" smtClean="0">
                <a:solidFill>
                  <a:schemeClr val="tx1"/>
                </a:solidFill>
                <a:latin typeface="Bookman Old Style" panose="02050604050505020204" pitchFamily="18" charset="0"/>
              </a:rPr>
              <a:t>                Nia </a:t>
            </a:r>
            <a:r>
              <a:rPr lang="en-ID" altLang="en-US" sz="1200" dirty="0" err="1" smtClean="0">
                <a:solidFill>
                  <a:schemeClr val="tx1"/>
                </a:solidFill>
                <a:latin typeface="Bookman Old Style" panose="02050604050505020204" pitchFamily="18" charset="0"/>
              </a:rPr>
              <a:t>Damayanti</a:t>
            </a:r>
            <a:r>
              <a:rPr lang="en-ID" altLang="en-US" sz="1200" dirty="0" smtClean="0">
                <a:solidFill>
                  <a:schemeClr val="tx1"/>
                </a:solidFill>
                <a:latin typeface="Bookman Old Style" panose="02050604050505020204" pitchFamily="18" charset="0"/>
              </a:rPr>
              <a:t>, </a:t>
            </a:r>
            <a:r>
              <a:rPr lang="en-ID" altLang="en-US" sz="1200" dirty="0" err="1" smtClean="0">
                <a:solidFill>
                  <a:schemeClr val="tx1"/>
                </a:solidFill>
                <a:latin typeface="Bookman Old Style" panose="02050604050505020204" pitchFamily="18" charset="0"/>
              </a:rPr>
              <a:t>M.Pd</a:t>
            </a:r>
            <a:r>
              <a:rPr lang="en-ID" altLang="en-US" sz="1200" dirty="0" smtClean="0">
                <a:solidFill>
                  <a:schemeClr val="tx1"/>
                </a:solidFill>
                <a:latin typeface="Bookman Old Style" panose="02050604050505020204" pitchFamily="18" charset="0"/>
              </a:rPr>
              <a:t>.</a:t>
            </a:r>
          </a:p>
          <a:p>
            <a:pPr lvl="0" algn="l" fontAlgn="base">
              <a:spcBef>
                <a:spcPct val="0"/>
              </a:spcBef>
              <a:spcAft>
                <a:spcPct val="0"/>
              </a:spcAft>
              <a:defRPr/>
            </a:pPr>
            <a:r>
              <a:rPr lang="en-ID" altLang="en-US" sz="1200" dirty="0">
                <a:solidFill>
                  <a:schemeClr val="tx1"/>
                </a:solidFill>
                <a:latin typeface="Bookman Old Style" panose="02050604050505020204" pitchFamily="18" charset="0"/>
              </a:rPr>
              <a:t>	</a:t>
            </a:r>
            <a:r>
              <a:rPr lang="en-ID" altLang="en-US" sz="1200" dirty="0" smtClean="0">
                <a:solidFill>
                  <a:schemeClr val="tx1"/>
                </a:solidFill>
                <a:latin typeface="Bookman Old Style" panose="02050604050505020204" pitchFamily="18" charset="0"/>
              </a:rPr>
              <a:t>	</a:t>
            </a:r>
            <a:r>
              <a:rPr lang="en-ID" altLang="en-US" sz="1200" dirty="0">
                <a:solidFill>
                  <a:schemeClr val="tx1"/>
                </a:solidFill>
                <a:latin typeface="Bookman Old Style" panose="02050604050505020204" pitchFamily="18" charset="0"/>
              </a:rPr>
              <a:t> </a:t>
            </a:r>
            <a:r>
              <a:rPr lang="en-ID" altLang="en-US" sz="1200" dirty="0" smtClean="0">
                <a:solidFill>
                  <a:schemeClr val="tx1"/>
                </a:solidFill>
                <a:latin typeface="Bookman Old Style" panose="02050604050505020204" pitchFamily="18" charset="0"/>
              </a:rPr>
              <a:t>                Rina </a:t>
            </a:r>
            <a:r>
              <a:rPr lang="en-ID" altLang="en-US" sz="1200" dirty="0" err="1" smtClean="0">
                <a:solidFill>
                  <a:schemeClr val="tx1"/>
                </a:solidFill>
                <a:latin typeface="Bookman Old Style" panose="02050604050505020204" pitchFamily="18" charset="0"/>
              </a:rPr>
              <a:t>Marlia</a:t>
            </a:r>
            <a:r>
              <a:rPr lang="en-ID" altLang="en-US" sz="1200" dirty="0" smtClean="0">
                <a:solidFill>
                  <a:schemeClr val="tx1"/>
                </a:solidFill>
                <a:latin typeface="Bookman Old Style" panose="02050604050505020204" pitchFamily="18" charset="0"/>
              </a:rPr>
              <a:t>, </a:t>
            </a:r>
            <a:r>
              <a:rPr lang="en-ID" altLang="en-US" sz="1200" dirty="0" err="1" smtClean="0">
                <a:solidFill>
                  <a:schemeClr val="tx1"/>
                </a:solidFill>
                <a:latin typeface="Bookman Old Style" panose="02050604050505020204" pitchFamily="18" charset="0"/>
              </a:rPr>
              <a:t>M.Pd</a:t>
            </a:r>
            <a:r>
              <a:rPr lang="en-ID" altLang="en-US" sz="1200" dirty="0" smtClean="0">
                <a:solidFill>
                  <a:schemeClr val="tx1"/>
                </a:solidFill>
                <a:latin typeface="Bookman Old Style" panose="02050604050505020204" pitchFamily="18" charset="0"/>
              </a:rPr>
              <a:t>.</a:t>
            </a:r>
          </a:p>
          <a:p>
            <a:pPr lvl="0" algn="l" fontAlgn="base">
              <a:spcBef>
                <a:spcPct val="0"/>
              </a:spcBef>
              <a:spcAft>
                <a:spcPct val="0"/>
              </a:spcAft>
              <a:defRPr/>
            </a:pPr>
            <a:r>
              <a:rPr lang="en-ID" altLang="en-US" sz="1200" dirty="0">
                <a:solidFill>
                  <a:schemeClr val="tx1"/>
                </a:solidFill>
                <a:latin typeface="Bookman Old Style" panose="02050604050505020204" pitchFamily="18" charset="0"/>
              </a:rPr>
              <a:t>	</a:t>
            </a:r>
            <a:r>
              <a:rPr lang="en-ID" altLang="en-US" sz="1200" dirty="0" smtClean="0">
                <a:solidFill>
                  <a:schemeClr val="tx1"/>
                </a:solidFill>
                <a:latin typeface="Bookman Old Style" panose="02050604050505020204" pitchFamily="18" charset="0"/>
              </a:rPr>
              <a:t>		   </a:t>
            </a:r>
            <a:r>
              <a:rPr lang="en-ID" altLang="en-US" sz="1200" dirty="0" err="1" smtClean="0">
                <a:solidFill>
                  <a:schemeClr val="tx1"/>
                </a:solidFill>
                <a:latin typeface="Bookman Old Style" panose="02050604050505020204" pitchFamily="18" charset="0"/>
              </a:rPr>
              <a:t>Anggun</a:t>
            </a:r>
            <a:r>
              <a:rPr lang="en-ID" altLang="en-US" sz="1200" dirty="0" smtClean="0">
                <a:solidFill>
                  <a:schemeClr val="tx1"/>
                </a:solidFill>
                <a:latin typeface="Bookman Old Style" panose="02050604050505020204" pitchFamily="18" charset="0"/>
              </a:rPr>
              <a:t> Citra Dini </a:t>
            </a:r>
            <a:r>
              <a:rPr lang="en-ID" altLang="en-US" sz="1200" dirty="0" err="1" smtClean="0">
                <a:solidFill>
                  <a:schemeClr val="tx1"/>
                </a:solidFill>
                <a:latin typeface="Bookman Old Style" panose="02050604050505020204" pitchFamily="18" charset="0"/>
              </a:rPr>
              <a:t>Dwi</a:t>
            </a:r>
            <a:r>
              <a:rPr lang="en-ID" altLang="en-US" sz="1200" dirty="0" smtClean="0">
                <a:solidFill>
                  <a:schemeClr val="tx1"/>
                </a:solidFill>
                <a:latin typeface="Bookman Old Style" panose="02050604050505020204" pitchFamily="18" charset="0"/>
              </a:rPr>
              <a:t> P</a:t>
            </a:r>
            <a:r>
              <a:rPr lang="id-ID" altLang="en-US" sz="1200" dirty="0" smtClean="0">
                <a:solidFill>
                  <a:schemeClr val="tx1"/>
                </a:solidFill>
                <a:latin typeface="Bookman Old Style" panose="02050604050505020204" pitchFamily="18" charset="0"/>
              </a:rPr>
              <a:t>.</a:t>
            </a:r>
            <a:r>
              <a:rPr lang="en-ID" altLang="en-US" sz="1200" dirty="0" smtClean="0">
                <a:solidFill>
                  <a:schemeClr val="tx1"/>
                </a:solidFill>
                <a:latin typeface="Bookman Old Style" panose="02050604050505020204" pitchFamily="18" charset="0"/>
              </a:rPr>
              <a:t>, </a:t>
            </a:r>
            <a:r>
              <a:rPr lang="en-ID" altLang="en-US" sz="1200" dirty="0" err="1" smtClean="0">
                <a:solidFill>
                  <a:schemeClr val="tx1"/>
                </a:solidFill>
                <a:latin typeface="Bookman Old Style" panose="02050604050505020204" pitchFamily="18" charset="0"/>
              </a:rPr>
              <a:t>M.Pd</a:t>
            </a:r>
            <a:r>
              <a:rPr lang="en-ID" altLang="en-US" sz="1200" dirty="0" smtClean="0">
                <a:solidFill>
                  <a:schemeClr val="tx1"/>
                </a:solidFill>
                <a:latin typeface="Bookman Old Style" panose="02050604050505020204" pitchFamily="18" charset="0"/>
              </a:rPr>
              <a:t>.</a:t>
            </a:r>
            <a:endParaRPr lang="en-ID" altLang="en-US" sz="1200" dirty="0">
              <a:solidFill>
                <a:schemeClr val="tx1"/>
              </a:solidFill>
              <a:latin typeface="Bookman Old Style" panose="02050604050505020204" pitchFamily="18" charset="0"/>
            </a:endParaRPr>
          </a:p>
          <a:p>
            <a:pPr lvl="0" algn="l" fontAlgn="base">
              <a:spcBef>
                <a:spcPct val="0"/>
              </a:spcBef>
              <a:spcAft>
                <a:spcPct val="0"/>
              </a:spcAft>
              <a:defRPr/>
            </a:pPr>
            <a:r>
              <a:rPr lang="en-ID" altLang="en-US" sz="1200" dirty="0">
                <a:solidFill>
                  <a:schemeClr val="tx1"/>
                </a:solidFill>
                <a:latin typeface="Bookman Old Style" panose="02050604050505020204" pitchFamily="18" charset="0"/>
              </a:rPr>
              <a:t>		</a:t>
            </a:r>
            <a:r>
              <a:rPr lang="id-ID" altLang="en-US" sz="1200" dirty="0" smtClean="0">
                <a:solidFill>
                  <a:schemeClr val="tx1"/>
                </a:solidFill>
                <a:latin typeface="Bookman Old Style" panose="02050604050505020204" pitchFamily="18" charset="0"/>
              </a:rPr>
              <a:t>	</a:t>
            </a:r>
            <a:r>
              <a:rPr lang="en-US" altLang="en-US" sz="1200" dirty="0">
                <a:solidFill>
                  <a:schemeClr val="tx1"/>
                </a:solidFill>
                <a:latin typeface="Bookman Old Style" panose="02050604050505020204" pitchFamily="18" charset="0"/>
              </a:rPr>
              <a:t> </a:t>
            </a:r>
            <a:r>
              <a:rPr lang="en-US" altLang="en-US" sz="1200" dirty="0" smtClean="0">
                <a:solidFill>
                  <a:schemeClr val="tx1"/>
                </a:solidFill>
                <a:latin typeface="Bookman Old Style" panose="02050604050505020204" pitchFamily="18" charset="0"/>
              </a:rPr>
              <a:t>  </a:t>
            </a:r>
            <a:r>
              <a:rPr lang="en-ID" altLang="en-US" sz="1200" dirty="0" smtClean="0">
                <a:solidFill>
                  <a:schemeClr val="tx1"/>
                </a:solidFill>
                <a:latin typeface="Bookman Old Style" panose="02050604050505020204" pitchFamily="18" charset="0"/>
              </a:rPr>
              <a:t> Randi Ramliyana, </a:t>
            </a:r>
            <a:r>
              <a:rPr lang="en-ID" altLang="en-US" sz="1200" dirty="0" err="1" smtClean="0">
                <a:solidFill>
                  <a:schemeClr val="tx1"/>
                </a:solidFill>
                <a:latin typeface="Bookman Old Style" panose="02050604050505020204" pitchFamily="18" charset="0"/>
              </a:rPr>
              <a:t>M.Pd</a:t>
            </a:r>
            <a:r>
              <a:rPr lang="en-ID" altLang="en-US" sz="1200" dirty="0" smtClean="0">
                <a:solidFill>
                  <a:schemeClr val="tx1"/>
                </a:solidFill>
                <a:latin typeface="Bookman Old Style" panose="02050604050505020204" pitchFamily="18" charset="0"/>
              </a:rPr>
              <a:t>.  </a:t>
            </a:r>
            <a:endParaRPr lang="en-ID" altLang="en-US" sz="1200" dirty="0">
              <a:solidFill>
                <a:schemeClr val="tx1"/>
              </a:solidFill>
              <a:latin typeface="Bookman Old Style" panose="02050604050505020204" pitchFamily="18" charset="0"/>
            </a:endParaRPr>
          </a:p>
        </p:txBody>
      </p:sp>
      <p:sp>
        <p:nvSpPr>
          <p:cNvPr id="6" name="Rectangle 5"/>
          <p:cNvSpPr/>
          <p:nvPr/>
        </p:nvSpPr>
        <p:spPr>
          <a:xfrm>
            <a:off x="384519" y="43979"/>
            <a:ext cx="4878288" cy="1077218"/>
          </a:xfrm>
          <a:prstGeom prst="rect">
            <a:avLst/>
          </a:prstGeom>
        </p:spPr>
        <p:txBody>
          <a:bodyPr wrap="square">
            <a:spAutoFit/>
          </a:bodyPr>
          <a:lstStyle/>
          <a:p>
            <a:pPr lvl="0" algn="ctr" fontAlgn="base">
              <a:spcBef>
                <a:spcPct val="0"/>
              </a:spcBef>
              <a:spcAft>
                <a:spcPct val="0"/>
              </a:spcAft>
              <a:defRPr/>
            </a:pPr>
            <a:r>
              <a:rPr lang="en-ID" altLang="en-US" sz="1600" b="1" dirty="0" smtClean="0">
                <a:latin typeface="Calibri" panose="020F0502020204030204" pitchFamily="34" charset="0"/>
              </a:rPr>
              <a:t>PROGRAM STUDI TEKNIK INFORMATIKA</a:t>
            </a:r>
          </a:p>
          <a:p>
            <a:pPr lvl="0" algn="ctr" fontAlgn="base">
              <a:spcBef>
                <a:spcPct val="0"/>
              </a:spcBef>
              <a:spcAft>
                <a:spcPct val="0"/>
              </a:spcAft>
              <a:defRPr/>
            </a:pPr>
            <a:r>
              <a:rPr lang="en-ID" altLang="en-US" sz="1600" b="1" dirty="0" smtClean="0">
                <a:latin typeface="Calibri" panose="020F0502020204030204" pitchFamily="34" charset="0"/>
              </a:rPr>
              <a:t>FAKULTAS TEKNIK DAN ILMU KOMPUTER</a:t>
            </a:r>
            <a:endParaRPr lang="en-ID" altLang="en-US" sz="1600" b="1" dirty="0">
              <a:latin typeface="Calibri" panose="020F0502020204030204" pitchFamily="34" charset="0"/>
            </a:endParaRPr>
          </a:p>
          <a:p>
            <a:pPr lvl="0" algn="ctr" fontAlgn="base">
              <a:spcBef>
                <a:spcPct val="0"/>
              </a:spcBef>
              <a:spcAft>
                <a:spcPct val="0"/>
              </a:spcAft>
              <a:defRPr/>
            </a:pPr>
            <a:r>
              <a:rPr lang="en-ID" altLang="en-US" sz="1600" b="1" dirty="0">
                <a:latin typeface="Calibri" panose="020F0502020204030204" pitchFamily="34" charset="0"/>
              </a:rPr>
              <a:t>UNIVERSITAS </a:t>
            </a:r>
            <a:r>
              <a:rPr lang="en-ID" altLang="en-US" sz="1600" b="1" dirty="0" smtClean="0">
                <a:latin typeface="Calibri" panose="020F0502020204030204" pitchFamily="34" charset="0"/>
              </a:rPr>
              <a:t>INDRAPRASTA PGRI</a:t>
            </a:r>
            <a:endParaRPr lang="en-ID" altLang="en-US" sz="1600" b="1" dirty="0">
              <a:latin typeface="Calibri" panose="020F0502020204030204" pitchFamily="34" charset="0"/>
            </a:endParaRPr>
          </a:p>
          <a:p>
            <a:pPr lvl="0" algn="ctr" fontAlgn="base">
              <a:spcBef>
                <a:spcPct val="0"/>
              </a:spcBef>
              <a:spcAft>
                <a:spcPct val="0"/>
              </a:spcAft>
              <a:defRPr/>
            </a:pPr>
            <a:r>
              <a:rPr lang="en-ID" altLang="en-US" sz="1600" b="1" dirty="0">
                <a:latin typeface="Calibri" panose="020F0502020204030204" pitchFamily="34" charset="0"/>
              </a:rPr>
              <a:t>SEMESTER GENAP TAHUN AJARAN 2020/ 2021</a:t>
            </a:r>
            <a:r>
              <a:rPr lang="id-ID" altLang="en-US" sz="1600" b="1" dirty="0">
                <a:latin typeface="Calibri" panose="020F0502020204030204" pitchFamily="34" charset="0"/>
              </a:rPr>
              <a:t> </a:t>
            </a:r>
            <a:endParaRPr lang="en-ID" altLang="en-US" sz="1600" b="1" dirty="0">
              <a:latin typeface="Calibri" panose="020F0502020204030204" pitchFamily="34" charset="0"/>
            </a:endParaRPr>
          </a:p>
        </p:txBody>
      </p:sp>
      <p:pic>
        <p:nvPicPr>
          <p:cNvPr id="7" name="Picture 6" descr="3cc3b5ce652a8cbbb09c13abef278524.png"/>
          <p:cNvPicPr>
            <a:picLocks noChangeAspect="1"/>
          </p:cNvPicPr>
          <p:nvPr/>
        </p:nvPicPr>
        <p:blipFill>
          <a:blip r:embed="rId3" cstate="print"/>
          <a:stretch>
            <a:fillRect/>
          </a:stretch>
        </p:blipFill>
        <p:spPr>
          <a:xfrm>
            <a:off x="7250805" y="-89191"/>
            <a:ext cx="1893195" cy="1343558"/>
          </a:xfrm>
          <a:prstGeom prst="rect">
            <a:avLst/>
          </a:prstGeom>
        </p:spPr>
      </p:pic>
      <p:sp>
        <p:nvSpPr>
          <p:cNvPr id="8" name="TextBox 5"/>
          <p:cNvSpPr txBox="1">
            <a:spLocks noChangeArrowheads="1"/>
          </p:cNvSpPr>
          <p:nvPr/>
        </p:nvSpPr>
        <p:spPr bwMode="auto">
          <a:xfrm>
            <a:off x="176951" y="1750907"/>
            <a:ext cx="4464496"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ID" altLang="en-US" sz="2000" b="1" i="0" u="none" strike="noStrike" kern="1200" cap="none" spc="0" normalizeH="0" baseline="0" noProof="0" dirty="0" err="1" smtClean="0">
                <a:ln>
                  <a:noFill/>
                </a:ln>
                <a:effectLst/>
                <a:uLnTx/>
                <a:uFillTx/>
                <a:latin typeface="Calibri" panose="020F0502020204030204" pitchFamily="34" charset="0"/>
                <a:ea typeface="+mn-ea"/>
                <a:cs typeface="+mn-cs"/>
              </a:rPr>
              <a:t>Tatap</a:t>
            </a:r>
            <a:r>
              <a:rPr kumimoji="0" lang="en-ID" altLang="en-US" sz="2000" b="1" i="0" u="none" strike="noStrike" kern="1200" cap="none" spc="0" normalizeH="0" baseline="0" noProof="0" dirty="0" smtClean="0">
                <a:ln>
                  <a:noFill/>
                </a:ln>
                <a:effectLst/>
                <a:uLnTx/>
                <a:uFillTx/>
                <a:latin typeface="Calibri" panose="020F0502020204030204" pitchFamily="34" charset="0"/>
                <a:ea typeface="+mn-ea"/>
                <a:cs typeface="+mn-cs"/>
              </a:rPr>
              <a:t> </a:t>
            </a:r>
            <a:r>
              <a:rPr kumimoji="0" lang="en-ID" altLang="en-US" sz="2000" b="1" i="0" u="none" strike="noStrike" kern="1200" cap="none" spc="0" normalizeH="0" baseline="0" noProof="0" dirty="0" err="1" smtClean="0">
                <a:ln>
                  <a:noFill/>
                </a:ln>
                <a:effectLst/>
                <a:uLnTx/>
                <a:uFillTx/>
                <a:latin typeface="Calibri" panose="020F0502020204030204" pitchFamily="34" charset="0"/>
                <a:ea typeface="+mn-ea"/>
                <a:cs typeface="+mn-cs"/>
              </a:rPr>
              <a:t>Muka</a:t>
            </a:r>
            <a:r>
              <a:rPr kumimoji="0" lang="en-ID" altLang="en-US" sz="2000" b="1" i="0" u="none" strike="noStrike" kern="1200" cap="none" spc="0" normalizeH="0" baseline="0" noProof="0" dirty="0" smtClean="0">
                <a:ln>
                  <a:noFill/>
                </a:ln>
                <a:effectLst/>
                <a:uLnTx/>
                <a:uFillTx/>
                <a:latin typeface="Calibri" panose="020F0502020204030204" pitchFamily="34" charset="0"/>
                <a:ea typeface="+mn-ea"/>
                <a:cs typeface="+mn-cs"/>
              </a:rPr>
              <a:t> </a:t>
            </a:r>
            <a:r>
              <a:rPr kumimoji="0" lang="en-ID" altLang="en-US" sz="2000" b="1" i="0" u="none" strike="noStrike" kern="1200" cap="none" spc="0" normalizeH="0" baseline="0" noProof="0" dirty="0" err="1" smtClean="0">
                <a:ln>
                  <a:noFill/>
                </a:ln>
                <a:effectLst/>
                <a:uLnTx/>
                <a:uFillTx/>
                <a:latin typeface="Calibri" panose="020F0502020204030204" pitchFamily="34" charset="0"/>
                <a:ea typeface="+mn-ea"/>
                <a:cs typeface="+mn-cs"/>
              </a:rPr>
              <a:t>ke</a:t>
            </a:r>
            <a:r>
              <a:rPr kumimoji="0" lang="en-ID" altLang="en-US" sz="2000" b="1" i="0" u="none" strike="noStrike" kern="1200" cap="none" spc="0" normalizeH="0" baseline="0" noProof="0" dirty="0" smtClean="0">
                <a:ln>
                  <a:noFill/>
                </a:ln>
                <a:effectLst/>
                <a:uLnTx/>
                <a:uFillTx/>
                <a:latin typeface="Calibri" panose="020F0502020204030204" pitchFamily="34" charset="0"/>
                <a:ea typeface="+mn-ea"/>
                <a:cs typeface="+mn-cs"/>
              </a:rPr>
              <a:t>-</a:t>
            </a:r>
            <a:r>
              <a:rPr lang="en-US" altLang="en-US" sz="2000" b="1" dirty="0" smtClean="0"/>
              <a:t>1</a:t>
            </a:r>
            <a:r>
              <a:rPr lang="id-ID" altLang="en-US" sz="2000" b="1" dirty="0" smtClean="0"/>
              <a:t>2</a:t>
            </a:r>
            <a:r>
              <a:rPr kumimoji="0" lang="en-ID" altLang="en-US" sz="2000" b="1" i="0" u="none" strike="noStrike" kern="1200" cap="none" spc="0" normalizeH="0" baseline="0" noProof="0" dirty="0" smtClean="0">
                <a:ln>
                  <a:noFill/>
                </a:ln>
                <a:effectLst/>
                <a:uLnTx/>
                <a:uFillTx/>
                <a:latin typeface="Calibri" panose="020F0502020204030204" pitchFamily="34" charset="0"/>
                <a:ea typeface="+mn-ea"/>
                <a:cs typeface="+mn-cs"/>
              </a:rPr>
              <a:t> </a:t>
            </a:r>
            <a:r>
              <a:rPr lang="id-ID" altLang="en-US" sz="2000" b="1" dirty="0" smtClean="0"/>
              <a:t>Proposal Penelitian</a:t>
            </a:r>
            <a:endParaRPr kumimoji="0" lang="en-ID" altLang="en-US" sz="2000" b="1" i="0" u="none" strike="noStrike" kern="1200" cap="none" spc="0" normalizeH="0" baseline="0" noProof="0" dirty="0" smtClean="0">
              <a:ln>
                <a:noFill/>
              </a:ln>
              <a:effectLst/>
              <a:uLnTx/>
              <a:uFillTx/>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67744" y="2139702"/>
            <a:ext cx="6577928" cy="2738628"/>
          </a:xfrm>
        </p:spPr>
        <p:txBody>
          <a:bodyPr>
            <a:noAutofit/>
          </a:bodyPr>
          <a:lstStyle/>
          <a:p>
            <a:pPr marL="0" indent="0" algn="just">
              <a:buNone/>
            </a:pPr>
            <a:r>
              <a:rPr lang="en-US" sz="1600" dirty="0" smtClean="0">
                <a:solidFill>
                  <a:schemeClr val="tx1"/>
                </a:solidFill>
                <a:latin typeface="+mj-lt"/>
              </a:rPr>
              <a:t>	</a:t>
            </a:r>
            <a:r>
              <a:rPr lang="id-ID" sz="1600" dirty="0" smtClean="0">
                <a:solidFill>
                  <a:schemeClr val="tx1"/>
                </a:solidFill>
                <a:latin typeface="+mj-lt"/>
              </a:rPr>
              <a:t>Data/informasi </a:t>
            </a:r>
            <a:r>
              <a:rPr lang="id-ID" sz="1600" dirty="0">
                <a:solidFill>
                  <a:schemeClr val="tx1"/>
                </a:solidFill>
                <a:latin typeface="+mj-lt"/>
              </a:rPr>
              <a:t>hasil penelitian memang berguna untuk dasar pemecahan masalah. Berbagai metode dapat digunakan, yaitu metode pengumpulan data (teknik sampling), alat instrumen pengumpulan data, metode analisis/pengujian hipotesis serta metode perkiraan/ramalan interval tepat, sesuai dengan persyaratan metode penelitian ilmiah (</a:t>
            </a:r>
            <a:r>
              <a:rPr lang="id-ID" sz="1600" i="1" dirty="0">
                <a:solidFill>
                  <a:schemeClr val="tx1"/>
                </a:solidFill>
                <a:latin typeface="+mj-lt"/>
              </a:rPr>
              <a:t>requirement of scientific research methods</a:t>
            </a:r>
            <a:r>
              <a:rPr lang="id-ID" sz="1600" dirty="0">
                <a:solidFill>
                  <a:schemeClr val="tx1"/>
                </a:solidFill>
                <a:latin typeface="+mj-lt"/>
              </a:rPr>
              <a:t>).</a:t>
            </a:r>
          </a:p>
          <a:p>
            <a:pPr marL="0" indent="0" algn="just">
              <a:buNone/>
            </a:pPr>
            <a:endParaRPr lang="en-US" sz="1400" dirty="0">
              <a:solidFill>
                <a:schemeClr val="tx1"/>
              </a:solidFill>
              <a:latin typeface="+mj-lt"/>
            </a:endParaRPr>
          </a:p>
        </p:txBody>
      </p:sp>
      <p:pic>
        <p:nvPicPr>
          <p:cNvPr id="4" name="Picture 3" descr="3cc3b5ce652a8cbbb09c13abef278524.png"/>
          <p:cNvPicPr>
            <a:picLocks noChangeAspect="1"/>
          </p:cNvPicPr>
          <p:nvPr/>
        </p:nvPicPr>
        <p:blipFill>
          <a:blip r:embed="rId2" cstate="print"/>
          <a:stretch>
            <a:fillRect/>
          </a:stretch>
        </p:blipFill>
        <p:spPr>
          <a:xfrm>
            <a:off x="7164288" y="339748"/>
            <a:ext cx="1893195" cy="1343558"/>
          </a:xfrm>
          <a:prstGeom prst="rect">
            <a:avLst/>
          </a:prstGeom>
        </p:spPr>
      </p:pic>
    </p:spTree>
    <p:extLst>
      <p:ext uri="{BB962C8B-B14F-4D97-AF65-F5344CB8AC3E}">
        <p14:creationId xmlns:p14="http://schemas.microsoft.com/office/powerpoint/2010/main" xmlns="" val="5786319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0276" y="426259"/>
            <a:ext cx="5036020" cy="1170537"/>
          </a:xfrm>
        </p:spPr>
        <p:txBody>
          <a:bodyPr>
            <a:normAutofit/>
          </a:bodyPr>
          <a:lstStyle/>
          <a:p>
            <a:pPr algn="ctr"/>
            <a:r>
              <a:rPr lang="id-ID" sz="3200" dirty="0">
                <a:solidFill>
                  <a:schemeClr val="tx1"/>
                </a:solidFill>
                <a:latin typeface="Book Antiqua" panose="02040602050305030304" pitchFamily="18" charset="0"/>
              </a:rPr>
              <a:t>C. </a:t>
            </a:r>
            <a:r>
              <a:rPr lang="id-ID" sz="3200" b="1" dirty="0">
                <a:solidFill>
                  <a:schemeClr val="tx1"/>
                </a:solidFill>
                <a:latin typeface="Book Antiqua" panose="02040602050305030304" pitchFamily="18" charset="0"/>
              </a:rPr>
              <a:t>Manfaat Proposal Penelitian</a:t>
            </a:r>
            <a:endParaRPr lang="en-US" sz="3200" dirty="0">
              <a:solidFill>
                <a:schemeClr val="tx1"/>
              </a:solidFill>
              <a:latin typeface="Book Antiqua" panose="02040602050305030304" pitchFamily="18" charset="0"/>
            </a:endParaRPr>
          </a:p>
        </p:txBody>
      </p:sp>
      <p:sp>
        <p:nvSpPr>
          <p:cNvPr id="3" name="Content Placeholder 2"/>
          <p:cNvSpPr>
            <a:spLocks noGrp="1"/>
          </p:cNvSpPr>
          <p:nvPr>
            <p:ph idx="1"/>
          </p:nvPr>
        </p:nvSpPr>
        <p:spPr>
          <a:xfrm>
            <a:off x="2123728" y="1769816"/>
            <a:ext cx="6577928" cy="3178197"/>
          </a:xfrm>
        </p:spPr>
        <p:txBody>
          <a:bodyPr>
            <a:normAutofit fontScale="92500"/>
          </a:bodyPr>
          <a:lstStyle/>
          <a:p>
            <a:pPr algn="just">
              <a:buFont typeface="Wingdings" panose="05000000000000000000" pitchFamily="2" charset="2"/>
              <a:buChar char="q"/>
            </a:pPr>
            <a:r>
              <a:rPr lang="id-ID" sz="1600" dirty="0">
                <a:solidFill>
                  <a:schemeClr val="tx1"/>
                </a:solidFill>
                <a:latin typeface="Book Antiqua" panose="02040602050305030304" pitchFamily="18" charset="0"/>
              </a:rPr>
              <a:t>Proposal penelitian dapat memungkinkan para sponsor menilai kesungguhan atau keseriusan peneliti dan menjelaskan secara tidak langsung kepada pihak yang ingin mengetahui kegiatan tersebut. </a:t>
            </a:r>
          </a:p>
          <a:p>
            <a:pPr algn="just">
              <a:buFont typeface="Wingdings" panose="05000000000000000000" pitchFamily="2" charset="2"/>
              <a:buChar char="q"/>
            </a:pPr>
            <a:r>
              <a:rPr lang="id-ID" sz="1600" dirty="0">
                <a:solidFill>
                  <a:schemeClr val="tx1"/>
                </a:solidFill>
                <a:latin typeface="Book Antiqua" panose="02040602050305030304" pitchFamily="18" charset="0"/>
              </a:rPr>
              <a:t>Proposal penelitian dapat digunakan bagi dosen pembimbing atau para sponsor untuk mengetahui jalan pikiran mahasiswa yang dibimbingnya. Yang terpenting lagi, apakah mahasiswa sudah tepat memilih masalah yang akan diteliti, merumuskan masalahnya, memilih judulnya, dan menentukan tujuan penelitian, jenis variabelnya, metode analisis, serta pengujian hipotesisnya</a:t>
            </a:r>
            <a:r>
              <a:rPr lang="id-ID" sz="1600" dirty="0" smtClean="0">
                <a:solidFill>
                  <a:schemeClr val="tx1"/>
                </a:solidFill>
                <a:latin typeface="Book Antiqua" panose="02040602050305030304" pitchFamily="18" charset="0"/>
              </a:rPr>
              <a:t>.</a:t>
            </a:r>
            <a:endParaRPr lang="en-US" sz="1600" dirty="0" smtClean="0">
              <a:solidFill>
                <a:schemeClr val="tx1"/>
              </a:solidFill>
              <a:latin typeface="Book Antiqua" panose="02040602050305030304" pitchFamily="18" charset="0"/>
            </a:endParaRPr>
          </a:p>
          <a:p>
            <a:pPr marL="0" indent="0" algn="just">
              <a:buNone/>
            </a:pPr>
            <a:r>
              <a:rPr lang="en-US" sz="1600" dirty="0" smtClean="0">
                <a:solidFill>
                  <a:schemeClr val="tx1"/>
                </a:solidFill>
                <a:latin typeface="Book Antiqua" panose="02040602050305030304" pitchFamily="18" charset="0"/>
              </a:rPr>
              <a:t>	</a:t>
            </a:r>
            <a:r>
              <a:rPr lang="id-ID" sz="1600" dirty="0" smtClean="0">
                <a:solidFill>
                  <a:schemeClr val="tx1"/>
                </a:solidFill>
                <a:latin typeface="Book Antiqua" panose="02040602050305030304" pitchFamily="18" charset="0"/>
              </a:rPr>
              <a:t>Perlu </a:t>
            </a:r>
            <a:r>
              <a:rPr lang="id-ID" sz="1600" dirty="0">
                <a:solidFill>
                  <a:schemeClr val="tx1"/>
                </a:solidFill>
                <a:latin typeface="Book Antiqua" panose="02040602050305030304" pitchFamily="18" charset="0"/>
              </a:rPr>
              <a:t>ditekankan bahwa penelitian di sini merupakan kegiatan ilmiah yang dimaksudkan untuk mengembangkan dan memperkaya khazanah ilmu pengetahuan</a:t>
            </a:r>
            <a:endParaRPr lang="en-US" sz="1600" dirty="0" smtClean="0">
              <a:solidFill>
                <a:schemeClr val="tx1"/>
              </a:solidFill>
              <a:latin typeface="Book Antiqua" panose="02040602050305030304" pitchFamily="18" charset="0"/>
            </a:endParaRPr>
          </a:p>
          <a:p>
            <a:pPr marL="0" indent="0" algn="just">
              <a:buNone/>
            </a:pPr>
            <a:endParaRPr lang="id-ID" sz="1600" dirty="0">
              <a:solidFill>
                <a:schemeClr val="tx1"/>
              </a:solidFill>
              <a:latin typeface="Book Antiqua" panose="02040602050305030304" pitchFamily="18" charset="0"/>
            </a:endParaRPr>
          </a:p>
          <a:p>
            <a:pPr>
              <a:buFont typeface="Wingdings" panose="05000000000000000000" pitchFamily="2" charset="2"/>
              <a:buChar char="q"/>
            </a:pPr>
            <a:endParaRPr lang="en-US" dirty="0"/>
          </a:p>
        </p:txBody>
      </p:sp>
      <p:pic>
        <p:nvPicPr>
          <p:cNvPr id="4" name="Picture 3" descr="3cc3b5ce652a8cbbb09c13abef278524.png"/>
          <p:cNvPicPr>
            <a:picLocks noChangeAspect="1"/>
          </p:cNvPicPr>
          <p:nvPr/>
        </p:nvPicPr>
        <p:blipFill>
          <a:blip r:embed="rId2" cstate="print"/>
          <a:stretch>
            <a:fillRect/>
          </a:stretch>
        </p:blipFill>
        <p:spPr>
          <a:xfrm>
            <a:off x="6916741" y="194255"/>
            <a:ext cx="1893195" cy="1343558"/>
          </a:xfrm>
          <a:prstGeom prst="rect">
            <a:avLst/>
          </a:prstGeom>
        </p:spPr>
      </p:pic>
    </p:spTree>
    <p:extLst>
      <p:ext uri="{BB962C8B-B14F-4D97-AF65-F5344CB8AC3E}">
        <p14:creationId xmlns:p14="http://schemas.microsoft.com/office/powerpoint/2010/main" xmlns="" val="42272085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q"/>
            </a:pPr>
            <a:r>
              <a:rPr lang="id-ID" sz="1600" dirty="0">
                <a:solidFill>
                  <a:schemeClr val="tx1"/>
                </a:solidFill>
                <a:latin typeface="Book Antiqua" panose="02040602050305030304" pitchFamily="18" charset="0"/>
              </a:rPr>
              <a:t>Penelitian ilmiah harus dilakukan dengan tujuan yang jelas, didasarkan atas perencanaan yang matang (proposal/usulan penelitian), dilaksanakan secara otomatis dan efisien</a:t>
            </a:r>
            <a:r>
              <a:rPr lang="id-ID" sz="1600" dirty="0" smtClean="0">
                <a:solidFill>
                  <a:schemeClr val="tx1"/>
                </a:solidFill>
                <a:latin typeface="Book Antiqua" panose="02040602050305030304" pitchFamily="18" charset="0"/>
              </a:rPr>
              <a:t>.</a:t>
            </a:r>
            <a:endParaRPr lang="id-ID" sz="1600" dirty="0">
              <a:solidFill>
                <a:schemeClr val="tx1"/>
              </a:solidFill>
              <a:latin typeface="Book Antiqua" panose="02040602050305030304" pitchFamily="18" charset="0"/>
            </a:endParaRPr>
          </a:p>
          <a:p>
            <a:pPr algn="just">
              <a:buFont typeface="Wingdings" panose="05000000000000000000" pitchFamily="2" charset="2"/>
              <a:buChar char="q"/>
            </a:pPr>
            <a:r>
              <a:rPr lang="id-ID" sz="1600" dirty="0" smtClean="0">
                <a:solidFill>
                  <a:schemeClr val="tx1"/>
                </a:solidFill>
                <a:latin typeface="Book Antiqua" panose="02040602050305030304" pitchFamily="18" charset="0"/>
              </a:rPr>
              <a:t>Proposal </a:t>
            </a:r>
            <a:r>
              <a:rPr lang="id-ID" sz="1600" dirty="0">
                <a:solidFill>
                  <a:schemeClr val="tx1"/>
                </a:solidFill>
                <a:latin typeface="Book Antiqua" panose="02040602050305030304" pitchFamily="18" charset="0"/>
              </a:rPr>
              <a:t>penelitian yang baik akan menjamin pelaksanaan penelitian yang baik sehingga menghasilkan data/informasi yang relevan, artinya dapat menggambarkan faktor-faktor yang mungkin menjadi penyebab timbulnya masalah. Perlu diketahui bahwa memecahkan masalah berarti upaya untuk menghilangkan faktor penyebabnya.</a:t>
            </a:r>
          </a:p>
          <a:p>
            <a:pPr algn="just">
              <a:buFont typeface="Wingdings" panose="05000000000000000000" pitchFamily="2" charset="2"/>
              <a:buChar char="q"/>
            </a:pPr>
            <a:endParaRPr lang="en-US" sz="1600" dirty="0">
              <a:solidFill>
                <a:schemeClr val="tx1"/>
              </a:solidFill>
              <a:latin typeface="Book Antiqua" panose="02040602050305030304" pitchFamily="18" charset="0"/>
            </a:endParaRPr>
          </a:p>
        </p:txBody>
      </p:sp>
      <p:pic>
        <p:nvPicPr>
          <p:cNvPr id="4" name="Picture 3" descr="3cc3b5ce652a8cbbb09c13abef278524.png"/>
          <p:cNvPicPr>
            <a:picLocks noChangeAspect="1"/>
          </p:cNvPicPr>
          <p:nvPr/>
        </p:nvPicPr>
        <p:blipFill>
          <a:blip r:embed="rId2" cstate="print"/>
          <a:stretch>
            <a:fillRect/>
          </a:stretch>
        </p:blipFill>
        <p:spPr>
          <a:xfrm>
            <a:off x="6732240" y="123478"/>
            <a:ext cx="1893195" cy="1343558"/>
          </a:xfrm>
          <a:prstGeom prst="rect">
            <a:avLst/>
          </a:prstGeom>
        </p:spPr>
      </p:pic>
    </p:spTree>
    <p:extLst>
      <p:ext uri="{BB962C8B-B14F-4D97-AF65-F5344CB8AC3E}">
        <p14:creationId xmlns:p14="http://schemas.microsoft.com/office/powerpoint/2010/main" xmlns="" val="15917930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0276" y="627534"/>
            <a:ext cx="5036020" cy="969262"/>
          </a:xfrm>
        </p:spPr>
        <p:txBody>
          <a:bodyPr>
            <a:normAutofit fontScale="90000"/>
          </a:bodyPr>
          <a:lstStyle/>
          <a:p>
            <a:pPr algn="ctr"/>
            <a:r>
              <a:rPr lang="id-ID" sz="3200" b="1" dirty="0">
                <a:solidFill>
                  <a:schemeClr val="tx1"/>
                </a:solidFill>
              </a:rPr>
              <a:t>D. Isi Proposal </a:t>
            </a:r>
            <a:r>
              <a:rPr lang="en-US" sz="3200" b="1" dirty="0" smtClean="0">
                <a:solidFill>
                  <a:schemeClr val="tx1"/>
                </a:solidFill>
              </a:rPr>
              <a:t/>
            </a:r>
            <a:br>
              <a:rPr lang="en-US" sz="3200" b="1" dirty="0" smtClean="0">
                <a:solidFill>
                  <a:schemeClr val="tx1"/>
                </a:solidFill>
              </a:rPr>
            </a:br>
            <a:r>
              <a:rPr lang="id-ID" sz="3200" b="1" dirty="0" smtClean="0">
                <a:solidFill>
                  <a:schemeClr val="tx1"/>
                </a:solidFill>
              </a:rPr>
              <a:t>Penelitian</a:t>
            </a:r>
            <a:endParaRPr lang="en-US" sz="3200" dirty="0">
              <a:solidFill>
                <a:schemeClr val="tx1"/>
              </a:solidFill>
            </a:endParaRPr>
          </a:p>
        </p:txBody>
      </p:sp>
      <p:sp>
        <p:nvSpPr>
          <p:cNvPr id="3" name="Content Placeholder 2"/>
          <p:cNvSpPr>
            <a:spLocks noGrp="1"/>
          </p:cNvSpPr>
          <p:nvPr>
            <p:ph idx="1"/>
          </p:nvPr>
        </p:nvSpPr>
        <p:spPr>
          <a:xfrm>
            <a:off x="2190523" y="1779662"/>
            <a:ext cx="6577928" cy="3168352"/>
          </a:xfrm>
        </p:spPr>
        <p:txBody>
          <a:bodyPr>
            <a:noAutofit/>
          </a:bodyPr>
          <a:lstStyle/>
          <a:p>
            <a:pPr marL="0" indent="0" algn="just">
              <a:buNone/>
            </a:pPr>
            <a:r>
              <a:rPr lang="en-US" sz="1400" dirty="0" smtClean="0"/>
              <a:t>	</a:t>
            </a:r>
            <a:r>
              <a:rPr lang="id-ID" sz="1400" dirty="0" smtClean="0">
                <a:solidFill>
                  <a:schemeClr val="tx1"/>
                </a:solidFill>
                <a:latin typeface="Book Antiqua" panose="02040602050305030304" pitchFamily="18" charset="0"/>
              </a:rPr>
              <a:t>Pada </a:t>
            </a:r>
            <a:r>
              <a:rPr lang="id-ID" sz="1400" dirty="0">
                <a:solidFill>
                  <a:schemeClr val="tx1"/>
                </a:solidFill>
                <a:latin typeface="Book Antiqua" panose="02040602050305030304" pitchFamily="18" charset="0"/>
              </a:rPr>
              <a:t>dasarnya, sebagian isi proposal penelitian ialah desain penelitian (</a:t>
            </a:r>
            <a:r>
              <a:rPr lang="id-ID" sz="1400" i="1" dirty="0">
                <a:solidFill>
                  <a:schemeClr val="tx1"/>
                </a:solidFill>
                <a:latin typeface="Book Antiqua" panose="02040602050305030304" pitchFamily="18" charset="0"/>
              </a:rPr>
              <a:t>research design</a:t>
            </a:r>
            <a:r>
              <a:rPr lang="id-ID" sz="1400" dirty="0">
                <a:solidFill>
                  <a:schemeClr val="tx1"/>
                </a:solidFill>
                <a:latin typeface="Book Antiqua" panose="02040602050305030304" pitchFamily="18" charset="0"/>
              </a:rPr>
              <a:t>) atau perencanaan penelitian (</a:t>
            </a:r>
            <a:r>
              <a:rPr lang="id-ID" sz="1400" i="1" dirty="0">
                <a:solidFill>
                  <a:schemeClr val="tx1"/>
                </a:solidFill>
                <a:latin typeface="Book Antiqua" panose="02040602050305030304" pitchFamily="18" charset="0"/>
              </a:rPr>
              <a:t>research plan</a:t>
            </a:r>
            <a:r>
              <a:rPr lang="id-ID" sz="1400" dirty="0">
                <a:solidFill>
                  <a:schemeClr val="tx1"/>
                </a:solidFill>
                <a:latin typeface="Book Antiqua" panose="02040602050305030304" pitchFamily="18" charset="0"/>
              </a:rPr>
              <a:t>) yang sifatnya masih tentatif (ada kemungkinan masih bisa berubah), tetapi harus sudah mencakup gambaran mengenai berbagai jenis kegiatan yang akan dilakukan.  </a:t>
            </a:r>
            <a:endParaRPr lang="en-US" sz="1400" dirty="0" smtClean="0">
              <a:solidFill>
                <a:schemeClr val="tx1"/>
              </a:solidFill>
              <a:latin typeface="Book Antiqua" panose="02040602050305030304" pitchFamily="18" charset="0"/>
            </a:endParaRPr>
          </a:p>
          <a:p>
            <a:pPr marL="0" indent="0" algn="just">
              <a:buNone/>
            </a:pPr>
            <a:r>
              <a:rPr lang="en-US" sz="1400" dirty="0" smtClean="0">
                <a:solidFill>
                  <a:schemeClr val="tx1"/>
                </a:solidFill>
                <a:latin typeface="Book Antiqua" panose="02040602050305030304" pitchFamily="18" charset="0"/>
              </a:rPr>
              <a:t>	</a:t>
            </a:r>
            <a:r>
              <a:rPr lang="id-ID" sz="1400" dirty="0" smtClean="0">
                <a:solidFill>
                  <a:schemeClr val="tx1"/>
                </a:solidFill>
                <a:latin typeface="Book Antiqua" panose="02040602050305030304" pitchFamily="18" charset="0"/>
              </a:rPr>
              <a:t>Desain </a:t>
            </a:r>
            <a:r>
              <a:rPr lang="id-ID" sz="1400" dirty="0">
                <a:solidFill>
                  <a:schemeClr val="tx1"/>
                </a:solidFill>
                <a:latin typeface="Book Antiqua" panose="02040602050305030304" pitchFamily="18" charset="0"/>
              </a:rPr>
              <a:t>proposal penelitian atau perencanaan penelitian merupakan petunjuk/pedoman (</a:t>
            </a:r>
            <a:r>
              <a:rPr lang="id-ID" sz="1400" i="1" dirty="0">
                <a:solidFill>
                  <a:schemeClr val="tx1"/>
                </a:solidFill>
                <a:latin typeface="Book Antiqua" panose="02040602050305030304" pitchFamily="18" charset="0"/>
              </a:rPr>
              <a:t>a guide</a:t>
            </a:r>
            <a:r>
              <a:rPr lang="id-ID" sz="1400" dirty="0">
                <a:solidFill>
                  <a:schemeClr val="tx1"/>
                </a:solidFill>
                <a:latin typeface="Book Antiqua" panose="02040602050305030304" pitchFamily="18" charset="0"/>
              </a:rPr>
              <a:t>) yang berisi urutan langkah kegiatan yang akan diikuti oleh seorang peneliti dalam melakukan atau melaksanakan penelitiannya, setelah tujuan penelitian diketahui sesuai dengan perumusan masalah. Seperti telah disebutkan sebelumnya, penelitian itu dilakukan kalau ada masalah yang akan dipecahkan. Jadi, penelitian berangkat dari adanya masalah. Lalu, masalah itu apa? Masalah itu adalah sesuatu yang terjadi tidak sesuai dengan keinginan atau harapan.</a:t>
            </a:r>
          </a:p>
          <a:p>
            <a:pPr marL="0" indent="0" algn="just">
              <a:buNone/>
            </a:pPr>
            <a:endParaRPr lang="id-ID" sz="1400" dirty="0">
              <a:solidFill>
                <a:schemeClr val="tx1"/>
              </a:solidFill>
              <a:latin typeface="Book Antiqua" panose="02040602050305030304" pitchFamily="18" charset="0"/>
            </a:endParaRPr>
          </a:p>
          <a:p>
            <a:endParaRPr lang="en-US" sz="1400" dirty="0">
              <a:latin typeface="Book Antiqua" panose="02040602050305030304" pitchFamily="18" charset="0"/>
            </a:endParaRPr>
          </a:p>
        </p:txBody>
      </p:sp>
      <p:pic>
        <p:nvPicPr>
          <p:cNvPr id="4" name="Picture 3" descr="3cc3b5ce652a8cbbb09c13abef278524.png"/>
          <p:cNvPicPr>
            <a:picLocks noChangeAspect="1"/>
          </p:cNvPicPr>
          <p:nvPr/>
        </p:nvPicPr>
        <p:blipFill>
          <a:blip r:embed="rId2" cstate="print"/>
          <a:stretch>
            <a:fillRect/>
          </a:stretch>
        </p:blipFill>
        <p:spPr>
          <a:xfrm>
            <a:off x="7092280" y="253238"/>
            <a:ext cx="1893195" cy="1343558"/>
          </a:xfrm>
          <a:prstGeom prst="rect">
            <a:avLst/>
          </a:prstGeom>
        </p:spPr>
      </p:pic>
    </p:spTree>
    <p:extLst>
      <p:ext uri="{BB962C8B-B14F-4D97-AF65-F5344CB8AC3E}">
        <p14:creationId xmlns:p14="http://schemas.microsoft.com/office/powerpoint/2010/main" xmlns="" val="29007504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smtClean="0"/>
              <a:t>	</a:t>
            </a:r>
            <a:r>
              <a:rPr lang="id-ID" sz="1600" dirty="0" smtClean="0">
                <a:solidFill>
                  <a:schemeClr val="tx1"/>
                </a:solidFill>
                <a:latin typeface="Book Antiqua" panose="02040602050305030304" pitchFamily="18" charset="0"/>
              </a:rPr>
              <a:t>Desain </a:t>
            </a:r>
            <a:r>
              <a:rPr lang="id-ID" sz="1600" dirty="0">
                <a:solidFill>
                  <a:schemeClr val="tx1"/>
                </a:solidFill>
                <a:latin typeface="Book Antiqua" panose="02040602050305030304" pitchFamily="18" charset="0"/>
              </a:rPr>
              <a:t>penelitian harus dibuat sedemikian rupa, artinya secara sistematis dan logis (alur pikirannya jelas, bersambungan, tidak terputus-putus) agar bisa dipergunakan sebagai pegangan atau pedoman yang betul-betul mudah diikuti. Siapapun yang melakukan penelitian, asalkan proposal penelitiannya sudah baik, memenuhi semua persyaratan, akan memperoleh hasil penelitian yang tidak jauh berbeda atau bisa dianggap sama, karena perbedaan yang tidak signifikan. Jika diulangi lagi oleh peneliti yang sama (replication), hasilnya juga akan sama atau tidak jauh berbeda</a:t>
            </a:r>
            <a:r>
              <a:rPr lang="id-ID" dirty="0"/>
              <a:t>.</a:t>
            </a:r>
            <a:endParaRPr lang="en-US" dirty="0"/>
          </a:p>
        </p:txBody>
      </p:sp>
      <p:pic>
        <p:nvPicPr>
          <p:cNvPr id="5" name="Picture 4" descr="3cc3b5ce652a8cbbb09c13abef278524.png"/>
          <p:cNvPicPr>
            <a:picLocks noChangeAspect="1"/>
          </p:cNvPicPr>
          <p:nvPr/>
        </p:nvPicPr>
        <p:blipFill>
          <a:blip r:embed="rId2" cstate="print"/>
          <a:stretch>
            <a:fillRect/>
          </a:stretch>
        </p:blipFill>
        <p:spPr>
          <a:xfrm>
            <a:off x="7164288" y="270531"/>
            <a:ext cx="1893195" cy="1343558"/>
          </a:xfrm>
          <a:prstGeom prst="rect">
            <a:avLst/>
          </a:prstGeom>
        </p:spPr>
      </p:pic>
    </p:spTree>
    <p:extLst>
      <p:ext uri="{BB962C8B-B14F-4D97-AF65-F5344CB8AC3E}">
        <p14:creationId xmlns:p14="http://schemas.microsoft.com/office/powerpoint/2010/main" xmlns="" val="11759907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sz="1600" dirty="0" smtClean="0">
                <a:solidFill>
                  <a:schemeClr val="tx1"/>
                </a:solidFill>
                <a:latin typeface="+mj-lt"/>
              </a:rPr>
              <a:t>	</a:t>
            </a:r>
            <a:r>
              <a:rPr lang="id-ID" sz="1600" dirty="0" smtClean="0">
                <a:solidFill>
                  <a:schemeClr val="tx1"/>
                </a:solidFill>
                <a:latin typeface="+mj-lt"/>
              </a:rPr>
              <a:t>Pada </a:t>
            </a:r>
            <a:r>
              <a:rPr lang="id-ID" sz="1600" dirty="0">
                <a:solidFill>
                  <a:schemeClr val="tx1"/>
                </a:solidFill>
                <a:latin typeface="+mj-lt"/>
              </a:rPr>
              <a:t>dasarnya isi proposal penelitian terdiri dari masalah dan latar belakangnya, identifikasi masalah, pembatasan masalah, perumusan masalah dan pemilihan judul, tujuan dan manfaat penelitian, landasan teori, kerangka berpikir atau kerangka teoretis, hipotesis, desain penelitian (riset) yang terdiri dari berbagai metode seperti, metode pengumpulan data, pengolahan dan penyajian data, metode analisis dan pengujian hipotesis, metode perkiraan/ramalan interval. </a:t>
            </a:r>
          </a:p>
          <a:p>
            <a:pPr marL="0" indent="0" algn="just">
              <a:buNone/>
            </a:pPr>
            <a:endParaRPr lang="en-US" sz="1600" dirty="0">
              <a:solidFill>
                <a:schemeClr val="tx1"/>
              </a:solidFill>
              <a:latin typeface="+mj-lt"/>
            </a:endParaRPr>
          </a:p>
        </p:txBody>
      </p:sp>
      <p:pic>
        <p:nvPicPr>
          <p:cNvPr id="4" name="Picture 3" descr="3cc3b5ce652a8cbbb09c13abef278524.png"/>
          <p:cNvPicPr>
            <a:picLocks noChangeAspect="1"/>
          </p:cNvPicPr>
          <p:nvPr/>
        </p:nvPicPr>
        <p:blipFill>
          <a:blip r:embed="rId2" cstate="print"/>
          <a:stretch>
            <a:fillRect/>
          </a:stretch>
        </p:blipFill>
        <p:spPr>
          <a:xfrm>
            <a:off x="6804248" y="123478"/>
            <a:ext cx="1893195" cy="1343558"/>
          </a:xfrm>
          <a:prstGeom prst="rect">
            <a:avLst/>
          </a:prstGeom>
        </p:spPr>
      </p:pic>
    </p:spTree>
    <p:extLst>
      <p:ext uri="{BB962C8B-B14F-4D97-AF65-F5344CB8AC3E}">
        <p14:creationId xmlns:p14="http://schemas.microsoft.com/office/powerpoint/2010/main" xmlns="" val="12300496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0276" y="426259"/>
            <a:ext cx="4675980" cy="1170537"/>
          </a:xfrm>
        </p:spPr>
        <p:txBody>
          <a:bodyPr>
            <a:normAutofit fontScale="90000"/>
          </a:bodyPr>
          <a:lstStyle/>
          <a:p>
            <a:pPr algn="ctr"/>
            <a:r>
              <a:rPr lang="id-ID" dirty="0">
                <a:solidFill>
                  <a:schemeClr val="tx1"/>
                </a:solidFill>
              </a:rPr>
              <a:t>E. </a:t>
            </a:r>
            <a:r>
              <a:rPr lang="id-ID" b="1" dirty="0">
                <a:solidFill>
                  <a:schemeClr val="tx1"/>
                </a:solidFill>
              </a:rPr>
              <a:t>Format Proposal Penelitian</a:t>
            </a:r>
            <a:endParaRPr lang="en-US" dirty="0">
              <a:solidFill>
                <a:schemeClr val="tx1"/>
              </a:solidFill>
            </a:endParaRPr>
          </a:p>
        </p:txBody>
      </p:sp>
      <p:sp>
        <p:nvSpPr>
          <p:cNvPr id="3" name="Content Placeholder 2"/>
          <p:cNvSpPr>
            <a:spLocks noGrp="1"/>
          </p:cNvSpPr>
          <p:nvPr>
            <p:ph idx="1"/>
          </p:nvPr>
        </p:nvSpPr>
        <p:spPr>
          <a:xfrm>
            <a:off x="428596" y="2143122"/>
            <a:ext cx="8229600" cy="3394472"/>
          </a:xfrm>
        </p:spPr>
        <p:txBody>
          <a:bodyPr>
            <a:normAutofit/>
          </a:bodyPr>
          <a:lstStyle/>
          <a:p>
            <a:pPr marL="0" lvl="0" indent="0" algn="just">
              <a:buNone/>
            </a:pPr>
            <a:r>
              <a:rPr lang="en-US" sz="1600" dirty="0" smtClean="0">
                <a:solidFill>
                  <a:schemeClr val="tx1"/>
                </a:solidFill>
                <a:latin typeface="Kristen ITC" panose="03050502040202030202" pitchFamily="66" charset="0"/>
              </a:rPr>
              <a:t>	</a:t>
            </a:r>
            <a:r>
              <a:rPr lang="id-ID" sz="1600" dirty="0" smtClean="0">
                <a:solidFill>
                  <a:schemeClr val="tx1"/>
                </a:solidFill>
                <a:latin typeface="Kristen ITC" panose="03050502040202030202" pitchFamily="66" charset="0"/>
              </a:rPr>
              <a:t>Ada </a:t>
            </a:r>
            <a:r>
              <a:rPr lang="id-ID" sz="1600" dirty="0">
                <a:solidFill>
                  <a:schemeClr val="tx1"/>
                </a:solidFill>
                <a:latin typeface="Kristen ITC" panose="03050502040202030202" pitchFamily="66" charset="0"/>
              </a:rPr>
              <a:t>berbagai macam format Proposal Penelitian dilihat dari sistematika dan isi serta kelengkapan proposal. Format  Proposal Penelitian lazimnya ditentukan oleh: 1) Kesepakatan dalam lembaga/instansi/kelempok. Oleh karena itu format Proposal Penelitian antar perguruan tinggi atau antar fakultas, bahkan antar jurusan dapat saja berbeda. Akan tetapi setidak-tidaknya dalam satu program studi, sebagai unit terkecil di satu perguruan tinggi, hendaknya sama.</a:t>
            </a:r>
          </a:p>
          <a:p>
            <a:pPr algn="just"/>
            <a:endParaRPr lang="en-US" sz="1600" dirty="0">
              <a:solidFill>
                <a:schemeClr val="tx1"/>
              </a:solidFill>
              <a:latin typeface="Kristen ITC" panose="03050502040202030202" pitchFamily="66" charset="0"/>
            </a:endParaRPr>
          </a:p>
        </p:txBody>
      </p:sp>
      <p:pic>
        <p:nvPicPr>
          <p:cNvPr id="4" name="Picture 3" descr="3cc3b5ce652a8cbbb09c13abef278524.png"/>
          <p:cNvPicPr>
            <a:picLocks noChangeAspect="1"/>
          </p:cNvPicPr>
          <p:nvPr/>
        </p:nvPicPr>
        <p:blipFill>
          <a:blip r:embed="rId2" cstate="print"/>
          <a:stretch>
            <a:fillRect/>
          </a:stretch>
        </p:blipFill>
        <p:spPr>
          <a:xfrm>
            <a:off x="7092280" y="242590"/>
            <a:ext cx="1893195" cy="1343558"/>
          </a:xfrm>
          <a:prstGeom prst="rect">
            <a:avLst/>
          </a:prstGeom>
        </p:spPr>
      </p:pic>
    </p:spTree>
    <p:extLst>
      <p:ext uri="{BB962C8B-B14F-4D97-AF65-F5344CB8AC3E}">
        <p14:creationId xmlns:p14="http://schemas.microsoft.com/office/powerpoint/2010/main" xmlns="" val="34661163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749028"/>
            <a:ext cx="8229600" cy="3394472"/>
          </a:xfrm>
        </p:spPr>
        <p:txBody>
          <a:bodyPr/>
          <a:lstStyle/>
          <a:p>
            <a:pPr marL="514350" lvl="0" indent="-514350" algn="just">
              <a:buAutoNum type="arabicPeriod"/>
            </a:pPr>
            <a:r>
              <a:rPr lang="id-ID" sz="1600" dirty="0">
                <a:solidFill>
                  <a:schemeClr val="tx1"/>
                </a:solidFill>
                <a:latin typeface="Kristen ITC" panose="03050502040202030202" pitchFamily="66" charset="0"/>
              </a:rPr>
              <a:t>Apa yang Anda ketahui dan pahami mengenai sebuah </a:t>
            </a:r>
            <a:r>
              <a:rPr lang="id-ID" sz="1600" b="1" dirty="0">
                <a:solidFill>
                  <a:schemeClr val="tx1"/>
                </a:solidFill>
                <a:latin typeface="Kristen ITC" panose="03050502040202030202" pitchFamily="66" charset="0"/>
              </a:rPr>
              <a:t>Proposal Penelitian</a:t>
            </a:r>
            <a:r>
              <a:rPr lang="id-ID" sz="1600" dirty="0">
                <a:solidFill>
                  <a:schemeClr val="tx1"/>
                </a:solidFill>
                <a:latin typeface="Kristen ITC" panose="03050502040202030202" pitchFamily="66" charset="0"/>
              </a:rPr>
              <a:t>, berikan penjelasan sesuai yang Anda pahami!</a:t>
            </a:r>
          </a:p>
          <a:p>
            <a:pPr marL="514350" lvl="0" indent="-514350" algn="just">
              <a:buAutoNum type="arabicPeriod"/>
            </a:pPr>
            <a:r>
              <a:rPr lang="id-ID" sz="1600" dirty="0">
                <a:solidFill>
                  <a:schemeClr val="tx1"/>
                </a:solidFill>
                <a:latin typeface="Kristen ITC" panose="03050502040202030202" pitchFamily="66" charset="0"/>
              </a:rPr>
              <a:t>Proposal Penelitian dibuat harus mampu memberikan tujuan yang jelas dan dapat memberikan manfaat dan solusi sehingga dapat membantu memecahkan masalah yang dihadapi. Sesuai dengan pernyataan tersebut, apa yang dapat Anda simpulkan berikan penjelasannya!</a:t>
            </a:r>
          </a:p>
          <a:p>
            <a:endParaRPr lang="en-US" dirty="0"/>
          </a:p>
        </p:txBody>
      </p:sp>
      <p:sp>
        <p:nvSpPr>
          <p:cNvPr id="4" name="Rectangle 3"/>
          <p:cNvSpPr/>
          <p:nvPr/>
        </p:nvSpPr>
        <p:spPr>
          <a:xfrm>
            <a:off x="2339752" y="771550"/>
            <a:ext cx="3962944" cy="584775"/>
          </a:xfrm>
          <a:prstGeom prst="rect">
            <a:avLst/>
          </a:prstGeom>
        </p:spPr>
        <p:txBody>
          <a:bodyPr wrap="none">
            <a:spAutoFit/>
          </a:bodyPr>
          <a:lstStyle/>
          <a:p>
            <a:r>
              <a:rPr lang="id-ID" sz="3200" dirty="0">
                <a:latin typeface="+mj-lt"/>
              </a:rPr>
              <a:t>LATIHAN UNIT IX</a:t>
            </a:r>
            <a:endParaRPr lang="en-US" sz="3200" dirty="0">
              <a:latin typeface="+mj-lt"/>
            </a:endParaRPr>
          </a:p>
        </p:txBody>
      </p:sp>
      <p:pic>
        <p:nvPicPr>
          <p:cNvPr id="5" name="Picture 4" descr="3cc3b5ce652a8cbbb09c13abef278524.png"/>
          <p:cNvPicPr>
            <a:picLocks noChangeAspect="1"/>
          </p:cNvPicPr>
          <p:nvPr/>
        </p:nvPicPr>
        <p:blipFill>
          <a:blip r:embed="rId2" cstate="print"/>
          <a:stretch>
            <a:fillRect/>
          </a:stretch>
        </p:blipFill>
        <p:spPr>
          <a:xfrm>
            <a:off x="6732240" y="99771"/>
            <a:ext cx="1893195" cy="1343558"/>
          </a:xfrm>
          <a:prstGeom prst="rect">
            <a:avLst/>
          </a:prstGeom>
        </p:spPr>
      </p:pic>
    </p:spTree>
    <p:extLst>
      <p:ext uri="{BB962C8B-B14F-4D97-AF65-F5344CB8AC3E}">
        <p14:creationId xmlns:p14="http://schemas.microsoft.com/office/powerpoint/2010/main" xmlns="" val="1175575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5208" y="1611261"/>
            <a:ext cx="6768752" cy="2232248"/>
          </a:xfrm>
        </p:spPr>
        <p:txBody>
          <a:bodyPr>
            <a:noAutofit/>
          </a:bodyPr>
          <a:lstStyle/>
          <a:p>
            <a:pPr lvl="0" algn="just"/>
            <a:r>
              <a:rPr lang="en-US" sz="2000" dirty="0" smtClean="0">
                <a:latin typeface="+mn-lt"/>
              </a:rPr>
              <a:t/>
            </a:r>
            <a:br>
              <a:rPr lang="en-US" sz="2000" dirty="0" smtClean="0">
                <a:latin typeface="+mn-lt"/>
              </a:rPr>
            </a:br>
            <a:r>
              <a:rPr lang="en-US" sz="3600" b="1" dirty="0" err="1" smtClean="0">
                <a:solidFill>
                  <a:schemeClr val="tx1"/>
                </a:solidFill>
                <a:latin typeface="+mn-lt"/>
              </a:rPr>
              <a:t>M</a:t>
            </a:r>
            <a:r>
              <a:rPr lang="en-US" sz="2000" dirty="0" err="1" smtClean="0">
                <a:solidFill>
                  <a:schemeClr val="tx1"/>
                </a:solidFill>
                <a:latin typeface="+mn-lt"/>
              </a:rPr>
              <a:t>ahasiswa</a:t>
            </a:r>
            <a:r>
              <a:rPr lang="en-US" sz="2000" dirty="0" smtClean="0">
                <a:solidFill>
                  <a:schemeClr val="tx1"/>
                </a:solidFill>
                <a:latin typeface="+mn-lt"/>
              </a:rPr>
              <a:t> </a:t>
            </a:r>
            <a:r>
              <a:rPr lang="en-US" sz="2000" dirty="0" err="1">
                <a:solidFill>
                  <a:schemeClr val="tx1"/>
                </a:solidFill>
                <a:latin typeface="+mn-lt"/>
              </a:rPr>
              <a:t>dapat</a:t>
            </a:r>
            <a:r>
              <a:rPr lang="en-US" sz="2000" dirty="0">
                <a:solidFill>
                  <a:schemeClr val="tx1"/>
                </a:solidFill>
                <a:latin typeface="+mn-lt"/>
              </a:rPr>
              <a:t> </a:t>
            </a:r>
            <a:r>
              <a:rPr lang="en-US" sz="2000" dirty="0" err="1">
                <a:solidFill>
                  <a:schemeClr val="tx1"/>
                </a:solidFill>
                <a:latin typeface="+mn-lt"/>
              </a:rPr>
              <a:t>memahami</a:t>
            </a:r>
            <a:r>
              <a:rPr lang="en-US" sz="2000" dirty="0">
                <a:solidFill>
                  <a:schemeClr val="tx1"/>
                </a:solidFill>
                <a:latin typeface="+mn-lt"/>
              </a:rPr>
              <a:t> </a:t>
            </a:r>
            <a:r>
              <a:rPr lang="id-ID" sz="2000" dirty="0" smtClean="0">
                <a:solidFill>
                  <a:schemeClr val="tx1"/>
                </a:solidFill>
                <a:latin typeface="+mn-lt"/>
              </a:rPr>
              <a:t>proposal penelitian, tujuan proposal penelitian, isi proposal penelitian, proposal penelitian, serta mahasiswa dapat membuat proposal penelitian yang berkaitan dengan bidang keilmuannya Tekinik Informatika. (CP-KK 12)</a:t>
            </a:r>
            <a:endParaRPr lang="en-US" sz="2000" b="1" spc="300" dirty="0">
              <a:solidFill>
                <a:schemeClr val="tx1"/>
              </a:solidFill>
              <a:latin typeface="+mn-lt"/>
            </a:endParaRPr>
          </a:p>
        </p:txBody>
      </p:sp>
      <p:pic>
        <p:nvPicPr>
          <p:cNvPr id="7" name="Picture 6" descr="3cc3b5ce652a8cbbb09c13abef278524.png"/>
          <p:cNvPicPr>
            <a:picLocks noChangeAspect="1"/>
          </p:cNvPicPr>
          <p:nvPr/>
        </p:nvPicPr>
        <p:blipFill>
          <a:blip r:embed="rId2" cstate="print"/>
          <a:stretch>
            <a:fillRect/>
          </a:stretch>
        </p:blipFill>
        <p:spPr>
          <a:xfrm>
            <a:off x="7344675" y="0"/>
            <a:ext cx="1893195" cy="1343558"/>
          </a:xfrm>
          <a:prstGeom prst="rect">
            <a:avLst/>
          </a:prstGeom>
        </p:spPr>
      </p:pic>
      <p:sp>
        <p:nvSpPr>
          <p:cNvPr id="10" name="TextBox 5"/>
          <p:cNvSpPr txBox="1">
            <a:spLocks noChangeArrowheads="1"/>
          </p:cNvSpPr>
          <p:nvPr/>
        </p:nvSpPr>
        <p:spPr bwMode="auto">
          <a:xfrm>
            <a:off x="323528" y="214296"/>
            <a:ext cx="5040560" cy="7078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ID" altLang="en-US" sz="2000" b="1" i="0" u="none" strike="noStrike" kern="1200" cap="none" spc="0" normalizeH="0" baseline="0" noProof="0" dirty="0" err="1" smtClean="0">
                <a:ln>
                  <a:noFill/>
                </a:ln>
                <a:effectLst/>
                <a:uLnTx/>
                <a:uFillTx/>
                <a:latin typeface="Bookman Old Style" panose="02050604050505020204" pitchFamily="18" charset="0"/>
              </a:rPr>
              <a:t>Capaian</a:t>
            </a:r>
            <a:r>
              <a:rPr kumimoji="0" lang="en-ID" altLang="en-US" sz="2000" b="1" i="0" u="none" strike="noStrike" kern="1200" cap="none" spc="0" normalizeH="0" baseline="0" noProof="0" dirty="0" smtClean="0">
                <a:ln>
                  <a:noFill/>
                </a:ln>
                <a:effectLst/>
                <a:uLnTx/>
                <a:uFillTx/>
                <a:latin typeface="Bookman Old Style" panose="02050604050505020204" pitchFamily="18" charset="0"/>
              </a:rPr>
              <a:t> </a:t>
            </a:r>
            <a:r>
              <a:rPr kumimoji="0" lang="en-ID" altLang="en-US" sz="2000" b="1" i="0" u="none" strike="noStrike" kern="1200" cap="none" spc="0" normalizeH="0" baseline="0" noProof="0" dirty="0" err="1" smtClean="0">
                <a:ln>
                  <a:noFill/>
                </a:ln>
                <a:effectLst/>
                <a:uLnTx/>
                <a:uFillTx/>
                <a:latin typeface="Bookman Old Style" panose="02050604050505020204" pitchFamily="18" charset="0"/>
              </a:rPr>
              <a:t>Pembelajaran</a:t>
            </a:r>
            <a:r>
              <a:rPr kumimoji="0" lang="en-ID" altLang="en-US" sz="2000" b="1" i="0" u="none" strike="noStrike" kern="1200" cap="none" spc="0" normalizeH="0" baseline="0" noProof="0" dirty="0" smtClean="0">
                <a:ln>
                  <a:noFill/>
                </a:ln>
                <a:effectLst/>
                <a:uLnTx/>
                <a:uFillTx/>
                <a:latin typeface="Bookman Old Style" panose="02050604050505020204" pitchFamily="18" charset="0"/>
              </a:rPr>
              <a:t> </a:t>
            </a:r>
            <a:r>
              <a:rPr kumimoji="0" lang="en-ID" altLang="en-US" sz="2000" b="1" i="0" u="none" strike="noStrike" kern="1200" cap="none" spc="0" normalizeH="0" baseline="0" noProof="0" dirty="0" err="1" smtClean="0">
                <a:ln>
                  <a:noFill/>
                </a:ln>
                <a:effectLst/>
                <a:uLnTx/>
                <a:uFillTx/>
                <a:latin typeface="Bookman Old Style" panose="02050604050505020204" pitchFamily="18" charset="0"/>
              </a:rPr>
              <a:t>Mingguan</a:t>
            </a:r>
            <a:r>
              <a:rPr kumimoji="0" lang="en-ID" altLang="en-US" sz="2000" b="1" i="0" u="none" strike="noStrike" kern="1200" cap="none" spc="0" normalizeH="0" baseline="0" noProof="0" dirty="0" smtClean="0">
                <a:ln>
                  <a:noFill/>
                </a:ln>
                <a:effectLst/>
                <a:uLnTx/>
                <a:uFillTx/>
                <a:latin typeface="Bookman Old Style" panose="02050604050505020204" pitchFamily="18" charset="0"/>
              </a:rPr>
              <a:t> Mata </a:t>
            </a:r>
            <a:r>
              <a:rPr kumimoji="0" lang="en-ID" altLang="en-US" sz="2000" b="1" i="0" u="none" strike="noStrike" kern="1200" cap="none" spc="0" normalizeH="0" baseline="0" noProof="0" dirty="0" err="1" smtClean="0">
                <a:ln>
                  <a:noFill/>
                </a:ln>
                <a:effectLst/>
                <a:uLnTx/>
                <a:uFillTx/>
                <a:latin typeface="Bookman Old Style" panose="02050604050505020204" pitchFamily="18" charset="0"/>
              </a:rPr>
              <a:t>Kuliah</a:t>
            </a:r>
            <a:r>
              <a:rPr kumimoji="0" lang="en-ID" altLang="en-US" sz="2000" b="1" i="0" u="none" strike="noStrike" kern="1200" cap="none" spc="0" normalizeH="0" baseline="0" noProof="0" dirty="0" smtClean="0">
                <a:ln>
                  <a:noFill/>
                </a:ln>
                <a:effectLst/>
                <a:uLnTx/>
                <a:uFillTx/>
                <a:latin typeface="Bookman Old Style" panose="02050604050505020204" pitchFamily="18" charset="0"/>
              </a:rPr>
              <a:t> (Sub-CPMK):</a:t>
            </a:r>
          </a:p>
        </p:txBody>
      </p:sp>
      <p:sp>
        <p:nvSpPr>
          <p:cNvPr id="11" name="Rectangle 10"/>
          <p:cNvSpPr/>
          <p:nvPr/>
        </p:nvSpPr>
        <p:spPr>
          <a:xfrm>
            <a:off x="323528" y="922182"/>
            <a:ext cx="3672408" cy="400110"/>
          </a:xfrm>
          <a:prstGeom prst="rect">
            <a:avLst/>
          </a:prstGeom>
        </p:spPr>
        <p:txBody>
          <a:bodyPr wrap="square">
            <a:spAutoFit/>
          </a:bodyPr>
          <a:lstStyle/>
          <a:p>
            <a:r>
              <a:rPr lang="en-US" sz="2000" b="1" dirty="0" smtClean="0"/>
              <a:t>Sub-CPMK </a:t>
            </a:r>
            <a:r>
              <a:rPr lang="en-US" sz="2000" b="1" dirty="0" err="1" smtClean="0"/>
              <a:t>ke</a:t>
            </a:r>
            <a:r>
              <a:rPr lang="en-US" sz="2000" b="1" dirty="0" smtClean="0"/>
              <a:t>-</a:t>
            </a:r>
            <a:r>
              <a:rPr lang="id-ID" sz="2000" b="1" dirty="0" smtClean="0"/>
              <a:t>11 &amp; 12</a:t>
            </a:r>
            <a:endParaRPr lang="en-US" sz="20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87624" y="295475"/>
            <a:ext cx="6480719" cy="1754326"/>
          </a:xfrm>
          <a:prstGeom prst="rect">
            <a:avLst/>
          </a:prstGeom>
          <a:noFill/>
        </p:spPr>
        <p:txBody>
          <a:bodyPr wrap="square">
            <a:spAutoFit/>
          </a:bodyPr>
          <a:lstStyle/>
          <a:p>
            <a:pPr lvl="0" algn="ctr" defTabSz="914400">
              <a:defRPr/>
            </a:pPr>
            <a:r>
              <a:rPr lang="id-ID" sz="3600" b="1" dirty="0">
                <a:latin typeface="Book Antiqua" panose="02040602050305030304" pitchFamily="18" charset="0"/>
              </a:rPr>
              <a:t>A. Pengertian Proposal Penelitian</a:t>
            </a:r>
            <a:r>
              <a:rPr lang="id-ID" sz="3600" dirty="0">
                <a:latin typeface="Book Antiqua" panose="02040602050305030304" pitchFamily="18" charset="0"/>
              </a:rPr>
              <a:t/>
            </a:r>
            <a:br>
              <a:rPr lang="id-ID" sz="3600" dirty="0">
                <a:latin typeface="Book Antiqua" panose="02040602050305030304" pitchFamily="18" charset="0"/>
              </a:rPr>
            </a:br>
            <a:endParaRPr kumimoji="0" lang="en-US" sz="3600" b="1" i="0" u="none" strike="noStrike" kern="1200" cap="none" spc="0" normalizeH="0" baseline="0" noProof="0" dirty="0">
              <a:ln w="0"/>
              <a:solidFill>
                <a:schemeClr val="tx2">
                  <a:lumMod val="60000"/>
                  <a:lumOff val="40000"/>
                </a:schemeClr>
              </a:solidFill>
              <a:effectLst/>
              <a:uLnTx/>
              <a:uFillTx/>
              <a:latin typeface="Book Antiqua" panose="02040602050305030304" pitchFamily="18" charset="0"/>
              <a:cs typeface="FrankRuehl" panose="020E0503060101010101" pitchFamily="34" charset="-79"/>
            </a:endParaRPr>
          </a:p>
        </p:txBody>
      </p:sp>
      <p:pic>
        <p:nvPicPr>
          <p:cNvPr id="5" name="Picture 4" descr="3cc3b5ce652a8cbbb09c13abef278524.png"/>
          <p:cNvPicPr>
            <a:picLocks noChangeAspect="1"/>
          </p:cNvPicPr>
          <p:nvPr/>
        </p:nvPicPr>
        <p:blipFill>
          <a:blip r:embed="rId2" cstate="print"/>
          <a:stretch>
            <a:fillRect/>
          </a:stretch>
        </p:blipFill>
        <p:spPr>
          <a:xfrm>
            <a:off x="7117479" y="123478"/>
            <a:ext cx="1893195" cy="1343558"/>
          </a:xfrm>
          <a:prstGeom prst="rect">
            <a:avLst/>
          </a:prstGeom>
        </p:spPr>
      </p:pic>
      <p:sp>
        <p:nvSpPr>
          <p:cNvPr id="2" name="Rectangle 1"/>
          <p:cNvSpPr/>
          <p:nvPr/>
        </p:nvSpPr>
        <p:spPr>
          <a:xfrm>
            <a:off x="2339130" y="1779662"/>
            <a:ext cx="6120680" cy="1815882"/>
          </a:xfrm>
          <a:prstGeom prst="rect">
            <a:avLst/>
          </a:prstGeom>
        </p:spPr>
        <p:txBody>
          <a:bodyPr wrap="square">
            <a:spAutoFit/>
          </a:bodyPr>
          <a:lstStyle/>
          <a:p>
            <a:pPr algn="just"/>
            <a:r>
              <a:rPr lang="id-ID" sz="1600" dirty="0">
                <a:latin typeface="+mj-lt"/>
              </a:rPr>
              <a:t>Suatu usulan (proposal) penelitian merupakan suatu rencana kerja yang tertulis, prospects atau garis besar (outline) yang memuat pernyataan maksud (statement of intent) atau naskah rencana (draft plan) yang menjelaskan tentang apa (what), mengapa (why), bagaimana (</a:t>
            </a:r>
            <a:r>
              <a:rPr lang="id-ID" sz="1600" i="1" dirty="0">
                <a:latin typeface="+mj-lt"/>
              </a:rPr>
              <a:t>how</a:t>
            </a:r>
            <a:r>
              <a:rPr lang="id-ID" sz="1600" dirty="0">
                <a:latin typeface="+mj-lt"/>
              </a:rPr>
              <a:t>), dimana (</a:t>
            </a:r>
            <a:r>
              <a:rPr lang="id-ID" sz="1600" i="1" dirty="0">
                <a:latin typeface="+mj-lt"/>
              </a:rPr>
              <a:t>where</a:t>
            </a:r>
            <a:r>
              <a:rPr lang="id-ID" sz="1600" dirty="0">
                <a:latin typeface="+mj-lt"/>
              </a:rPr>
              <a:t>), kapan (</a:t>
            </a:r>
            <a:r>
              <a:rPr lang="id-ID" sz="1600" i="1" dirty="0">
                <a:latin typeface="+mj-lt"/>
              </a:rPr>
              <a:t>when</a:t>
            </a:r>
            <a:r>
              <a:rPr lang="id-ID" sz="1600" dirty="0">
                <a:latin typeface="+mj-lt"/>
              </a:rPr>
              <a:t>),dan untuk siapa (</a:t>
            </a:r>
            <a:r>
              <a:rPr lang="id-ID" sz="1600" i="1" dirty="0">
                <a:latin typeface="+mj-lt"/>
              </a:rPr>
              <a:t>who</a:t>
            </a:r>
            <a:r>
              <a:rPr lang="id-ID" sz="1600" dirty="0">
                <a:latin typeface="+mj-lt"/>
              </a:rPr>
              <a:t>), proposal penelitian tersebut akan dilaksanakan (J. Supranto, 2004: 2-3).</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3cc3b5ce652a8cbbb09c13abef278524.png"/>
          <p:cNvPicPr>
            <a:picLocks noChangeAspect="1"/>
          </p:cNvPicPr>
          <p:nvPr/>
        </p:nvPicPr>
        <p:blipFill>
          <a:blip r:embed="rId2" cstate="print"/>
          <a:stretch>
            <a:fillRect/>
          </a:stretch>
        </p:blipFill>
        <p:spPr>
          <a:xfrm>
            <a:off x="7020272" y="123478"/>
            <a:ext cx="1893195" cy="1343558"/>
          </a:xfrm>
          <a:prstGeom prst="rect">
            <a:avLst/>
          </a:prstGeom>
        </p:spPr>
      </p:pic>
      <p:sp>
        <p:nvSpPr>
          <p:cNvPr id="2" name="Rectangle 1"/>
          <p:cNvSpPr/>
          <p:nvPr/>
        </p:nvSpPr>
        <p:spPr>
          <a:xfrm>
            <a:off x="1619672" y="1779662"/>
            <a:ext cx="7200800" cy="2062103"/>
          </a:xfrm>
          <a:prstGeom prst="rect">
            <a:avLst/>
          </a:prstGeom>
        </p:spPr>
        <p:txBody>
          <a:bodyPr wrap="square">
            <a:spAutoFit/>
          </a:bodyPr>
          <a:lstStyle/>
          <a:p>
            <a:pPr algn="just">
              <a:buNone/>
            </a:pPr>
            <a:r>
              <a:rPr lang="id-ID" sz="1600" dirty="0">
                <a:latin typeface="+mj-lt"/>
              </a:rPr>
              <a:t>Kata proposal berasal dari bahasa Inggris </a:t>
            </a:r>
            <a:r>
              <a:rPr lang="id-ID" sz="1600" i="1" dirty="0">
                <a:latin typeface="+mj-lt"/>
              </a:rPr>
              <a:t>to propose</a:t>
            </a:r>
            <a:r>
              <a:rPr lang="id-ID" sz="1600" dirty="0">
                <a:latin typeface="+mj-lt"/>
              </a:rPr>
              <a:t> yang artinya mengajukan. Dengan demikian, pengertian proposal memiliki arti sederhana sebagai suatu bentuk pengajuan atau permohonan, penawaran baik berupa ide, gagasan, pemikiran, maupun rencana kepada pihak lain untuk mendapatkan dukungan izin, persetujuan, dana, dan lain sebagainya (Hariwijaya, 2005:12-13). Sebagai bentuk pengajuan, proposal bernilai penting dan strategis karena merupakan langkah awal yang menentukan keberhasilan suatu rencana (usaha atau kegiatan). </a:t>
            </a:r>
          </a:p>
        </p:txBody>
      </p:sp>
      <p:sp>
        <p:nvSpPr>
          <p:cNvPr id="5" name="Rectangle 4"/>
          <p:cNvSpPr/>
          <p:nvPr/>
        </p:nvSpPr>
        <p:spPr>
          <a:xfrm>
            <a:off x="2339752" y="843558"/>
            <a:ext cx="3528392" cy="584775"/>
          </a:xfrm>
          <a:prstGeom prst="rect">
            <a:avLst/>
          </a:prstGeom>
        </p:spPr>
        <p:txBody>
          <a:bodyPr wrap="square">
            <a:spAutoFit/>
          </a:bodyPr>
          <a:lstStyle/>
          <a:p>
            <a:pPr algn="ctr"/>
            <a:r>
              <a:rPr lang="id-ID" sz="3200" b="1" dirty="0">
                <a:latin typeface="Bradley Hand ITC" panose="03070402050302030203" pitchFamily="66" charset="0"/>
              </a:rPr>
              <a:t>Proposal Penelitian</a:t>
            </a:r>
            <a:endParaRPr lang="en-US" sz="3200" dirty="0">
              <a:latin typeface="Bradley Hand ITC" panose="03070402050302030203"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9632" y="1822875"/>
            <a:ext cx="7514035" cy="3312368"/>
          </a:xfrm>
        </p:spPr>
        <p:txBody>
          <a:bodyPr>
            <a:normAutofit/>
          </a:bodyPr>
          <a:lstStyle/>
          <a:p>
            <a:pPr marL="0" indent="0" algn="just">
              <a:buNone/>
            </a:pPr>
            <a:r>
              <a:rPr lang="id-ID" sz="1600" dirty="0">
                <a:solidFill>
                  <a:schemeClr val="tx1"/>
                </a:solidFill>
                <a:latin typeface="Book Antiqua" panose="02040602050305030304" pitchFamily="18" charset="0"/>
              </a:rPr>
              <a:t>Oleh karena itu, banyak orang atau lembaga menjadikan proposal sebagai "senjata ampuh" untuk menunjukkan apa saja ide, rencana kegiatan (usaha), dan program yang ditawarkan kepada pihak-pihak yang berkepentingan. Pihak yang berkepentingan di sini dapat saja seperti lembaga/instansi yang akan mensponsori atau membiayai penelitian tersebut, tempat atau sasaran penelitian, dan lembaga/instansi yang meminta dilakukannya penelitian. Untuk keperluan penulisan skripsi, proposal  penelitian diperlukan untuk memperoleh persetujuan dari ketua jurusan atau ketua program studi. </a:t>
            </a:r>
          </a:p>
          <a:p>
            <a:pPr algn="just"/>
            <a:endParaRPr lang="id-ID" sz="1600" dirty="0">
              <a:solidFill>
                <a:schemeClr val="tx1"/>
              </a:solidFill>
              <a:latin typeface="Book Antiqua" panose="02040602050305030304" pitchFamily="18" charset="0"/>
            </a:endParaRPr>
          </a:p>
        </p:txBody>
      </p:sp>
      <p:pic>
        <p:nvPicPr>
          <p:cNvPr id="5" name="Picture 4" descr="3cc3b5ce652a8cbbb09c13abef278524.png"/>
          <p:cNvPicPr>
            <a:picLocks noChangeAspect="1"/>
          </p:cNvPicPr>
          <p:nvPr/>
        </p:nvPicPr>
        <p:blipFill>
          <a:blip r:embed="rId2" cstate="print"/>
          <a:stretch>
            <a:fillRect/>
          </a:stretch>
        </p:blipFill>
        <p:spPr>
          <a:xfrm>
            <a:off x="6880472" y="267494"/>
            <a:ext cx="1893195" cy="1343558"/>
          </a:xfrm>
          <a:prstGeom prst="rect">
            <a:avLst/>
          </a:prstGeom>
        </p:spPr>
      </p:pic>
      <p:sp>
        <p:nvSpPr>
          <p:cNvPr id="6" name="Rectangle 5"/>
          <p:cNvSpPr/>
          <p:nvPr/>
        </p:nvSpPr>
        <p:spPr>
          <a:xfrm>
            <a:off x="2339752" y="843558"/>
            <a:ext cx="3528392" cy="584775"/>
          </a:xfrm>
          <a:prstGeom prst="rect">
            <a:avLst/>
          </a:prstGeom>
        </p:spPr>
        <p:txBody>
          <a:bodyPr wrap="square">
            <a:spAutoFit/>
          </a:bodyPr>
          <a:lstStyle/>
          <a:p>
            <a:pPr algn="ctr"/>
            <a:r>
              <a:rPr lang="id-ID" sz="3200" b="1" dirty="0">
                <a:latin typeface="Bradley Hand ITC" panose="03070402050302030203" pitchFamily="66" charset="0"/>
              </a:rPr>
              <a:t>Proposal Penelitian</a:t>
            </a:r>
            <a:endParaRPr lang="en-US" sz="3200" dirty="0">
              <a:latin typeface="Bradley Hand ITC" panose="03070402050302030203" pitchFamily="66" charset="0"/>
            </a:endParaRPr>
          </a:p>
        </p:txBody>
      </p:sp>
    </p:spTree>
    <p:extLst>
      <p:ext uri="{BB962C8B-B14F-4D97-AF65-F5344CB8AC3E}">
        <p14:creationId xmlns:p14="http://schemas.microsoft.com/office/powerpoint/2010/main" xmlns="" val="8365319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95736" y="1851670"/>
            <a:ext cx="6577928" cy="3168352"/>
          </a:xfrm>
        </p:spPr>
        <p:txBody>
          <a:bodyPr>
            <a:normAutofit fontScale="77500" lnSpcReduction="20000"/>
          </a:bodyPr>
          <a:lstStyle/>
          <a:p>
            <a:pPr marL="342900" indent="-342900" algn="just">
              <a:buFont typeface="+mj-lt"/>
              <a:buAutoNum type="arabicPeriod"/>
            </a:pPr>
            <a:r>
              <a:rPr lang="en-ID" b="1" i="1" dirty="0" err="1">
                <a:solidFill>
                  <a:schemeClr val="tx1"/>
                </a:solidFill>
                <a:latin typeface="Book Antiqua" panose="02040602050305030304" pitchFamily="18" charset="0"/>
              </a:rPr>
              <a:t>Penelitian</a:t>
            </a:r>
            <a:r>
              <a:rPr lang="en-ID" b="1" i="1" dirty="0">
                <a:solidFill>
                  <a:schemeClr val="tx1"/>
                </a:solidFill>
                <a:latin typeface="Book Antiqua" panose="02040602050305030304" pitchFamily="18" charset="0"/>
              </a:rPr>
              <a:t> </a:t>
            </a:r>
            <a:r>
              <a:rPr lang="id-ID" b="1" i="1" dirty="0">
                <a:solidFill>
                  <a:schemeClr val="tx1"/>
                </a:solidFill>
                <a:latin typeface="Book Antiqua" panose="02040602050305030304" pitchFamily="18" charset="0"/>
              </a:rPr>
              <a:t>Kuantitatif</a:t>
            </a:r>
            <a:r>
              <a:rPr lang="en-ID" dirty="0">
                <a:solidFill>
                  <a:schemeClr val="tx1"/>
                </a:solidFill>
                <a:latin typeface="Book Antiqua" panose="02040602050305030304" pitchFamily="18" charset="0"/>
              </a:rPr>
              <a:t> </a:t>
            </a:r>
            <a:r>
              <a:rPr lang="en-ID" dirty="0" err="1" smtClean="0">
                <a:solidFill>
                  <a:schemeClr val="tx1"/>
                </a:solidFill>
                <a:latin typeface="Book Antiqua" panose="02040602050305030304" pitchFamily="18" charset="0"/>
              </a:rPr>
              <a:t>adalah</a:t>
            </a:r>
            <a:r>
              <a:rPr lang="en-ID" dirty="0" smtClean="0">
                <a:solidFill>
                  <a:schemeClr val="tx1"/>
                </a:solidFill>
                <a:latin typeface="Book Antiqua" panose="02040602050305030304" pitchFamily="18" charset="0"/>
              </a:rPr>
              <a:t> </a:t>
            </a:r>
            <a:r>
              <a:rPr lang="id-ID" dirty="0">
                <a:solidFill>
                  <a:schemeClr val="tx1"/>
                </a:solidFill>
                <a:latin typeface="Book Antiqua" panose="02040602050305030304" pitchFamily="18" charset="0"/>
              </a:rPr>
              <a:t>suatu rancangan atau proposal penelitian merupakan pedoman yang berisi langkah-langkah yang akan diikuti oleh peneliti untuk melakukan penelitiannya</a:t>
            </a:r>
            <a:r>
              <a:rPr lang="id-ID" dirty="0" smtClean="0">
                <a:solidFill>
                  <a:schemeClr val="tx1"/>
                </a:solidFill>
                <a:latin typeface="Book Antiqua" panose="02040602050305030304" pitchFamily="18" charset="0"/>
              </a:rPr>
              <a:t>.</a:t>
            </a:r>
            <a:endParaRPr lang="en-US" dirty="0" smtClean="0">
              <a:solidFill>
                <a:schemeClr val="tx1"/>
              </a:solidFill>
              <a:latin typeface="Book Antiqua" panose="02040602050305030304" pitchFamily="18" charset="0"/>
            </a:endParaRPr>
          </a:p>
          <a:p>
            <a:pPr marL="0" indent="0" algn="just">
              <a:buNone/>
            </a:pPr>
            <a:r>
              <a:rPr lang="en-US" sz="1600" dirty="0" smtClean="0">
                <a:solidFill>
                  <a:schemeClr val="tx1"/>
                </a:solidFill>
                <a:latin typeface="Book Antiqua" panose="02040602050305030304" pitchFamily="18" charset="0"/>
              </a:rPr>
              <a:t>	</a:t>
            </a:r>
            <a:r>
              <a:rPr lang="id-ID" sz="1600" dirty="0" smtClean="0">
                <a:solidFill>
                  <a:schemeClr val="tx1"/>
                </a:solidFill>
                <a:latin typeface="Book Antiqua" panose="02040602050305030304" pitchFamily="18" charset="0"/>
              </a:rPr>
              <a:t>Dalam </a:t>
            </a:r>
            <a:r>
              <a:rPr lang="id-ID" sz="1600" dirty="0">
                <a:solidFill>
                  <a:schemeClr val="tx1"/>
                </a:solidFill>
                <a:latin typeface="Book Antiqua" panose="02040602050305030304" pitchFamily="18" charset="0"/>
              </a:rPr>
              <a:t>menyusun rancangan penelitian, perlu diantisipasi tentang berbagai sumber yang dapat digunakan untuk mendukung dan yang menghambat terlaksananya penelitian. Penelitian dilakukan berangkat dari adanya suatu permasalahan. Masalah merupakan “penyimpanan” dari </a:t>
            </a:r>
            <a:r>
              <a:rPr lang="id-ID" sz="1600" i="1" dirty="0">
                <a:solidFill>
                  <a:schemeClr val="tx1"/>
                </a:solidFill>
                <a:latin typeface="Book Antiqua" panose="02040602050305030304" pitchFamily="18" charset="0"/>
              </a:rPr>
              <a:t>apa seharusnya </a:t>
            </a:r>
            <a:r>
              <a:rPr lang="id-ID" sz="1600" dirty="0">
                <a:solidFill>
                  <a:schemeClr val="tx1"/>
                </a:solidFill>
                <a:latin typeface="Book Antiqua" panose="02040602050305030304" pitchFamily="18" charset="0"/>
              </a:rPr>
              <a:t>dengan apa </a:t>
            </a:r>
            <a:r>
              <a:rPr lang="id-ID" sz="1600" i="1" dirty="0">
                <a:solidFill>
                  <a:schemeClr val="tx1"/>
                </a:solidFill>
                <a:latin typeface="Book Antiqua" panose="02040602050305030304" pitchFamily="18" charset="0"/>
              </a:rPr>
              <a:t>terjadi, </a:t>
            </a:r>
            <a:r>
              <a:rPr lang="id-ID" sz="1600" dirty="0">
                <a:solidFill>
                  <a:schemeClr val="tx1"/>
                </a:solidFill>
                <a:latin typeface="Book Antiqua" panose="02040602050305030304" pitchFamily="18" charset="0"/>
              </a:rPr>
              <a:t>penyimpanan antara </a:t>
            </a:r>
            <a:r>
              <a:rPr lang="id-ID" sz="1600" i="1" dirty="0">
                <a:solidFill>
                  <a:schemeClr val="tx1"/>
                </a:solidFill>
                <a:latin typeface="Book Antiqua" panose="02040602050305030304" pitchFamily="18" charset="0"/>
              </a:rPr>
              <a:t>rencana </a:t>
            </a:r>
            <a:r>
              <a:rPr lang="id-ID" sz="1600" dirty="0">
                <a:solidFill>
                  <a:schemeClr val="tx1"/>
                </a:solidFill>
                <a:latin typeface="Book Antiqua" panose="02040602050305030304" pitchFamily="18" charset="0"/>
              </a:rPr>
              <a:t>dengan </a:t>
            </a:r>
            <a:r>
              <a:rPr lang="id-ID" sz="1600" i="1" dirty="0">
                <a:solidFill>
                  <a:schemeClr val="tx1"/>
                </a:solidFill>
                <a:latin typeface="Book Antiqua" panose="02040602050305030304" pitchFamily="18" charset="0"/>
              </a:rPr>
              <a:t>pelaksanaan</a:t>
            </a:r>
            <a:r>
              <a:rPr lang="id-ID" sz="1600" dirty="0">
                <a:solidFill>
                  <a:schemeClr val="tx1"/>
                </a:solidFill>
                <a:latin typeface="Book Antiqua" panose="02040602050305030304" pitchFamily="18" charset="0"/>
              </a:rPr>
              <a:t>, penyimpanan antara </a:t>
            </a:r>
            <a:r>
              <a:rPr lang="id-ID" sz="1600" i="1" dirty="0">
                <a:solidFill>
                  <a:schemeClr val="tx1"/>
                </a:solidFill>
                <a:latin typeface="Book Antiqua" panose="02040602050305030304" pitchFamily="18" charset="0"/>
              </a:rPr>
              <a:t>aturan </a:t>
            </a:r>
            <a:r>
              <a:rPr lang="id-ID" sz="1600" dirty="0">
                <a:solidFill>
                  <a:schemeClr val="tx1"/>
                </a:solidFill>
                <a:latin typeface="Book Antiqua" panose="02040602050305030304" pitchFamily="18" charset="0"/>
              </a:rPr>
              <a:t>dengan </a:t>
            </a:r>
            <a:r>
              <a:rPr lang="id-ID" sz="1600" i="1" dirty="0">
                <a:solidFill>
                  <a:schemeClr val="tx1"/>
                </a:solidFill>
                <a:latin typeface="Book Antiqua" panose="02040602050305030304" pitchFamily="18" charset="0"/>
              </a:rPr>
              <a:t>pelaksanaan. </a:t>
            </a:r>
            <a:r>
              <a:rPr lang="id-ID" sz="1600" dirty="0">
                <a:solidFill>
                  <a:schemeClr val="tx1"/>
                </a:solidFill>
                <a:latin typeface="Book Antiqua" panose="02040602050305030304" pitchFamily="18" charset="0"/>
              </a:rPr>
              <a:t>Masalah itu muncul pada ruang (tempat) dan waktu tertentu.</a:t>
            </a:r>
            <a:endParaRPr lang="en-US" sz="1600" dirty="0">
              <a:solidFill>
                <a:schemeClr val="tx1"/>
              </a:solidFill>
              <a:latin typeface="Book Antiqua" panose="02040602050305030304" pitchFamily="18" charset="0"/>
            </a:endParaRPr>
          </a:p>
        </p:txBody>
      </p:sp>
      <p:pic>
        <p:nvPicPr>
          <p:cNvPr id="4" name="Picture 3" descr="3cc3b5ce652a8cbbb09c13abef278524.png"/>
          <p:cNvPicPr>
            <a:picLocks noChangeAspect="1"/>
          </p:cNvPicPr>
          <p:nvPr/>
        </p:nvPicPr>
        <p:blipFill>
          <a:blip r:embed="rId2" cstate="print"/>
          <a:stretch>
            <a:fillRect/>
          </a:stretch>
        </p:blipFill>
        <p:spPr>
          <a:xfrm>
            <a:off x="7092280" y="34217"/>
            <a:ext cx="1893195" cy="1343558"/>
          </a:xfrm>
          <a:prstGeom prst="rect">
            <a:avLst/>
          </a:prstGeom>
        </p:spPr>
      </p:pic>
      <p:sp>
        <p:nvSpPr>
          <p:cNvPr id="5" name="Rectangle 4"/>
          <p:cNvSpPr/>
          <p:nvPr/>
        </p:nvSpPr>
        <p:spPr>
          <a:xfrm>
            <a:off x="2123728" y="555526"/>
            <a:ext cx="4896544" cy="954107"/>
          </a:xfrm>
          <a:prstGeom prst="rect">
            <a:avLst/>
          </a:prstGeom>
        </p:spPr>
        <p:txBody>
          <a:bodyPr wrap="square">
            <a:spAutoFit/>
          </a:bodyPr>
          <a:lstStyle/>
          <a:p>
            <a:pPr algn="just"/>
            <a:r>
              <a:rPr lang="en-ID" dirty="0" err="1">
                <a:latin typeface="+mj-lt"/>
                <a:ea typeface="Calibri" panose="020F0502020204030204" pitchFamily="34" charset="0"/>
                <a:cs typeface="Times New Roman" panose="02020603050405020304" pitchFamily="18" charset="0"/>
              </a:rPr>
              <a:t>Berdasarkan</a:t>
            </a:r>
            <a:r>
              <a:rPr lang="en-ID" dirty="0">
                <a:latin typeface="+mj-lt"/>
                <a:ea typeface="Calibri" panose="020F0502020204030204" pitchFamily="34" charset="0"/>
                <a:cs typeface="Times New Roman" panose="02020603050405020304" pitchFamily="18" charset="0"/>
              </a:rPr>
              <a:t> </a:t>
            </a:r>
            <a:r>
              <a:rPr lang="en-ID" dirty="0" err="1">
                <a:latin typeface="+mj-lt"/>
                <a:ea typeface="Calibri" panose="020F0502020204030204" pitchFamily="34" charset="0"/>
                <a:cs typeface="Times New Roman" panose="02020603050405020304" pitchFamily="18" charset="0"/>
              </a:rPr>
              <a:t>jenis</a:t>
            </a:r>
            <a:r>
              <a:rPr lang="en-ID" dirty="0">
                <a:latin typeface="+mj-lt"/>
                <a:ea typeface="Calibri" panose="020F0502020204030204" pitchFamily="34" charset="0"/>
                <a:cs typeface="Times New Roman" panose="02020603050405020304" pitchFamily="18" charset="0"/>
              </a:rPr>
              <a:t> </a:t>
            </a:r>
            <a:r>
              <a:rPr lang="en-ID" dirty="0" err="1">
                <a:latin typeface="+mj-lt"/>
                <a:ea typeface="Calibri" panose="020F0502020204030204" pitchFamily="34" charset="0"/>
                <a:cs typeface="Times New Roman" panose="02020603050405020304" pitchFamily="18" charset="0"/>
              </a:rPr>
              <a:t>pengumpulan</a:t>
            </a:r>
            <a:r>
              <a:rPr lang="en-ID" dirty="0">
                <a:latin typeface="+mj-lt"/>
                <a:ea typeface="Calibri" panose="020F0502020204030204" pitchFamily="34" charset="0"/>
                <a:cs typeface="Times New Roman" panose="02020603050405020304" pitchFamily="18" charset="0"/>
              </a:rPr>
              <a:t> </a:t>
            </a:r>
            <a:r>
              <a:rPr lang="en-ID" dirty="0" err="1">
                <a:latin typeface="+mj-lt"/>
                <a:ea typeface="Calibri" panose="020F0502020204030204" pitchFamily="34" charset="0"/>
                <a:cs typeface="Times New Roman" panose="02020603050405020304" pitchFamily="18" charset="0"/>
              </a:rPr>
              <a:t>datanya</a:t>
            </a:r>
            <a:r>
              <a:rPr lang="en-ID" dirty="0">
                <a:latin typeface="+mj-lt"/>
                <a:ea typeface="Calibri" panose="020F0502020204030204" pitchFamily="34" charset="0"/>
                <a:cs typeface="Times New Roman" panose="02020603050405020304" pitchFamily="18" charset="0"/>
              </a:rPr>
              <a:t>, </a:t>
            </a:r>
            <a:r>
              <a:rPr lang="en-ID" dirty="0" err="1">
                <a:latin typeface="+mj-lt"/>
                <a:ea typeface="Calibri" panose="020F0502020204030204" pitchFamily="34" charset="0"/>
                <a:cs typeface="Times New Roman" panose="02020603050405020304" pitchFamily="18" charset="0"/>
              </a:rPr>
              <a:t>penelitian</a:t>
            </a:r>
            <a:r>
              <a:rPr lang="en-ID" dirty="0">
                <a:latin typeface="+mj-lt"/>
                <a:ea typeface="Calibri" panose="020F0502020204030204" pitchFamily="34" charset="0"/>
                <a:cs typeface="Times New Roman" panose="02020603050405020304" pitchFamily="18" charset="0"/>
              </a:rPr>
              <a:t> </a:t>
            </a:r>
            <a:r>
              <a:rPr lang="en-ID" dirty="0" err="1">
                <a:latin typeface="+mj-lt"/>
                <a:ea typeface="Calibri" panose="020F0502020204030204" pitchFamily="34" charset="0"/>
                <a:cs typeface="Times New Roman" panose="02020603050405020304" pitchFamily="18" charset="0"/>
              </a:rPr>
              <a:t>dapat</a:t>
            </a:r>
            <a:r>
              <a:rPr lang="en-ID" dirty="0">
                <a:latin typeface="+mj-lt"/>
                <a:ea typeface="Calibri" panose="020F0502020204030204" pitchFamily="34" charset="0"/>
                <a:cs typeface="Times New Roman" panose="02020603050405020304" pitchFamily="18" charset="0"/>
              </a:rPr>
              <a:t> </a:t>
            </a:r>
            <a:r>
              <a:rPr lang="en-ID" dirty="0" err="1" smtClean="0">
                <a:latin typeface="+mj-lt"/>
                <a:ea typeface="Calibri" panose="020F0502020204030204" pitchFamily="34" charset="0"/>
                <a:cs typeface="Times New Roman" panose="02020603050405020304" pitchFamily="18" charset="0"/>
              </a:rPr>
              <a:t>dikategorikan</a:t>
            </a:r>
            <a:r>
              <a:rPr lang="en-ID" dirty="0" smtClean="0">
                <a:latin typeface="+mj-lt"/>
                <a:ea typeface="Calibri" panose="020F0502020204030204" pitchFamily="34" charset="0"/>
                <a:cs typeface="Times New Roman" panose="02020603050405020304" pitchFamily="18" charset="0"/>
              </a:rPr>
              <a:t> </a:t>
            </a:r>
            <a:r>
              <a:rPr lang="en-ID" dirty="0" err="1" smtClean="0">
                <a:latin typeface="+mj-lt"/>
                <a:ea typeface="Calibri" panose="020F0502020204030204" pitchFamily="34" charset="0"/>
                <a:cs typeface="Times New Roman" panose="02020603050405020304" pitchFamily="18" charset="0"/>
              </a:rPr>
              <a:t>menjadi</a:t>
            </a:r>
            <a:r>
              <a:rPr lang="en-ID" dirty="0" smtClean="0">
                <a:latin typeface="+mj-lt"/>
                <a:ea typeface="Calibri" panose="020F0502020204030204" pitchFamily="34" charset="0"/>
                <a:cs typeface="Times New Roman" panose="02020603050405020304" pitchFamily="18" charset="0"/>
              </a:rPr>
              <a:t> 2, </a:t>
            </a:r>
            <a:r>
              <a:rPr lang="en-ID" dirty="0" err="1" smtClean="0">
                <a:latin typeface="+mj-lt"/>
                <a:ea typeface="Calibri" panose="020F0502020204030204" pitchFamily="34" charset="0"/>
                <a:cs typeface="Times New Roman" panose="02020603050405020304" pitchFamily="18" charset="0"/>
              </a:rPr>
              <a:t>yaitu</a:t>
            </a:r>
            <a:r>
              <a:rPr lang="en-ID" sz="2000" dirty="0" smtClean="0">
                <a:latin typeface="Bookman Old Style" panose="02050604050505020204" pitchFamily="18" charset="0"/>
                <a:ea typeface="Calibri" panose="020F0502020204030204" pitchFamily="34" charset="0"/>
                <a:cs typeface="Times New Roman" panose="02020603050405020304" pitchFamily="18" charset="0"/>
              </a:rPr>
              <a:t>: </a:t>
            </a:r>
            <a:endParaRPr lang="en-US" sz="2000" dirty="0">
              <a:latin typeface="Bookman Old Style" panose="02050604050505020204" pitchFamily="18" charset="0"/>
            </a:endParaRPr>
          </a:p>
        </p:txBody>
      </p:sp>
    </p:spTree>
    <p:extLst>
      <p:ext uri="{BB962C8B-B14F-4D97-AF65-F5344CB8AC3E}">
        <p14:creationId xmlns:p14="http://schemas.microsoft.com/office/powerpoint/2010/main" xmlns="" val="1974048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00276" y="1828800"/>
            <a:ext cx="6577928" cy="3191222"/>
          </a:xfrm>
        </p:spPr>
        <p:txBody>
          <a:bodyPr>
            <a:normAutofit fontScale="70000" lnSpcReduction="20000"/>
          </a:bodyPr>
          <a:lstStyle/>
          <a:p>
            <a:pPr marL="0" indent="0" algn="just">
              <a:buNone/>
            </a:pPr>
            <a:r>
              <a:rPr lang="en-US" b="1" i="1" dirty="0" smtClean="0">
                <a:solidFill>
                  <a:schemeClr val="tx1"/>
                </a:solidFill>
                <a:latin typeface="Book Antiqua" panose="02040602050305030304" pitchFamily="18" charset="0"/>
              </a:rPr>
              <a:t>2. </a:t>
            </a:r>
            <a:r>
              <a:rPr lang="id-ID" b="1" i="1" dirty="0" smtClean="0">
                <a:solidFill>
                  <a:schemeClr val="tx1"/>
                </a:solidFill>
                <a:latin typeface="Book Antiqua" panose="02040602050305030304" pitchFamily="18" charset="0"/>
              </a:rPr>
              <a:t>Penelitian </a:t>
            </a:r>
            <a:r>
              <a:rPr lang="id-ID" b="1" i="1" dirty="0">
                <a:solidFill>
                  <a:schemeClr val="tx1"/>
                </a:solidFill>
                <a:latin typeface="Book Antiqua" panose="02040602050305030304" pitchFamily="18" charset="0"/>
              </a:rPr>
              <a:t>Kualitatif</a:t>
            </a:r>
            <a:r>
              <a:rPr lang="id-ID" dirty="0">
                <a:solidFill>
                  <a:schemeClr val="tx1"/>
                </a:solidFill>
                <a:latin typeface="Book Antiqua" panose="02040602050305030304" pitchFamily="18" charset="0"/>
              </a:rPr>
              <a:t> adalah suatu penelitian yang berpandangan bahwa, realitas dipandang sesuatu holistik, kompleks, dinamis, penuh makna, dan pola pikir induktif, sehingga permasalahan belum jelas, maka proposal penelitian kualitatif yang dibuat masih bersifat sementara, dan akan berkembang setelah </a:t>
            </a:r>
            <a:r>
              <a:rPr lang="id-ID" dirty="0" smtClean="0">
                <a:solidFill>
                  <a:schemeClr val="tx1"/>
                </a:solidFill>
                <a:latin typeface="Book Antiqua" panose="02040602050305030304" pitchFamily="18" charset="0"/>
              </a:rPr>
              <a:t>peneliti </a:t>
            </a:r>
            <a:r>
              <a:rPr lang="id-ID" dirty="0">
                <a:solidFill>
                  <a:schemeClr val="tx1"/>
                </a:solidFill>
                <a:latin typeface="Book Antiqua" panose="02040602050305030304" pitchFamily="18" charset="0"/>
              </a:rPr>
              <a:t>memasuki objek penelitian/situasi sosial</a:t>
            </a:r>
            <a:r>
              <a:rPr lang="id-ID" dirty="0" smtClean="0">
                <a:solidFill>
                  <a:schemeClr val="tx1"/>
                </a:solidFill>
                <a:latin typeface="Book Antiqua" panose="02040602050305030304" pitchFamily="18" charset="0"/>
              </a:rPr>
              <a:t>.</a:t>
            </a:r>
            <a:endParaRPr lang="en-US" dirty="0" smtClean="0">
              <a:solidFill>
                <a:schemeClr val="tx1"/>
              </a:solidFill>
              <a:latin typeface="Book Antiqua" panose="02040602050305030304" pitchFamily="18" charset="0"/>
            </a:endParaRPr>
          </a:p>
          <a:p>
            <a:pPr marL="0" indent="0" algn="just">
              <a:buNone/>
            </a:pPr>
            <a:r>
              <a:rPr lang="en-US" sz="1600" dirty="0" smtClean="0">
                <a:solidFill>
                  <a:schemeClr val="tx1"/>
                </a:solidFill>
                <a:latin typeface="Book Antiqua" panose="02040602050305030304" pitchFamily="18" charset="0"/>
              </a:rPr>
              <a:t>	</a:t>
            </a:r>
            <a:r>
              <a:rPr lang="id-ID" sz="1600" dirty="0" smtClean="0">
                <a:solidFill>
                  <a:schemeClr val="tx1"/>
                </a:solidFill>
                <a:latin typeface="Book Antiqua" panose="02040602050305030304" pitchFamily="18" charset="0"/>
              </a:rPr>
              <a:t>Hal </a:t>
            </a:r>
            <a:r>
              <a:rPr lang="id-ID" sz="1600" dirty="0">
                <a:solidFill>
                  <a:schemeClr val="tx1"/>
                </a:solidFill>
                <a:latin typeface="Book Antiqua" panose="02040602050305030304" pitchFamily="18" charset="0"/>
              </a:rPr>
              <a:t>ini berarti proposal penelitian </a:t>
            </a:r>
            <a:r>
              <a:rPr lang="id-ID" sz="1600" dirty="0" smtClean="0">
                <a:solidFill>
                  <a:schemeClr val="tx1"/>
                </a:solidFill>
                <a:latin typeface="Book Antiqua" panose="02040602050305030304" pitchFamily="18" charset="0"/>
              </a:rPr>
              <a:t>kualitatif</a:t>
            </a:r>
            <a:r>
              <a:rPr lang="en-US" sz="1600" dirty="0">
                <a:solidFill>
                  <a:schemeClr val="tx1"/>
                </a:solidFill>
                <a:latin typeface="Book Antiqua" panose="02040602050305030304" pitchFamily="18" charset="0"/>
              </a:rPr>
              <a:t> </a:t>
            </a:r>
            <a:r>
              <a:rPr lang="id-ID" sz="1600" dirty="0" smtClean="0">
                <a:solidFill>
                  <a:schemeClr val="tx1"/>
                </a:solidFill>
                <a:latin typeface="Book Antiqua" panose="02040602050305030304" pitchFamily="18" charset="0"/>
              </a:rPr>
              <a:t>berisi </a:t>
            </a:r>
            <a:r>
              <a:rPr lang="id-ID" sz="1600" dirty="0">
                <a:solidFill>
                  <a:schemeClr val="tx1"/>
                </a:solidFill>
                <a:latin typeface="Book Antiqua" panose="02040602050305030304" pitchFamily="18" charset="0"/>
              </a:rPr>
              <a:t>garis-garis besar rencana yang mungkin akan dilakukan. Jadi perbedaan utama antara proposal penelitian yang menggunakan metode penelitian kuantitatif adalah proposal penelitiannya lebih spesifik dan sudah baku, sedangkan proposal penelitia kualitatif  masih bersifat umum dan sementara.</a:t>
            </a:r>
            <a:endParaRPr lang="en-US" sz="1600" dirty="0">
              <a:solidFill>
                <a:schemeClr val="tx1"/>
              </a:solidFill>
              <a:latin typeface="Book Antiqua" panose="02040602050305030304" pitchFamily="18" charset="0"/>
            </a:endParaRPr>
          </a:p>
          <a:p>
            <a:pPr marL="0" indent="0" algn="just">
              <a:buNone/>
            </a:pPr>
            <a:endParaRPr lang="en-US" sz="1600" dirty="0" smtClean="0">
              <a:solidFill>
                <a:schemeClr val="tx1"/>
              </a:solidFill>
              <a:latin typeface="Book Antiqua" panose="02040602050305030304" pitchFamily="18" charset="0"/>
            </a:endParaRPr>
          </a:p>
        </p:txBody>
      </p:sp>
      <p:pic>
        <p:nvPicPr>
          <p:cNvPr id="4" name="Picture 3" descr="3cc3b5ce652a8cbbb09c13abef278524.png"/>
          <p:cNvPicPr>
            <a:picLocks noChangeAspect="1"/>
          </p:cNvPicPr>
          <p:nvPr/>
        </p:nvPicPr>
        <p:blipFill>
          <a:blip r:embed="rId2" cstate="print"/>
          <a:stretch>
            <a:fillRect/>
          </a:stretch>
        </p:blipFill>
        <p:spPr>
          <a:xfrm>
            <a:off x="7164288" y="253238"/>
            <a:ext cx="1893195" cy="1343558"/>
          </a:xfrm>
          <a:prstGeom prst="rect">
            <a:avLst/>
          </a:prstGeom>
        </p:spPr>
      </p:pic>
    </p:spTree>
    <p:extLst>
      <p:ext uri="{BB962C8B-B14F-4D97-AF65-F5344CB8AC3E}">
        <p14:creationId xmlns:p14="http://schemas.microsoft.com/office/powerpoint/2010/main" xmlns="" val="38365959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6260" y="477381"/>
            <a:ext cx="5036020" cy="1170537"/>
          </a:xfrm>
        </p:spPr>
        <p:txBody>
          <a:bodyPr>
            <a:normAutofit/>
          </a:bodyPr>
          <a:lstStyle/>
          <a:p>
            <a:pPr algn="ctr"/>
            <a:r>
              <a:rPr lang="id-ID" sz="2800" dirty="0">
                <a:solidFill>
                  <a:schemeClr val="tx1"/>
                </a:solidFill>
                <a:latin typeface="Book Antiqua" panose="02040602050305030304" pitchFamily="18" charset="0"/>
              </a:rPr>
              <a:t>B. </a:t>
            </a:r>
            <a:r>
              <a:rPr lang="id-ID" sz="2800" b="1" dirty="0">
                <a:solidFill>
                  <a:schemeClr val="tx1"/>
                </a:solidFill>
                <a:latin typeface="Book Antiqua" panose="02040602050305030304" pitchFamily="18" charset="0"/>
              </a:rPr>
              <a:t>Tujuan Proposal </a:t>
            </a:r>
            <a:r>
              <a:rPr lang="en-US" sz="2800" b="1" dirty="0" smtClean="0">
                <a:solidFill>
                  <a:schemeClr val="tx1"/>
                </a:solidFill>
                <a:latin typeface="Book Antiqua" panose="02040602050305030304" pitchFamily="18" charset="0"/>
              </a:rPr>
              <a:t/>
            </a:r>
            <a:br>
              <a:rPr lang="en-US" sz="2800" b="1" dirty="0" smtClean="0">
                <a:solidFill>
                  <a:schemeClr val="tx1"/>
                </a:solidFill>
                <a:latin typeface="Book Antiqua" panose="02040602050305030304" pitchFamily="18" charset="0"/>
              </a:rPr>
            </a:br>
            <a:r>
              <a:rPr lang="id-ID" sz="2800" b="1" dirty="0" smtClean="0">
                <a:solidFill>
                  <a:schemeClr val="tx1"/>
                </a:solidFill>
                <a:latin typeface="Book Antiqua" panose="02040602050305030304" pitchFamily="18" charset="0"/>
              </a:rPr>
              <a:t>Penelitian</a:t>
            </a:r>
            <a:endParaRPr lang="en-US" sz="2800" dirty="0">
              <a:solidFill>
                <a:schemeClr val="tx1"/>
              </a:solidFill>
              <a:latin typeface="Book Antiqua" panose="02040602050305030304" pitchFamily="18" charset="0"/>
            </a:endParaRPr>
          </a:p>
        </p:txBody>
      </p:sp>
      <p:sp>
        <p:nvSpPr>
          <p:cNvPr id="3" name="Content Placeholder 2"/>
          <p:cNvSpPr>
            <a:spLocks noGrp="1"/>
          </p:cNvSpPr>
          <p:nvPr>
            <p:ph idx="1"/>
          </p:nvPr>
        </p:nvSpPr>
        <p:spPr>
          <a:xfrm>
            <a:off x="2200276" y="1647918"/>
            <a:ext cx="6577928" cy="3300096"/>
          </a:xfrm>
        </p:spPr>
        <p:txBody>
          <a:bodyPr>
            <a:noAutofit/>
          </a:bodyPr>
          <a:lstStyle/>
          <a:p>
            <a:pPr algn="just">
              <a:buNone/>
            </a:pPr>
            <a:r>
              <a:rPr lang="id-ID" sz="1600" dirty="0">
                <a:solidFill>
                  <a:schemeClr val="tx1"/>
                </a:solidFill>
                <a:latin typeface="Kristen ITC" panose="03050502040202030202" pitchFamily="66" charset="0"/>
              </a:rPr>
              <a:t>Tujuan atau maksud proposal penelitian ada tiga, yaitu:</a:t>
            </a:r>
          </a:p>
          <a:p>
            <a:pPr marL="514350" lvl="0" indent="-514350" algn="just">
              <a:buAutoNum type="arabicPeriod"/>
            </a:pPr>
            <a:r>
              <a:rPr lang="id-ID" sz="1600" dirty="0">
                <a:solidFill>
                  <a:schemeClr val="tx1"/>
                </a:solidFill>
                <a:latin typeface="Kristen ITC" panose="03050502040202030202" pitchFamily="66" charset="0"/>
              </a:rPr>
              <a:t>Memberitahukan (kepada sponsor atau dosen pembimbing) tentang masalah yang akan diteliti.</a:t>
            </a:r>
          </a:p>
          <a:p>
            <a:pPr marL="514350" lvl="0" indent="-514350" algn="just">
              <a:buAutoNum type="arabicPeriod"/>
            </a:pPr>
            <a:r>
              <a:rPr lang="id-ID" sz="1600" dirty="0">
                <a:solidFill>
                  <a:schemeClr val="tx1"/>
                </a:solidFill>
                <a:latin typeface="Kristen ITC" panose="03050502040202030202" pitchFamily="66" charset="0"/>
              </a:rPr>
              <a:t>Membahas hasil penelitian peneliti lain (kalau ada) yang erat hubungannya dengan masalah yang akan diteliti (melalui jurnal).</a:t>
            </a:r>
          </a:p>
          <a:p>
            <a:pPr marL="514350" lvl="0" indent="-514350" algn="just">
              <a:buAutoNum type="arabicPeriod"/>
            </a:pPr>
            <a:r>
              <a:rPr lang="id-ID" sz="1600" dirty="0">
                <a:solidFill>
                  <a:schemeClr val="tx1"/>
                </a:solidFill>
                <a:latin typeface="Kristen ITC" panose="03050502040202030202" pitchFamily="66" charset="0"/>
              </a:rPr>
              <a:t>Menyarankan berbagai data/informasi yang diperlukan untuk memecahkan masalah yang sedang dihadapi dan sekaligus menunjukkan bagaimana data dikumpulkan, (pengukuran dilakukan), diolah, dianalisis, dan diinterpretasikan.</a:t>
            </a:r>
          </a:p>
          <a:p>
            <a:endParaRPr lang="en-US" sz="1600" dirty="0"/>
          </a:p>
        </p:txBody>
      </p:sp>
      <p:pic>
        <p:nvPicPr>
          <p:cNvPr id="4" name="Picture 3" descr="3cc3b5ce652a8cbbb09c13abef278524.png"/>
          <p:cNvPicPr>
            <a:picLocks noChangeAspect="1"/>
          </p:cNvPicPr>
          <p:nvPr/>
        </p:nvPicPr>
        <p:blipFill>
          <a:blip r:embed="rId2" cstate="print"/>
          <a:stretch>
            <a:fillRect/>
          </a:stretch>
        </p:blipFill>
        <p:spPr>
          <a:xfrm>
            <a:off x="7092280" y="195486"/>
            <a:ext cx="1893195" cy="1343558"/>
          </a:xfrm>
          <a:prstGeom prst="rect">
            <a:avLst/>
          </a:prstGeom>
        </p:spPr>
      </p:pic>
    </p:spTree>
    <p:extLst>
      <p:ext uri="{BB962C8B-B14F-4D97-AF65-F5344CB8AC3E}">
        <p14:creationId xmlns:p14="http://schemas.microsoft.com/office/powerpoint/2010/main" xmlns="" val="3962527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00276" y="1828800"/>
            <a:ext cx="6577928" cy="3047206"/>
          </a:xfrm>
        </p:spPr>
        <p:txBody>
          <a:bodyPr>
            <a:normAutofit fontScale="55000" lnSpcReduction="20000"/>
          </a:bodyPr>
          <a:lstStyle/>
          <a:p>
            <a:pPr marL="0" indent="0" algn="just">
              <a:buNone/>
            </a:pPr>
            <a:r>
              <a:rPr lang="en-US" dirty="0" smtClean="0">
                <a:solidFill>
                  <a:schemeClr val="tx1"/>
                </a:solidFill>
                <a:latin typeface="+mj-lt"/>
              </a:rPr>
              <a:t>	</a:t>
            </a:r>
            <a:r>
              <a:rPr lang="id-ID" dirty="0" smtClean="0">
                <a:solidFill>
                  <a:schemeClr val="tx1"/>
                </a:solidFill>
                <a:latin typeface="+mj-lt"/>
              </a:rPr>
              <a:t>Dengan </a:t>
            </a:r>
            <a:r>
              <a:rPr lang="id-ID" dirty="0">
                <a:solidFill>
                  <a:schemeClr val="tx1"/>
                </a:solidFill>
                <a:latin typeface="+mj-lt"/>
              </a:rPr>
              <a:t>analog yang sama, penelitian harus dimulai dari adanya suatu masalah (problem), pengumpulan dan analisis data diakhiri dengan interprestasi atau kesimpulan untuk dasar penyusunan saran guna pemecahan masalah. Masalah tersebut akan dipecahkan (</a:t>
            </a:r>
            <a:r>
              <a:rPr lang="id-ID" i="1" dirty="0">
                <a:solidFill>
                  <a:schemeClr val="tx1"/>
                </a:solidFill>
                <a:latin typeface="+mj-lt"/>
              </a:rPr>
              <a:t>to be solved</a:t>
            </a:r>
            <a:r>
              <a:rPr lang="id-ID" dirty="0">
                <a:solidFill>
                  <a:schemeClr val="tx1"/>
                </a:solidFill>
                <a:latin typeface="+mj-lt"/>
              </a:rPr>
              <a:t>). Memecahkan masalah (</a:t>
            </a:r>
            <a:r>
              <a:rPr lang="id-ID" i="1" dirty="0">
                <a:solidFill>
                  <a:schemeClr val="tx1"/>
                </a:solidFill>
                <a:latin typeface="+mj-lt"/>
              </a:rPr>
              <a:t>problem solving</a:t>
            </a:r>
            <a:r>
              <a:rPr lang="id-ID" dirty="0">
                <a:solidFill>
                  <a:schemeClr val="tx1"/>
                </a:solidFill>
                <a:latin typeface="+mj-lt"/>
              </a:rPr>
              <a:t>) ialah upaya untuk menghilangkan faktor penyebabnya. Oleh sebab itu, proposal penelitian harus bisa menunjukkan masalah apa yang akan diteliti dan faktor-faktor yang mungkin menjadi penyebab timbulnya masalah tersebut. Agar proposal yang dibuat bisa diterima dosen pembimbing atau dapat diterima sponsor untuk dibiayai, proposal tersebut harus bermutu, artinya masalah yang akan diteliti jelas. </a:t>
            </a:r>
          </a:p>
          <a:p>
            <a:pPr marL="0" indent="0">
              <a:buNone/>
            </a:pPr>
            <a:endParaRPr lang="en-US" dirty="0"/>
          </a:p>
        </p:txBody>
      </p:sp>
      <p:pic>
        <p:nvPicPr>
          <p:cNvPr id="4" name="Picture 3" descr="3cc3b5ce652a8cbbb09c13abef278524.png"/>
          <p:cNvPicPr>
            <a:picLocks noChangeAspect="1"/>
          </p:cNvPicPr>
          <p:nvPr/>
        </p:nvPicPr>
        <p:blipFill>
          <a:blip r:embed="rId2" cstate="print"/>
          <a:stretch>
            <a:fillRect/>
          </a:stretch>
        </p:blipFill>
        <p:spPr>
          <a:xfrm>
            <a:off x="7164288" y="253238"/>
            <a:ext cx="1893195" cy="1343558"/>
          </a:xfrm>
          <a:prstGeom prst="rect">
            <a:avLst/>
          </a:prstGeom>
        </p:spPr>
      </p:pic>
    </p:spTree>
    <p:extLst>
      <p:ext uri="{BB962C8B-B14F-4D97-AF65-F5344CB8AC3E}">
        <p14:creationId xmlns:p14="http://schemas.microsoft.com/office/powerpoint/2010/main" xmlns="" val="9170089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259</TotalTime>
  <Words>662</Words>
  <Application>Microsoft Office PowerPoint</Application>
  <PresentationFormat>On-screen Show (16:9)</PresentationFormat>
  <Paragraphs>55</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MK:PK43F614 – Penulisan Ilmiah</vt:lpstr>
      <vt:lpstr> Mahasiswa dapat memahami proposal penelitian, tujuan proposal penelitian, isi proposal penelitian, proposal penelitian, serta mahasiswa dapat membuat proposal penelitian yang berkaitan dengan bidang keilmuannya Tekinik Informatika. (CP-KK 12)</vt:lpstr>
      <vt:lpstr>Slide 3</vt:lpstr>
      <vt:lpstr>Slide 4</vt:lpstr>
      <vt:lpstr>Slide 5</vt:lpstr>
      <vt:lpstr>Slide 6</vt:lpstr>
      <vt:lpstr>Slide 7</vt:lpstr>
      <vt:lpstr>B. Tujuan Proposal  Penelitian</vt:lpstr>
      <vt:lpstr>Slide 9</vt:lpstr>
      <vt:lpstr>Slide 10</vt:lpstr>
      <vt:lpstr>C. Manfaat Proposal Penelitian</vt:lpstr>
      <vt:lpstr>Slide 12</vt:lpstr>
      <vt:lpstr>D. Isi Proposal  Penelitian</vt:lpstr>
      <vt:lpstr>Slide 14</vt:lpstr>
      <vt:lpstr>Slide 15</vt:lpstr>
      <vt:lpstr>E. Format Proposal Penelitian</vt:lpstr>
      <vt:lpstr>Slide 17</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Penulisan Ilmiah</dc:title>
  <dc:creator>Randi Ramliyana</dc:creator>
  <cp:lastModifiedBy>Randi Ramliyana</cp:lastModifiedBy>
  <cp:revision>22</cp:revision>
  <dcterms:created xsi:type="dcterms:W3CDTF">2021-02-19T07:41:03Z</dcterms:created>
  <dcterms:modified xsi:type="dcterms:W3CDTF">2021-03-02T18:09:47Z</dcterms:modified>
</cp:coreProperties>
</file>